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1"/>
  </p:notesMasterIdLst>
  <p:sldIdLst>
    <p:sldId id="256" r:id="rId2"/>
    <p:sldId id="306" r:id="rId3"/>
    <p:sldId id="312" r:id="rId4"/>
    <p:sldId id="257" r:id="rId5"/>
    <p:sldId id="347" r:id="rId6"/>
    <p:sldId id="313" r:id="rId7"/>
    <p:sldId id="334" r:id="rId8"/>
    <p:sldId id="339" r:id="rId9"/>
    <p:sldId id="341" r:id="rId10"/>
    <p:sldId id="337" r:id="rId11"/>
    <p:sldId id="342" r:id="rId12"/>
    <p:sldId id="330" r:id="rId13"/>
    <p:sldId id="317" r:id="rId14"/>
    <p:sldId id="345" r:id="rId15"/>
    <p:sldId id="346" r:id="rId16"/>
    <p:sldId id="335" r:id="rId17"/>
    <p:sldId id="338" r:id="rId18"/>
    <p:sldId id="336" r:id="rId19"/>
    <p:sldId id="320" r:id="rId20"/>
  </p:sldIdLst>
  <p:sldSz cx="18288000" cy="10287000"/>
  <p:notesSz cx="7099300" cy="10234613"/>
  <p:embeddedFontLst>
    <p:embeddedFont>
      <p:font typeface="Roboto" charset="0"/>
      <p:regular r:id="rId22"/>
      <p:bold r:id="rId23"/>
      <p:italic r:id="rId24"/>
      <p:boldItalic r:id="rId25"/>
    </p:embeddedFont>
    <p:embeddedFont>
      <p:font typeface="Open Sans Light Bold" charset="0"/>
      <p:regular r:id="rId26"/>
    </p:embeddedFont>
    <p:embeddedFont>
      <p:font typeface="Open Sans Light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101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38176E26-9023-4DA8-B091-2E6818E69FE3}" type="datetimeFigureOut">
              <a:rPr lang="es-ES" smtClean="0"/>
              <a:pPr/>
              <a:t>22/09/2023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34AE000-67D1-4BC3-9855-E90610874B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23-08%20Cuadro%20de%20mando%20de%20Agosto%2023.pdf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Escrito%20protectorado%20comunicaci&#243;n%20y%20autorizaci&#243;n_borrador.pdf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Punto%201%20OD_Acta%20Extraordinaria%2021%20de%20junio.pdf" TargetMode="External"/><Relationship Id="rId5" Type="http://schemas.openxmlformats.org/officeDocument/2006/relationships/hyperlink" Target="Punto%201%20OD_Acta%20Extraordinaria%201%20de%20junio.pdf" TargetMode="External"/><Relationship Id="rId4" Type="http://schemas.openxmlformats.org/officeDocument/2006/relationships/hyperlink" Target="Punto%201%20OD_Acta%20sesi&#243;n%20ordinaria%2025%20de%20mayo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7812" b="7812"/>
          <a:stretch>
            <a:fillRect/>
          </a:stretch>
        </p:blipFill>
        <p:spPr>
          <a:xfrm>
            <a:off x="-25330" y="-14248"/>
            <a:ext cx="18313330" cy="1030124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3456780" y="8408529"/>
            <a:ext cx="14279242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12000"/>
          </a:blip>
          <a:srcRect/>
          <a:stretch>
            <a:fillRect/>
          </a:stretch>
        </p:blipFill>
        <p:spPr>
          <a:xfrm>
            <a:off x="9525" y="-19050"/>
            <a:ext cx="18237341" cy="24897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565647" y="7299151"/>
            <a:ext cx="14493753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800"/>
              </a:lnSpc>
              <a:spcBef>
                <a:spcPct val="0"/>
              </a:spcBef>
            </a:pPr>
            <a:r>
              <a:rPr lang="es-ES" sz="6000" spc="-60" dirty="0" smtClean="0">
                <a:solidFill>
                  <a:srgbClr val="FFFFFF"/>
                </a:solidFill>
                <a:latin typeface="Roboto"/>
              </a:rPr>
              <a:t>Sesión ordinaria – 21 de septiembre 2023</a:t>
            </a:r>
            <a:endParaRPr lang="es-ES" sz="6000" spc="-60" dirty="0">
              <a:solidFill>
                <a:srgbClr val="FFFFFF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00200" y="190500"/>
            <a:ext cx="16383000" cy="102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600" dirty="0" smtClean="0">
                <a:solidFill>
                  <a:srgbClr val="FFFFFF"/>
                </a:solidFill>
                <a:latin typeface="Open Sans Light Bold"/>
              </a:rPr>
              <a:t>2.2 Intervención</a:t>
            </a:r>
            <a:r>
              <a:rPr lang="en-US" sz="3600" dirty="0" smtClean="0">
                <a:solidFill>
                  <a:srgbClr val="FFFFFF"/>
                </a:solidFill>
                <a:latin typeface="Open Sans Light Bold"/>
              </a:rPr>
              <a:t> del director general: </a:t>
            </a:r>
            <a:r>
              <a:rPr lang="en-US" sz="2400" dirty="0" err="1" smtClean="0">
                <a:solidFill>
                  <a:srgbClr val="FFFFFF"/>
                </a:solidFill>
                <a:latin typeface="Open Sans Light Bold"/>
              </a:rPr>
              <a:t>Instalación</a:t>
            </a:r>
            <a:r>
              <a:rPr lang="en-US" sz="2400" dirty="0" smtClean="0">
                <a:solidFill>
                  <a:srgbClr val="FFFFFF"/>
                </a:solidFill>
                <a:latin typeface="Open Sans Light Bold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Light Bold"/>
              </a:rPr>
              <a:t>placas</a:t>
            </a:r>
            <a:r>
              <a:rPr lang="en-US" sz="2400" dirty="0" smtClean="0">
                <a:solidFill>
                  <a:srgbClr val="FFFFFF"/>
                </a:solidFill>
                <a:latin typeface="Open Sans Light Bold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Light Bold"/>
              </a:rPr>
              <a:t>solares</a:t>
            </a:r>
            <a:r>
              <a:rPr lang="en-US" sz="2400" dirty="0" smtClean="0">
                <a:solidFill>
                  <a:srgbClr val="FFFFFF"/>
                </a:solidFill>
                <a:latin typeface="Open Sans Light Bold"/>
              </a:rPr>
              <a:t> CIVICAN</a:t>
            </a:r>
            <a:endParaRPr lang="en-US" sz="24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3962400" y="2476500"/>
            <a:ext cx="1432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/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pPr marL="0" lvl="1"/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914" t="5181" r="4306"/>
          <a:stretch>
            <a:fillRect/>
          </a:stretch>
        </p:blipFill>
        <p:spPr bwMode="auto">
          <a:xfrm>
            <a:off x="1600200" y="1485900"/>
            <a:ext cx="37338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562600" y="15621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Producción y consumos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0" y="2171700"/>
            <a:ext cx="5740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838700"/>
            <a:ext cx="690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CuadroTexto"/>
          <p:cNvSpPr txBox="1"/>
          <p:nvPr/>
        </p:nvSpPr>
        <p:spPr>
          <a:xfrm>
            <a:off x="10439400" y="40767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Tejado biblioteca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535400" y="65151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Tejado piscina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00200" y="190500"/>
            <a:ext cx="15011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2.2 Intervención</a:t>
            </a:r>
            <a:r>
              <a:rPr lang="en-US" sz="3800" dirty="0" smtClean="0">
                <a:solidFill>
                  <a:srgbClr val="FFFFFF"/>
                </a:solidFill>
                <a:latin typeface="Open Sans Light Bold"/>
              </a:rPr>
              <a:t> del director general: Plan </a:t>
            </a:r>
            <a:r>
              <a:rPr lang="en-US" sz="3800" dirty="0" err="1" smtClean="0">
                <a:solidFill>
                  <a:srgbClr val="FFFFFF"/>
                </a:solidFill>
                <a:latin typeface="Open Sans Light Bold"/>
              </a:rPr>
              <a:t>Estratégico</a:t>
            </a:r>
            <a:endParaRPr lang="en-US" sz="38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3962400" y="2476500"/>
            <a:ext cx="1432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/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pPr marL="0" lvl="1"/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514600" y="3162300"/>
          <a:ext cx="14097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556"/>
                <a:gridCol w="4751798"/>
                <a:gridCol w="8315646"/>
              </a:tblGrid>
              <a:tr h="3454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SEGUIMIENTO PLAN ESTRATÉGICO</a:t>
                      </a:r>
                      <a:endParaRPr lang="es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Medida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Descripción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Actuaciones</a:t>
                      </a:r>
                      <a:r>
                        <a:rPr lang="es-ES" sz="2000" b="1" baseline="0" dirty="0" smtClean="0"/>
                        <a:t> realizadas</a:t>
                      </a:r>
                      <a:endParaRPr lang="es-ES" sz="2000" b="1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1.1.3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Analizar y promover un observatorio de voluntariado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El Gobierno de Navarra va a lanzar el III plan de voluntariado 24-27 donde estaremos en los grupos de trabajo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2.1.1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Realización de una encuesta 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encargada al colegio de sociología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2.1.2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Plan de comunicación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tx1"/>
                          </a:solidFill>
                        </a:rPr>
                        <a:t>iniciado, presentación al patronato primer trimestre 24</a:t>
                      </a:r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2.1.3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Realización de una nueva página web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Proceso público:</a:t>
                      </a:r>
                      <a:r>
                        <a:rPr lang="es-ES" sz="2000" baseline="0" dirty="0" smtClean="0"/>
                        <a:t> adjudicado a FIDENET, para elaborarla antes de fin de año.</a:t>
                      </a:r>
                      <a:endParaRPr lang="es-ES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3.1.1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Aprobación Política de Inversión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Realizado</a:t>
                      </a:r>
                      <a:endParaRPr lang="es-ES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3.1.2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Venta escalonada</a:t>
                      </a:r>
                      <a:r>
                        <a:rPr lang="es-ES" sz="2000" baseline="0" dirty="0" smtClean="0"/>
                        <a:t> de acciones de </a:t>
                      </a:r>
                      <a:r>
                        <a:rPr lang="es-ES" sz="2000" baseline="0" dirty="0" err="1" smtClean="0"/>
                        <a:t>CaixaBank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</a:t>
                      </a:r>
                      <a:r>
                        <a:rPr lang="es-ES" sz="2000" baseline="0" dirty="0" smtClean="0"/>
                        <a:t> marcha</a:t>
                      </a:r>
                      <a:endParaRPr lang="es-ES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3.3.2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Modelo de gestión interna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Revisión organigrama</a:t>
                      </a:r>
                      <a:r>
                        <a:rPr lang="es-ES" sz="2000" baseline="0" dirty="0" smtClean="0"/>
                        <a:t> (ARETÉ) y diagnóstico de medios técnicos y tecnológicos (REDARQUÍA DIGITAL)</a:t>
                      </a:r>
                      <a:endParaRPr lang="es-ES" sz="20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3.3.3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Dimensión de la plantilla atrayendo talento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Incorporaciones Área de Patrimonio y Cultura (</a:t>
                      </a:r>
                      <a:r>
                        <a:rPr lang="es-ES" sz="2000" dirty="0" err="1" smtClean="0"/>
                        <a:t>Civican</a:t>
                      </a:r>
                      <a:r>
                        <a:rPr lang="es-ES" sz="2000" dirty="0" smtClean="0"/>
                        <a:t>)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57400" y="1943100"/>
            <a:ext cx="381000" cy="354087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590800" y="1866900"/>
            <a:ext cx="1046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Incorporado al cuadro de mando con un seguimiento desglosado por ejes: </a:t>
            </a:r>
            <a:r>
              <a:rPr lang="es-ES" sz="1600" b="1" u="sng" dirty="0" smtClean="0">
                <a:solidFill>
                  <a:schemeClr val="bg1"/>
                </a:solidFill>
                <a:hlinkClick r:id="rId6" action="ppaction://hlinkfile"/>
              </a:rPr>
              <a:t>ENLACE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0" y="0"/>
            <a:ext cx="1447800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00200" y="190500"/>
            <a:ext cx="11430000" cy="102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2.2. Intervención</a:t>
            </a:r>
            <a:r>
              <a:rPr lang="en-US" sz="3800" dirty="0" smtClean="0">
                <a:solidFill>
                  <a:srgbClr val="FFFFFF"/>
                </a:solidFill>
                <a:latin typeface="Open Sans Light Bold"/>
              </a:rPr>
              <a:t> del director general</a:t>
            </a:r>
            <a:endParaRPr lang="en-US" sz="38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676400" y="1638300"/>
            <a:ext cx="162305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s-ES" sz="2400" b="1" dirty="0" smtClean="0">
              <a:solidFill>
                <a:prstClr val="white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endParaRPr lang="es-ES" sz="2000" dirty="0" smtClean="0">
              <a:latin typeface="+mj-lt"/>
            </a:endParaRPr>
          </a:p>
          <a:p>
            <a:endParaRPr lang="es-ES" sz="2000" dirty="0" smtClean="0">
              <a:latin typeface="+mj-lt"/>
            </a:endParaRPr>
          </a:p>
          <a:p>
            <a:endParaRPr lang="es-ES" sz="2000" dirty="0" smtClean="0">
              <a:latin typeface="+mj-lt"/>
            </a:endParaRPr>
          </a:p>
          <a:p>
            <a:r>
              <a:rPr lang="es-ES" sz="2000" dirty="0" smtClean="0">
                <a:latin typeface="+mj-lt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s-ES" sz="2000" dirty="0" smtClean="0"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endParaRPr lang="es-ES" sz="2000" dirty="0" smtClean="0">
              <a:latin typeface="+mj-lt"/>
            </a:endParaRPr>
          </a:p>
          <a:p>
            <a:pPr algn="just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810000" y="2019300"/>
          <a:ext cx="12039600" cy="60536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2562"/>
                <a:gridCol w="9177038"/>
              </a:tblGrid>
              <a:tr h="45617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/>
                        <a:t>PARTICIPACIÓN DE PRESIDENCIA Y DIRECCIÓN GENERAL EN ACTOS DE REPRESENTACIÓN INSTITUCIONAL (periodo junio-</a:t>
                      </a:r>
                      <a:r>
                        <a:rPr lang="es-ES" sz="2400" kern="1200" dirty="0" err="1" smtClean="0"/>
                        <a:t>sept</a:t>
                      </a:r>
                      <a:r>
                        <a:rPr lang="es-ES" sz="2400" kern="1200" dirty="0" smtClean="0"/>
                        <a:t>)</a:t>
                      </a:r>
                      <a:endParaRPr lang="es-E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/>
                </a:tc>
              </a:tr>
              <a:tr h="456177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Fecha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Acto</a:t>
                      </a:r>
                      <a:r>
                        <a:rPr lang="es-ES" sz="2400" b="1" baseline="0" dirty="0" smtClean="0"/>
                        <a:t> - Reunión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52711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31 de mayo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Rueda de prensa</a:t>
                      </a:r>
                      <a:r>
                        <a:rPr lang="es-ES" sz="2400" baseline="0" dirty="0" smtClean="0">
                          <a:latin typeface="+mn-lt"/>
                        </a:rPr>
                        <a:t> de Asociación </a:t>
                      </a:r>
                      <a:r>
                        <a:rPr lang="es-ES" sz="2400" baseline="0" dirty="0" err="1" smtClean="0">
                          <a:latin typeface="+mn-lt"/>
                        </a:rPr>
                        <a:t>Vicus</a:t>
                      </a:r>
                      <a:r>
                        <a:rPr lang="es-ES" sz="2400" baseline="0" dirty="0" smtClean="0">
                          <a:latin typeface="+mn-lt"/>
                        </a:rPr>
                        <a:t> en Cascante</a:t>
                      </a:r>
                      <a:endParaRPr lang="es-ES" sz="2400" dirty="0" smtClean="0">
                        <a:latin typeface="+mn-lt"/>
                      </a:endParaRPr>
                    </a:p>
                  </a:txBody>
                  <a:tcPr/>
                </a:tc>
              </a:tr>
              <a:tr h="4561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1 de junio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Reunión con fundación</a:t>
                      </a:r>
                      <a:r>
                        <a:rPr lang="es-ES" sz="2400" baseline="0" dirty="0" smtClean="0">
                          <a:latin typeface="+mn-lt"/>
                        </a:rPr>
                        <a:t> Diario de Navarra, con su presidente Luis Colina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50965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2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Toma posesión rector de la UPNA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4903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3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Entrega premio Príncipe</a:t>
                      </a:r>
                      <a:r>
                        <a:rPr lang="es-ES" sz="2400" baseline="0" dirty="0" smtClean="0">
                          <a:latin typeface="+mn-lt"/>
                        </a:rPr>
                        <a:t> de Viana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4725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+mn-lt"/>
                        </a:rPr>
                        <a:t>7 de junio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Día de la Delegación</a:t>
                      </a:r>
                      <a:r>
                        <a:rPr lang="es-ES" sz="2400" baseline="0" dirty="0" smtClean="0">
                          <a:latin typeface="+mn-lt"/>
                        </a:rPr>
                        <a:t> de Defensa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47254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8 de junio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Presentación en rueda de prensa de Presura</a:t>
                      </a:r>
                      <a:r>
                        <a:rPr lang="es-ES" sz="2400" baseline="0" dirty="0" smtClean="0">
                          <a:latin typeface="+mn-lt"/>
                        </a:rPr>
                        <a:t> en la Plaza del Castillo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472548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23 de junio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Rueda de</a:t>
                      </a:r>
                      <a:r>
                        <a:rPr lang="es-ES" sz="2400" baseline="0" dirty="0" smtClean="0">
                          <a:latin typeface="+mn-lt"/>
                        </a:rPr>
                        <a:t> prensa del proyecto Andar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4561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26 de junio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aseline="0" dirty="0" smtClean="0"/>
                        <a:t>Rueda de prensa presentación de la programación de Civican</a:t>
                      </a:r>
                    </a:p>
                  </a:txBody>
                  <a:tcPr/>
                </a:tc>
              </a:tr>
              <a:tr h="4561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4 de septiembre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Reunión con el Alcalde</a:t>
                      </a:r>
                      <a:r>
                        <a:rPr lang="es-ES" sz="2400" baseline="0" dirty="0" smtClean="0">
                          <a:latin typeface="+mn-lt"/>
                        </a:rPr>
                        <a:t> de Tudela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  <a:tr h="4561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+mn-lt"/>
                        </a:rPr>
                        <a:t>18 de septiembre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latin typeface="+mn-lt"/>
                        </a:rPr>
                        <a:t>Presentación de la semana románica de Cascante</a:t>
                      </a:r>
                      <a:endParaRPr lang="es-ES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76400" y="3086100"/>
            <a:ext cx="1600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ts val="8400"/>
              </a:lnSpc>
              <a:spcBef>
                <a:spcPct val="0"/>
              </a:spcBef>
            </a:pPr>
            <a:r>
              <a:rPr lang="es-ES" sz="3800" b="1" dirty="0" smtClean="0">
                <a:solidFill>
                  <a:srgbClr val="FFFFFF"/>
                </a:solidFill>
                <a:latin typeface="Open Sans Light Bold"/>
                <a:ea typeface="Open Sans Light" charset="0"/>
                <a:cs typeface="Open Sans Light" charset="0"/>
              </a:rPr>
              <a:t>3. </a:t>
            </a:r>
            <a:r>
              <a:rPr lang="es-ES" sz="40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Asuntos propuestos por la Comisión Económica</a:t>
            </a:r>
            <a:endParaRPr lang="es-ES" sz="3800" b="1" dirty="0" smtClean="0">
              <a:solidFill>
                <a:srgbClr val="FFFFFF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-3000"/>
                    </a14:imgEffect>
                    <a14:imgEffect>
                      <a14:brightnessContrast bright="29000" contrast="25000"/>
                    </a14:imgEffect>
                  </a14:imgLayer>
                </a14:imgProps>
              </a:ext>
            </a:extLst>
          </a:blip>
          <a:srcRect t="6718" b="8906"/>
          <a:stretch>
            <a:fillRect/>
          </a:stretch>
        </p:blipFill>
        <p:spPr>
          <a:xfrm>
            <a:off x="92266" y="0"/>
            <a:ext cx="18288000" cy="10287000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E7E3FD1B-55FA-488D-9E83-510CE2061F6F}"/>
              </a:ext>
            </a:extLst>
          </p:cNvPr>
          <p:cNvCxnSpPr>
            <a:cxnSpLocks/>
          </p:cNvCxnSpPr>
          <p:nvPr/>
        </p:nvCxnSpPr>
        <p:spPr>
          <a:xfrm>
            <a:off x="2678771" y="9247956"/>
            <a:ext cx="1378042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="" xmlns:a16="http://schemas.microsoft.com/office/drawing/2014/main" id="{25AFE36D-285C-5219-AA62-FFC72200BFB6}"/>
              </a:ext>
            </a:extLst>
          </p:cNvPr>
          <p:cNvCxnSpPr>
            <a:cxnSpLocks/>
          </p:cNvCxnSpPr>
          <p:nvPr/>
        </p:nvCxnSpPr>
        <p:spPr>
          <a:xfrm>
            <a:off x="2665863" y="1891647"/>
            <a:ext cx="35010" cy="73563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="" xmlns:a16="http://schemas.microsoft.com/office/drawing/2014/main" id="{C6ECD6E6-36D8-5938-FC47-68A2EC09AFE3}"/>
              </a:ext>
            </a:extLst>
          </p:cNvPr>
          <p:cNvCxnSpPr>
            <a:cxnSpLocks/>
          </p:cNvCxnSpPr>
          <p:nvPr/>
        </p:nvCxnSpPr>
        <p:spPr>
          <a:xfrm>
            <a:off x="2645768" y="5102053"/>
            <a:ext cx="1282283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35BD1477-03C8-F3DC-261C-1FE2150789B5}"/>
              </a:ext>
            </a:extLst>
          </p:cNvPr>
          <p:cNvCxnSpPr>
            <a:cxnSpLocks/>
          </p:cNvCxnSpPr>
          <p:nvPr/>
        </p:nvCxnSpPr>
        <p:spPr>
          <a:xfrm>
            <a:off x="2680779" y="6831282"/>
            <a:ext cx="12822832" cy="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9B9BB240-EF98-BA13-084D-30FFB9D3D1F7}"/>
              </a:ext>
            </a:extLst>
          </p:cNvPr>
          <p:cNvCxnSpPr>
            <a:cxnSpLocks/>
          </p:cNvCxnSpPr>
          <p:nvPr/>
        </p:nvCxnSpPr>
        <p:spPr>
          <a:xfrm>
            <a:off x="2645768" y="3323871"/>
            <a:ext cx="1282283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049A424E-87A3-2C1D-1549-E66EB05E0B09}"/>
              </a:ext>
            </a:extLst>
          </p:cNvPr>
          <p:cNvCxnSpPr>
            <a:cxnSpLocks/>
          </p:cNvCxnSpPr>
          <p:nvPr/>
        </p:nvCxnSpPr>
        <p:spPr>
          <a:xfrm>
            <a:off x="3941912" y="1928047"/>
            <a:ext cx="0" cy="731991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3A7CCD0A-CA13-A82E-F2FA-C551EA713F0D}"/>
              </a:ext>
            </a:extLst>
          </p:cNvPr>
          <p:cNvSpPr txBox="1"/>
          <p:nvPr/>
        </p:nvSpPr>
        <p:spPr>
          <a:xfrm>
            <a:off x="2709625" y="1159168"/>
            <a:ext cx="2995998" cy="549599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s-ES" sz="2500" b="1" dirty="0">
                <a:solidFill>
                  <a:schemeClr val="accent3">
                    <a:lumMod val="50000"/>
                  </a:schemeClr>
                </a:solidFill>
              </a:rPr>
              <a:t>9 - 2023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C18BBA20-FE99-9F78-DC45-919012C3A355}"/>
              </a:ext>
            </a:extLst>
          </p:cNvPr>
          <p:cNvSpPr/>
          <p:nvPr/>
        </p:nvSpPr>
        <p:spPr>
          <a:xfrm>
            <a:off x="2895600" y="5701175"/>
            <a:ext cx="770224" cy="32963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63284" tIns="81642" rIns="163284" bIns="81642" rtlCol="0" anchor="ctr"/>
          <a:lstStyle/>
          <a:p>
            <a:pPr algn="ctr"/>
            <a:r>
              <a:rPr lang="es-ES" sz="2800" b="1" dirty="0"/>
              <a:t>5    Millones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A9EDFD81-570C-CA91-A35F-0C10BA27E06D}"/>
              </a:ext>
            </a:extLst>
          </p:cNvPr>
          <p:cNvCxnSpPr>
            <a:cxnSpLocks/>
          </p:cNvCxnSpPr>
          <p:nvPr/>
        </p:nvCxnSpPr>
        <p:spPr>
          <a:xfrm>
            <a:off x="8982472" y="1708767"/>
            <a:ext cx="0" cy="7539189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361027E0-7CC0-F05C-3F19-69788F64AE2F}"/>
              </a:ext>
            </a:extLst>
          </p:cNvPr>
          <p:cNvSpPr txBox="1"/>
          <p:nvPr/>
        </p:nvSpPr>
        <p:spPr>
          <a:xfrm>
            <a:off x="8178976" y="1156088"/>
            <a:ext cx="1930048" cy="93432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s-ES" sz="2500" b="1" dirty="0">
                <a:solidFill>
                  <a:schemeClr val="accent3">
                    <a:lumMod val="50000"/>
                  </a:schemeClr>
                </a:solidFill>
              </a:rPr>
              <a:t>2 - 2024 </a:t>
            </a:r>
          </a:p>
          <a:p>
            <a:r>
              <a:rPr lang="es-ES" sz="2500" b="1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="" xmlns:a16="http://schemas.microsoft.com/office/drawing/2014/main" id="{D8469873-D50D-674A-05F3-C2C3FF782182}"/>
              </a:ext>
            </a:extLst>
          </p:cNvPr>
          <p:cNvSpPr/>
          <p:nvPr/>
        </p:nvSpPr>
        <p:spPr>
          <a:xfrm>
            <a:off x="4140652" y="7163980"/>
            <a:ext cx="4736792" cy="1601522"/>
          </a:xfrm>
          <a:prstGeom prst="rightArrow">
            <a:avLst>
              <a:gd name="adj1" fmla="val 57439"/>
              <a:gd name="adj2" fmla="val 4093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/>
              <a:t>Suspenso de actuación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3FD20165-6C9F-7E86-8DB2-5AE613FE082C}"/>
              </a:ext>
            </a:extLst>
          </p:cNvPr>
          <p:cNvSpPr txBox="1"/>
          <p:nvPr/>
        </p:nvSpPr>
        <p:spPr>
          <a:xfrm>
            <a:off x="2644064" y="1587502"/>
            <a:ext cx="1739146" cy="441877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s-ES" dirty="0"/>
              <a:t>En ejecución</a:t>
            </a:r>
          </a:p>
        </p:txBody>
      </p:sp>
      <p:sp>
        <p:nvSpPr>
          <p:cNvPr id="30" name="Flecha: a la derecha 29">
            <a:extLst>
              <a:ext uri="{FF2B5EF4-FFF2-40B4-BE49-F238E27FC236}">
                <a16:creationId xmlns="" xmlns:a16="http://schemas.microsoft.com/office/drawing/2014/main" id="{D63B8A2B-388C-1A80-A1AE-8DBCF8F7A398}"/>
              </a:ext>
            </a:extLst>
          </p:cNvPr>
          <p:cNvSpPr/>
          <p:nvPr/>
        </p:nvSpPr>
        <p:spPr>
          <a:xfrm>
            <a:off x="4111164" y="5261489"/>
            <a:ext cx="4760824" cy="1514601"/>
          </a:xfrm>
          <a:prstGeom prst="rightArrow">
            <a:avLst>
              <a:gd name="adj1" fmla="val 57439"/>
              <a:gd name="adj2" fmla="val 409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/>
              <a:t>&gt;10 MM </a:t>
            </a:r>
            <a:r>
              <a:rPr lang="es-ES" sz="2900" dirty="0" err="1"/>
              <a:t>acc</a:t>
            </a:r>
            <a:r>
              <a:rPr lang="es-ES" sz="2900" dirty="0"/>
              <a:t> en derivados</a:t>
            </a:r>
          </a:p>
        </p:txBody>
      </p:sp>
      <p:sp>
        <p:nvSpPr>
          <p:cNvPr id="35" name="Flecha: a la derecha 34">
            <a:extLst>
              <a:ext uri="{FF2B5EF4-FFF2-40B4-BE49-F238E27FC236}">
                <a16:creationId xmlns="" xmlns:a16="http://schemas.microsoft.com/office/drawing/2014/main" id="{F1A516C0-0DCA-D21C-97AB-896FA995E017}"/>
              </a:ext>
            </a:extLst>
          </p:cNvPr>
          <p:cNvSpPr/>
          <p:nvPr/>
        </p:nvSpPr>
        <p:spPr>
          <a:xfrm>
            <a:off x="9781986" y="5210076"/>
            <a:ext cx="5165684" cy="1583646"/>
          </a:xfrm>
          <a:prstGeom prst="rightArrow">
            <a:avLst>
              <a:gd name="adj1" fmla="val 57439"/>
              <a:gd name="adj2" fmla="val 409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/>
              <a:t>&gt;10 MM </a:t>
            </a:r>
            <a:r>
              <a:rPr lang="es-ES" sz="2900" dirty="0" err="1"/>
              <a:t>acc</a:t>
            </a:r>
            <a:r>
              <a:rPr lang="es-ES" sz="2900" dirty="0"/>
              <a:t> en derivados</a:t>
            </a:r>
          </a:p>
        </p:txBody>
      </p:sp>
      <p:sp>
        <p:nvSpPr>
          <p:cNvPr id="37" name="Flecha: a la derecha 36">
            <a:extLst>
              <a:ext uri="{FF2B5EF4-FFF2-40B4-BE49-F238E27FC236}">
                <a16:creationId xmlns="" xmlns:a16="http://schemas.microsoft.com/office/drawing/2014/main" id="{72FEE1D2-CA8F-ED93-7504-6A1E92335D92}"/>
              </a:ext>
            </a:extLst>
          </p:cNvPr>
          <p:cNvSpPr/>
          <p:nvPr/>
        </p:nvSpPr>
        <p:spPr>
          <a:xfrm>
            <a:off x="4102482" y="3424373"/>
            <a:ext cx="10822972" cy="1632632"/>
          </a:xfrm>
          <a:prstGeom prst="rightArrow">
            <a:avLst>
              <a:gd name="adj1" fmla="val 57439"/>
              <a:gd name="adj2" fmla="val 4093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/>
              <a:t>&gt;10 MM </a:t>
            </a:r>
            <a:r>
              <a:rPr lang="es-ES" sz="2900" dirty="0" err="1"/>
              <a:t>acc</a:t>
            </a:r>
            <a:r>
              <a:rPr lang="es-ES" sz="2900" dirty="0"/>
              <a:t> en derivados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="" xmlns:a16="http://schemas.microsoft.com/office/drawing/2014/main" id="{20A3BCB0-6353-4A68-E44B-E7B214AC4802}"/>
              </a:ext>
            </a:extLst>
          </p:cNvPr>
          <p:cNvCxnSpPr>
            <a:cxnSpLocks/>
          </p:cNvCxnSpPr>
          <p:nvPr/>
        </p:nvCxnSpPr>
        <p:spPr>
          <a:xfrm>
            <a:off x="15058644" y="1837143"/>
            <a:ext cx="0" cy="74108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FC3F63A6-DBA1-5C8C-FDF0-69F9EE355EDA}"/>
              </a:ext>
            </a:extLst>
          </p:cNvPr>
          <p:cNvSpPr txBox="1"/>
          <p:nvPr/>
        </p:nvSpPr>
        <p:spPr>
          <a:xfrm>
            <a:off x="14343240" y="1055878"/>
            <a:ext cx="1834690" cy="934320"/>
          </a:xfrm>
          <a:prstGeom prst="rect">
            <a:avLst/>
          </a:prstGeom>
          <a:noFill/>
        </p:spPr>
        <p:txBody>
          <a:bodyPr wrap="square" lIns="163284" tIns="81642" rIns="163284" bIns="81642" rtlCol="0">
            <a:spAutoFit/>
          </a:bodyPr>
          <a:lstStyle/>
          <a:p>
            <a:r>
              <a:rPr lang="es-ES" sz="2500" b="1" dirty="0">
                <a:solidFill>
                  <a:schemeClr val="accent3">
                    <a:lumMod val="50000"/>
                  </a:schemeClr>
                </a:solidFill>
              </a:rPr>
              <a:t>9 - 2024 </a:t>
            </a:r>
          </a:p>
          <a:p>
            <a:r>
              <a:rPr lang="es-ES" sz="2500" b="1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</a:p>
        </p:txBody>
      </p:sp>
      <p:sp>
        <p:nvSpPr>
          <p:cNvPr id="45" name="Flecha: a la derecha 44">
            <a:extLst>
              <a:ext uri="{FF2B5EF4-FFF2-40B4-BE49-F238E27FC236}">
                <a16:creationId xmlns="" xmlns:a16="http://schemas.microsoft.com/office/drawing/2014/main" id="{953D9CCA-5E06-695B-2CF4-45255DDCACF8}"/>
              </a:ext>
            </a:extLst>
          </p:cNvPr>
          <p:cNvSpPr/>
          <p:nvPr/>
        </p:nvSpPr>
        <p:spPr>
          <a:xfrm>
            <a:off x="4172757" y="1579105"/>
            <a:ext cx="10713422" cy="1632632"/>
          </a:xfrm>
          <a:prstGeom prst="rightArrow">
            <a:avLst>
              <a:gd name="adj1" fmla="val 57439"/>
              <a:gd name="adj2" fmla="val 4093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/>
              <a:t>&gt;10 MM </a:t>
            </a:r>
            <a:r>
              <a:rPr lang="es-ES" sz="2900" dirty="0" err="1"/>
              <a:t>acc</a:t>
            </a:r>
            <a:r>
              <a:rPr lang="es-ES" sz="2900" dirty="0"/>
              <a:t> Venta directa</a:t>
            </a:r>
          </a:p>
        </p:txBody>
      </p:sp>
      <p:sp>
        <p:nvSpPr>
          <p:cNvPr id="55" name="Cerrar llave 54">
            <a:extLst>
              <a:ext uri="{FF2B5EF4-FFF2-40B4-BE49-F238E27FC236}">
                <a16:creationId xmlns="" xmlns:a16="http://schemas.microsoft.com/office/drawing/2014/main" id="{10FACB3C-2C0B-43EA-4029-F73FA1B3EA02}"/>
              </a:ext>
            </a:extLst>
          </p:cNvPr>
          <p:cNvSpPr/>
          <p:nvPr/>
        </p:nvSpPr>
        <p:spPr>
          <a:xfrm>
            <a:off x="16741064" y="1928047"/>
            <a:ext cx="782646" cy="7198886"/>
          </a:xfrm>
          <a:prstGeom prst="rightBrace">
            <a:avLst>
              <a:gd name="adj1" fmla="val 43716"/>
              <a:gd name="adj2" fmla="val 49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63284" tIns="81642" rIns="163284" bIns="81642" rtlCol="0" anchor="ctr"/>
          <a:lstStyle/>
          <a:p>
            <a:pPr algn="ctr"/>
            <a:endParaRPr lang="es-ES" dirty="0"/>
          </a:p>
        </p:txBody>
      </p:sp>
      <p:sp>
        <p:nvSpPr>
          <p:cNvPr id="57" name="Cerrar llave 56">
            <a:extLst>
              <a:ext uri="{FF2B5EF4-FFF2-40B4-BE49-F238E27FC236}">
                <a16:creationId xmlns="" xmlns:a16="http://schemas.microsoft.com/office/drawing/2014/main" id="{CAE01627-4FAC-FF6B-41AC-A07932A76AA4}"/>
              </a:ext>
            </a:extLst>
          </p:cNvPr>
          <p:cNvSpPr/>
          <p:nvPr/>
        </p:nvSpPr>
        <p:spPr>
          <a:xfrm>
            <a:off x="15672701" y="5136753"/>
            <a:ext cx="583394" cy="3975893"/>
          </a:xfrm>
          <a:prstGeom prst="rightBrace">
            <a:avLst>
              <a:gd name="adj1" fmla="val 3747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63284" tIns="81642" rIns="163284" bIns="81642" rtlCol="0" anchor="ctr"/>
          <a:lstStyle/>
          <a:p>
            <a:pPr algn="ctr"/>
            <a:endParaRPr lang="es-ES"/>
          </a:p>
        </p:txBody>
      </p:sp>
      <p:sp>
        <p:nvSpPr>
          <p:cNvPr id="60" name="Rectángulo 59">
            <a:extLst>
              <a:ext uri="{FF2B5EF4-FFF2-40B4-BE49-F238E27FC236}">
                <a16:creationId xmlns="" xmlns:a16="http://schemas.microsoft.com/office/drawing/2014/main" id="{9A7F74CC-2CB1-791B-1E3F-1FB722FF8A17}"/>
              </a:ext>
            </a:extLst>
          </p:cNvPr>
          <p:cNvSpPr/>
          <p:nvPr/>
        </p:nvSpPr>
        <p:spPr>
          <a:xfrm>
            <a:off x="15988845" y="5400675"/>
            <a:ext cx="1130927" cy="3555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63284" tIns="81642" rIns="163284" bIns="81642"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Hasta 25 Millones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="" xmlns:a16="http://schemas.microsoft.com/office/drawing/2014/main" id="{C1052F1B-0B33-D9C4-0C04-598BAF5B6963}"/>
              </a:ext>
            </a:extLst>
          </p:cNvPr>
          <p:cNvSpPr/>
          <p:nvPr/>
        </p:nvSpPr>
        <p:spPr>
          <a:xfrm>
            <a:off x="17414859" y="3786099"/>
            <a:ext cx="873141" cy="3007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63284" tIns="81642" rIns="163284" bIns="81642"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35 </a:t>
            </a:r>
            <a:r>
              <a:rPr lang="es-ES" sz="3200" dirty="0">
                <a:solidFill>
                  <a:schemeClr val="tx1"/>
                </a:solidFill>
              </a:rPr>
              <a:t>Millones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="" xmlns:a16="http://schemas.microsoft.com/office/drawing/2014/main" id="{4FC33029-C075-5BFA-A85A-7E46DE8F9C53}"/>
              </a:ext>
            </a:extLst>
          </p:cNvPr>
          <p:cNvSpPr/>
          <p:nvPr/>
        </p:nvSpPr>
        <p:spPr>
          <a:xfrm>
            <a:off x="10294219" y="7115865"/>
            <a:ext cx="2882315" cy="15920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500" dirty="0"/>
              <a:t>Nuevo análisis de situación</a:t>
            </a:r>
          </a:p>
        </p:txBody>
      </p:sp>
      <p:sp>
        <p:nvSpPr>
          <p:cNvPr id="78" name="Elipse 77">
            <a:extLst>
              <a:ext uri="{FF2B5EF4-FFF2-40B4-BE49-F238E27FC236}">
                <a16:creationId xmlns="" xmlns:a16="http://schemas.microsoft.com/office/drawing/2014/main" id="{C84BD047-E9C6-955F-DE5D-46CC65BD07E2}"/>
              </a:ext>
            </a:extLst>
          </p:cNvPr>
          <p:cNvSpPr/>
          <p:nvPr/>
        </p:nvSpPr>
        <p:spPr>
          <a:xfrm>
            <a:off x="9047298" y="5739809"/>
            <a:ext cx="678124" cy="4859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/>
              <a:t>+</a:t>
            </a:r>
          </a:p>
        </p:txBody>
      </p:sp>
      <p:pic>
        <p:nvPicPr>
          <p:cNvPr id="36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="" xmlns:a16="http://schemas.microsoft.com/office/drawing/2014/main" id="{9AEE1C55-5CE9-AD6B-8B93-AE4399A9C8CA}"/>
              </a:ext>
            </a:extLst>
          </p:cNvPr>
          <p:cNvSpPr/>
          <p:nvPr/>
        </p:nvSpPr>
        <p:spPr>
          <a:xfrm>
            <a:off x="1168228" y="6555535"/>
            <a:ext cx="1574972" cy="569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>
                <a:solidFill>
                  <a:schemeClr val="tx1"/>
                </a:solidFill>
              </a:rPr>
              <a:t>3,70€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="" xmlns:a16="http://schemas.microsoft.com/office/drawing/2014/main" id="{B35A1DAC-E919-5FBB-44F4-7C59357F54D3}"/>
              </a:ext>
            </a:extLst>
          </p:cNvPr>
          <p:cNvSpPr/>
          <p:nvPr/>
        </p:nvSpPr>
        <p:spPr>
          <a:xfrm>
            <a:off x="1066800" y="4766853"/>
            <a:ext cx="1579884" cy="605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>
                <a:solidFill>
                  <a:schemeClr val="tx1"/>
                </a:solidFill>
              </a:rPr>
              <a:t>4€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="" xmlns:a16="http://schemas.microsoft.com/office/drawing/2014/main" id="{758BFF56-5C32-9DFE-0476-3C59BDF258E1}"/>
              </a:ext>
            </a:extLst>
          </p:cNvPr>
          <p:cNvSpPr/>
          <p:nvPr/>
        </p:nvSpPr>
        <p:spPr>
          <a:xfrm>
            <a:off x="1219200" y="3103401"/>
            <a:ext cx="1454956" cy="516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r>
              <a:rPr lang="es-ES" sz="2900" dirty="0">
                <a:solidFill>
                  <a:schemeClr val="tx1"/>
                </a:solidFill>
              </a:rPr>
              <a:t>4,19€</a:t>
            </a:r>
          </a:p>
        </p:txBody>
      </p:sp>
      <p:sp>
        <p:nvSpPr>
          <p:cNvPr id="38" name="1 Título"/>
          <p:cNvSpPr txBox="1">
            <a:spLocks/>
          </p:cNvSpPr>
          <p:nvPr/>
        </p:nvSpPr>
        <p:spPr>
          <a:xfrm>
            <a:off x="1828800" y="116399"/>
            <a:ext cx="16459200" cy="76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3.2. </a:t>
            </a:r>
            <a:r>
              <a:rPr lang="es-ES" sz="36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Estrategia de venta de acciones de </a:t>
            </a:r>
            <a:r>
              <a:rPr lang="es-ES" sz="3600" b="1" u="sng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CaixaBank</a:t>
            </a:r>
            <a:r>
              <a:rPr lang="es-ES" sz="36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8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(implementación Política Inversión)</a:t>
            </a:r>
            <a:endParaRPr kumimoji="0" lang="es-ES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3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00200" y="190500"/>
            <a:ext cx="1348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3. Asuntos propuestos por la comisión económica</a:t>
            </a:r>
            <a:endParaRPr lang="en-US" sz="3800" dirty="0">
              <a:solidFill>
                <a:srgbClr val="FFFFFF"/>
              </a:solidFill>
              <a:latin typeface="Open Sans Light Bold"/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2362200" y="2247900"/>
            <a:ext cx="381000" cy="354087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895600" y="2171700"/>
            <a:ext cx="1501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Comunicación al Protectorado. 2 objetivos: </a:t>
            </a:r>
            <a:r>
              <a:rPr lang="es-ES" sz="2000" b="1" dirty="0" smtClean="0">
                <a:solidFill>
                  <a:schemeClr val="bg1"/>
                </a:solidFill>
                <a:hlinkClick r:id="rId5" action="ppaction://hlinkfile"/>
              </a:rPr>
              <a:t>(</a:t>
            </a:r>
            <a:r>
              <a:rPr lang="es-ES" sz="2000" b="1" dirty="0" err="1" smtClean="0">
                <a:solidFill>
                  <a:schemeClr val="bg1"/>
                </a:solidFill>
                <a:hlinkClick r:id="rId5" action="ppaction://hlinkfile"/>
              </a:rPr>
              <a:t>doc</a:t>
            </a:r>
            <a:r>
              <a:rPr lang="es-ES" sz="2000" b="1" dirty="0" smtClean="0">
                <a:solidFill>
                  <a:schemeClr val="bg1"/>
                </a:solidFill>
                <a:hlinkClick r:id="rId5" action="ppaction://hlinkfile"/>
              </a:rPr>
              <a:t>)</a:t>
            </a:r>
            <a:endParaRPr lang="es-ES" sz="3200" b="1" dirty="0" smtClean="0">
              <a:solidFill>
                <a:schemeClr val="bg1"/>
              </a:solidFill>
            </a:endParaRP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Trasladar formalmente la Política de Inversión para su conocimiento </a:t>
            </a:r>
          </a:p>
          <a:p>
            <a:pPr lvl="1" algn="just">
              <a:buFont typeface="Arial" pitchFamily="34" charset="0"/>
              <a:buChar char="•"/>
            </a:pPr>
            <a:endParaRPr lang="es-ES" sz="2800" dirty="0" smtClean="0">
              <a:solidFill>
                <a:schemeClr val="bg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Solicitar autorización para ejecutar la estrategia de venta de acciones, ya que en algún momento superará el 5% del activo de la Fundación</a:t>
            </a:r>
          </a:p>
          <a:p>
            <a:pPr lvl="1"/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76400" y="3086100"/>
            <a:ext cx="1600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ts val="8400"/>
              </a:lnSpc>
              <a:spcBef>
                <a:spcPct val="0"/>
              </a:spcBef>
            </a:pPr>
            <a:r>
              <a:rPr lang="es-ES" sz="3800" b="1" dirty="0" smtClean="0">
                <a:solidFill>
                  <a:srgbClr val="FFFFFF"/>
                </a:solidFill>
                <a:latin typeface="Open Sans Light Bold"/>
                <a:ea typeface="Open Sans Light" charset="0"/>
                <a:cs typeface="Open Sans Light" charset="0"/>
              </a:rPr>
              <a:t>4. </a:t>
            </a:r>
            <a:r>
              <a:rPr lang="es-ES" sz="40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Informe sobre el uso del euskera en la fundación</a:t>
            </a:r>
            <a:endParaRPr lang="es-ES" sz="3800" b="1" dirty="0" smtClean="0">
              <a:solidFill>
                <a:srgbClr val="FFFFFF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00200" y="190500"/>
            <a:ext cx="11430000" cy="1019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ts val="8400"/>
              </a:lnSpc>
              <a:spcBef>
                <a:spcPct val="0"/>
              </a:spcBef>
            </a:pPr>
            <a:r>
              <a:rPr lang="es-ES" sz="3600" b="1" dirty="0" smtClean="0">
                <a:solidFill>
                  <a:srgbClr val="FFFFFF"/>
                </a:solidFill>
                <a:latin typeface="Open Sans Light Bold"/>
                <a:ea typeface="Open Sans Light" charset="0"/>
                <a:cs typeface="Open Sans Light" charset="0"/>
              </a:rPr>
              <a:t>4. </a:t>
            </a:r>
            <a:r>
              <a:rPr lang="es-ES" sz="36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Informe sobre el uso del euskera en la fundación</a:t>
            </a:r>
            <a:endParaRPr lang="es-ES" sz="3600" b="1" dirty="0" smtClean="0">
              <a:solidFill>
                <a:srgbClr val="FFFFFF"/>
              </a:solidFill>
              <a:latin typeface="Open Sans Light Bold"/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2400300"/>
            <a:ext cx="381000" cy="354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3009900"/>
            <a:ext cx="381000" cy="35408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971800" y="1790700"/>
            <a:ext cx="14859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PRINCIPIOS: </a:t>
            </a:r>
            <a:r>
              <a:rPr lang="es-ES" sz="2000" dirty="0" err="1" smtClean="0">
                <a:solidFill>
                  <a:srgbClr val="FFFFFF"/>
                </a:solidFill>
                <a:latin typeface="Open Sans Light"/>
              </a:rPr>
              <a:t>Transversalidad</a:t>
            </a: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y normalidad como lengua oficial que es en nuestra comunidad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Plan de comunicación: integrado en los procesos 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Valoración positiva en los procesos de contratación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WEB bilingüe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Plan de formación se ofrece la posibilidad de estudio financiando su coste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Imagen corporativa contemplado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Imagen exterior: señalética, memoria, intervenciones, atención al público, folletos</a:t>
            </a:r>
          </a:p>
          <a:p>
            <a:endParaRPr lang="es-ES" sz="20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Colonias: folletos, atención,  programas programados como externos contratados</a:t>
            </a:r>
          </a:p>
          <a:p>
            <a:endParaRPr lang="es-ES" sz="2400" b="1" u="sng" dirty="0" smtClean="0">
              <a:solidFill>
                <a:srgbClr val="FFFFFF"/>
              </a:solidFill>
              <a:latin typeface="Open Sans Light"/>
            </a:endParaRPr>
          </a:p>
          <a:p>
            <a:endParaRPr lang="es-ES" sz="2400" b="1" u="sng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400" b="1" u="sng" dirty="0" smtClean="0">
                <a:solidFill>
                  <a:srgbClr val="FFFFFF"/>
                </a:solidFill>
                <a:latin typeface="Open Sans Light"/>
              </a:rPr>
              <a:t>DATOS:</a:t>
            </a:r>
          </a:p>
          <a:p>
            <a:pPr lvl="1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Curso 22-23:  57 actividades con 443 participantes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Se programan un 10% de actividad en euskera y se ejecuta el 8%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Los jueves grupo de conversación en euskera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Campus Neptuno: 16 centros con una participación de 808 chicos y chicas, con 52 profesionales (17 fueron en castellano y 8 en inglés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10 proyectos apoyados en el programa innova desarrollados en euskera, de un total de 65</a:t>
            </a:r>
          </a:p>
          <a:p>
            <a:pPr lvl="1">
              <a:buFont typeface="Arial" pitchFamily="34" charset="0"/>
              <a:buChar char="•"/>
            </a:pP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Colaboración con </a:t>
            </a:r>
            <a:r>
              <a:rPr lang="es-ES" sz="2000" dirty="0" err="1" smtClean="0">
                <a:solidFill>
                  <a:srgbClr val="FFFFFF"/>
                </a:solidFill>
                <a:latin typeface="Open Sans Light"/>
              </a:rPr>
              <a:t>Artea</a:t>
            </a: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s-ES" sz="2000" dirty="0" err="1" smtClean="0">
                <a:solidFill>
                  <a:srgbClr val="FFFFFF"/>
                </a:solidFill>
                <a:latin typeface="Open Sans Light"/>
              </a:rPr>
              <a:t>Oinez</a:t>
            </a:r>
            <a:r>
              <a:rPr lang="es-ES" sz="2000" dirty="0" smtClean="0">
                <a:solidFill>
                  <a:srgbClr val="FFFFFF"/>
                </a:solidFill>
                <a:latin typeface="Open Sans Light"/>
              </a:rPr>
              <a:t> desde 2014, salvo 2020: 9 años con una compra media de 4.000 euros 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3619500"/>
            <a:ext cx="381000" cy="354087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4152900"/>
            <a:ext cx="381000" cy="354087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4838700"/>
            <a:ext cx="381000" cy="3540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5448300"/>
            <a:ext cx="381000" cy="354087"/>
          </a:xfrm>
          <a:prstGeom prst="rect">
            <a:avLst/>
          </a:prstGeom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6057900"/>
            <a:ext cx="381000" cy="354087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67000" y="7124700"/>
            <a:ext cx="381000" cy="354087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590800" y="1866900"/>
            <a:ext cx="381000" cy="35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76400" y="3086100"/>
            <a:ext cx="1600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ts val="8400"/>
              </a:lnSpc>
              <a:spcBef>
                <a:spcPct val="0"/>
              </a:spcBef>
            </a:pPr>
            <a:r>
              <a:rPr lang="es-ES" sz="3800" b="1" dirty="0" smtClean="0">
                <a:solidFill>
                  <a:srgbClr val="FFFFFF"/>
                </a:solidFill>
                <a:latin typeface="Open Sans Light Bold"/>
                <a:ea typeface="Open Sans Light" charset="0"/>
                <a:cs typeface="Open Sans Light" charset="0"/>
              </a:rPr>
              <a:t>5. </a:t>
            </a:r>
            <a:r>
              <a:rPr lang="es-ES" sz="40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Reflexión sobre la postura de la fundación ante situaciones de vulnerabilidad</a:t>
            </a:r>
            <a:endParaRPr lang="es-ES" sz="3800" b="1" dirty="0" smtClean="0">
              <a:solidFill>
                <a:srgbClr val="FFFFFF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76400" y="4152900"/>
            <a:ext cx="1600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ts val="8400"/>
              </a:lnSpc>
              <a:spcBef>
                <a:spcPct val="0"/>
              </a:spcBef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6. Ruegos y Preguntas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0668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5400000">
            <a:off x="-4146140" y="4693859"/>
            <a:ext cx="9241259" cy="844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Open Sans Light Bold"/>
              </a:rPr>
              <a:t>Orden</a:t>
            </a:r>
            <a:r>
              <a:rPr lang="en-US" sz="4000" dirty="0" smtClean="0">
                <a:solidFill>
                  <a:srgbClr val="000000"/>
                </a:solidFill>
                <a:latin typeface="Open Sans Light Bold"/>
              </a:rPr>
              <a:t> del </a:t>
            </a:r>
            <a:r>
              <a:rPr lang="en-US" sz="4000" dirty="0" err="1" smtClean="0">
                <a:solidFill>
                  <a:srgbClr val="000000"/>
                </a:solidFill>
                <a:latin typeface="Open Sans Light Bold"/>
              </a:rPr>
              <a:t>Día</a:t>
            </a:r>
            <a:endParaRPr lang="en-US" sz="400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6000" y="1485900"/>
            <a:ext cx="14630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Aprobación del acta de la sesión anterior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ES" sz="2800" dirty="0" smtClean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Intervenciones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Presidente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Director general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dirty="0" smtClean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ES" sz="28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Asuntos propuestos por la Comisión Económica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Ratificación de la estrategia de venta de acciones de Caixabank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Comunicación al Protectorado de la Política de Inversión y solicitud de autorización a la venta de acciones de Caixabank por encima del 5% del activo de la fundación</a:t>
            </a:r>
          </a:p>
          <a:p>
            <a:pPr marL="91440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sz="2800" dirty="0" smtClean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es-ES" sz="28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Informe sobre el uso del euskera en la fundación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endParaRPr lang="es-ES" sz="2800" dirty="0" smtClean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es-ES" sz="2800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Reflexión sobre la postura de la fundación ante situaciones de vulnerabilidad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endParaRPr lang="es-ES" sz="2800" b="1" dirty="0" smtClean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es-ES" sz="2800" b="1" dirty="0" smtClean="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rPr>
              <a:t>Ruegos y preguntas.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752600" y="2095500"/>
            <a:ext cx="1600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ts val="8400"/>
              </a:lnSpc>
              <a:spcBef>
                <a:spcPct val="0"/>
              </a:spcBef>
              <a:buAutoNum type="arabicPeriod"/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Aprobación de las actas de las sesiones anteriores:</a:t>
            </a:r>
          </a:p>
          <a:p>
            <a:pPr marL="3943350" lvl="7" indent="-7429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Open Sans Light Bold"/>
              </a:rPr>
              <a:t>Sesión ordinaria 25 de mayo </a:t>
            </a:r>
            <a:r>
              <a:rPr lang="es-ES" dirty="0" smtClean="0">
                <a:solidFill>
                  <a:srgbClr val="FFFFFF"/>
                </a:solidFill>
                <a:latin typeface="Open Sans Light Bold"/>
                <a:hlinkClick r:id="rId4" action="ppaction://hlinkfile"/>
              </a:rPr>
              <a:t>(acta)</a:t>
            </a:r>
            <a:endParaRPr lang="es-ES" sz="2400" dirty="0" smtClean="0">
              <a:solidFill>
                <a:srgbClr val="FFFFFF"/>
              </a:solidFill>
              <a:latin typeface="Open Sans Light Bold"/>
            </a:endParaRPr>
          </a:p>
          <a:p>
            <a:pPr marL="3943350" lvl="7" indent="-7429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Open Sans Light Bold"/>
              </a:rPr>
              <a:t>Sesión extraordinaria 1 de junio </a:t>
            </a:r>
            <a:r>
              <a:rPr lang="es-ES" dirty="0" smtClean="0">
                <a:solidFill>
                  <a:srgbClr val="FFFFFF"/>
                </a:solidFill>
                <a:latin typeface="Open Sans Light Bold"/>
                <a:hlinkClick r:id="rId5" action="ppaction://hlinkfile"/>
              </a:rPr>
              <a:t>(acta)</a:t>
            </a:r>
            <a:endParaRPr lang="es-ES" sz="2400" dirty="0" smtClean="0">
              <a:solidFill>
                <a:srgbClr val="FFFFFF"/>
              </a:solidFill>
              <a:latin typeface="Open Sans Light Bold"/>
            </a:endParaRPr>
          </a:p>
          <a:p>
            <a:pPr marL="3943350" lvl="7" indent="-74295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Open Sans Light Bold"/>
              </a:rPr>
              <a:t>Sesión extraordinaria 21 de junio </a:t>
            </a:r>
            <a:r>
              <a:rPr lang="es-ES" dirty="0" smtClean="0">
                <a:solidFill>
                  <a:srgbClr val="FFFFFF"/>
                </a:solidFill>
                <a:latin typeface="Open Sans Light Bold"/>
                <a:hlinkClick r:id="rId6" action="ppaction://hlinkfile"/>
              </a:rPr>
              <a:t>(acta)</a:t>
            </a:r>
            <a:endParaRPr lang="es-ES" sz="2400" dirty="0" smtClean="0">
              <a:solidFill>
                <a:srgbClr val="FFFFFF"/>
              </a:solidFill>
              <a:latin typeface="Open Sans Ligh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28800" y="1638300"/>
            <a:ext cx="381000" cy="35408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00200" y="190500"/>
            <a:ext cx="11430000" cy="102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2.1 Intervención</a:t>
            </a:r>
            <a:r>
              <a:rPr lang="en-US" sz="3800" dirty="0" smtClean="0">
                <a:solidFill>
                  <a:srgbClr val="FFFFFF"/>
                </a:solidFill>
                <a:latin typeface="Open Sans Light Bold"/>
              </a:rPr>
              <a:t> del </a:t>
            </a: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presidente</a:t>
            </a:r>
            <a:endParaRPr lang="en-US" sz="38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362200" y="16383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Próximas citas del Patronato: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905000" y="2324100"/>
          <a:ext cx="16002001" cy="280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00788"/>
                <a:gridCol w="4900613"/>
                <a:gridCol w="48006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AUTORIDADES</a:t>
                      </a:r>
                      <a:endParaRPr lang="es-ES" sz="2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REUNIÓN</a:t>
                      </a:r>
                      <a:endParaRPr lang="es-E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FECHA</a:t>
                      </a:r>
                      <a:r>
                        <a:rPr lang="es-ES" sz="2400" b="1" baseline="0" dirty="0" smtClean="0"/>
                        <a:t> Y HORA</a:t>
                      </a:r>
                      <a:endParaRPr lang="es-E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LUGAR</a:t>
                      </a:r>
                      <a:endParaRPr lang="es-E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José Luis </a:t>
                      </a:r>
                      <a:r>
                        <a:rPr lang="es-ES" sz="2400" dirty="0" err="1" smtClean="0"/>
                        <a:t>Arasti</a:t>
                      </a:r>
                      <a:r>
                        <a:rPr lang="es-ES" sz="2400" baseline="0" dirty="0" smtClean="0"/>
                        <a:t> – Consejero Economía y Hacienda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Martes 26 septiembre, 11h.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Calle Cortés de Navarra</a:t>
                      </a:r>
                      <a:r>
                        <a:rPr lang="es-ES" sz="2400" baseline="0" dirty="0" smtClean="0"/>
                        <a:t> Nº2, Nivel 14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Visita Plena Inclusión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Martes 26 septiembre, 10h.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Centro </a:t>
                      </a:r>
                      <a:r>
                        <a:rPr lang="es-ES" sz="2400" dirty="0" err="1" smtClean="0"/>
                        <a:t>Larrabide</a:t>
                      </a:r>
                      <a:r>
                        <a:rPr lang="es-ES" sz="2400" dirty="0" smtClean="0"/>
                        <a:t> de FCN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err="1" smtClean="0"/>
                        <a:t>Patxi</a:t>
                      </a:r>
                      <a:r>
                        <a:rPr lang="es-ES" sz="2400" baseline="0" dirty="0" smtClean="0"/>
                        <a:t> Vera – Defensor del Pueblo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Miércoles</a:t>
                      </a:r>
                      <a:r>
                        <a:rPr lang="es-ES" sz="2400" baseline="0" dirty="0" smtClean="0"/>
                        <a:t> 27 septiembres, 10:30h.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Calle Emilio Arrieta</a:t>
                      </a:r>
                      <a:r>
                        <a:rPr lang="es-ES" sz="2400" baseline="0" dirty="0" smtClean="0"/>
                        <a:t> nº12, Bajo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Cristina Ibarrola</a:t>
                      </a:r>
                      <a:r>
                        <a:rPr lang="es-ES" sz="2400" baseline="0" dirty="0" smtClean="0"/>
                        <a:t> – Alcaldesa Pamplona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Miércoles</a:t>
                      </a:r>
                      <a:r>
                        <a:rPr lang="es-ES" sz="2400" baseline="0" dirty="0" smtClean="0"/>
                        <a:t> 27 septiembres, 12:00h.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Plaza</a:t>
                      </a:r>
                      <a:r>
                        <a:rPr lang="es-ES" sz="2400" baseline="0" dirty="0" smtClean="0"/>
                        <a:t> Consistorial s/n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905000" y="5372100"/>
          <a:ext cx="16001998" cy="3261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1170"/>
                <a:gridCol w="5233358"/>
                <a:gridCol w="5233358"/>
                <a:gridCol w="221411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800" b="1" dirty="0" smtClean="0"/>
                        <a:t>SEMANA DEL PENSAMIENTO</a:t>
                      </a:r>
                      <a:endParaRPr lang="es-ES" sz="28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PERSONA</a:t>
                      </a:r>
                      <a:r>
                        <a:rPr lang="es-ES" sz="2400" b="1" baseline="0" dirty="0" smtClean="0"/>
                        <a:t> INVITADA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COMIDA</a:t>
                      </a:r>
                      <a:endParaRPr lang="es-E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CHARLA EN CIVICAN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Fecha</a:t>
                      </a:r>
                      <a:r>
                        <a:rPr lang="es-ES" sz="2400" b="1" baseline="0" dirty="0" smtClean="0"/>
                        <a:t> y hora</a:t>
                      </a:r>
                      <a:endParaRPr lang="es-E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Lugar</a:t>
                      </a:r>
                      <a:endParaRPr lang="es-ES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Francisco</a:t>
                      </a:r>
                      <a:r>
                        <a:rPr lang="es-ES" sz="2400" baseline="0" dirty="0" smtClean="0"/>
                        <a:t> Mangado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Lunes</a:t>
                      </a:r>
                      <a:r>
                        <a:rPr lang="es-ES" sz="2400" baseline="0" dirty="0" smtClean="0"/>
                        <a:t> 25 de septiembre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Sin comida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19:00 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Remedios</a:t>
                      </a:r>
                      <a:r>
                        <a:rPr lang="es-ES" sz="2400" baseline="0" dirty="0" smtClean="0"/>
                        <a:t> Zafra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Martes 26 septiembre, 14:30h.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Restaurante El</a:t>
                      </a:r>
                      <a:r>
                        <a:rPr lang="es-ES" sz="2400" baseline="0" dirty="0" smtClean="0"/>
                        <a:t> </a:t>
                      </a:r>
                      <a:r>
                        <a:rPr lang="es-ES" sz="2400" baseline="0" dirty="0" err="1" smtClean="0"/>
                        <a:t>Mercao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19:00 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González </a:t>
                      </a:r>
                      <a:r>
                        <a:rPr lang="es-ES" sz="2400" dirty="0" err="1" smtClean="0"/>
                        <a:t>Sinde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Miércoles</a:t>
                      </a:r>
                      <a:r>
                        <a:rPr lang="es-ES" sz="2400" baseline="0" dirty="0" smtClean="0"/>
                        <a:t> 27 </a:t>
                      </a:r>
                      <a:r>
                        <a:rPr lang="es-ES" sz="2400" baseline="0" dirty="0" smtClean="0"/>
                        <a:t>septiembre, </a:t>
                      </a:r>
                      <a:r>
                        <a:rPr lang="es-ES" sz="2400" baseline="0" dirty="0" smtClean="0"/>
                        <a:t>14:30h.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Restaurante Europa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19:00 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Javier </a:t>
                      </a:r>
                      <a:r>
                        <a:rPr lang="es-ES" sz="2400" dirty="0" err="1" smtClean="0"/>
                        <a:t>Sádaba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aseline="0" dirty="0" smtClean="0"/>
                        <a:t>Jueves 28 </a:t>
                      </a:r>
                      <a:r>
                        <a:rPr lang="es-ES" sz="2400" baseline="0" dirty="0" smtClean="0"/>
                        <a:t>septiembre, </a:t>
                      </a:r>
                      <a:r>
                        <a:rPr lang="es-ES" sz="2400" baseline="0" dirty="0" smtClean="0"/>
                        <a:t>14:30h.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Restaurante </a:t>
                      </a:r>
                      <a:r>
                        <a:rPr lang="es-ES" sz="2400" dirty="0" err="1" smtClean="0"/>
                        <a:t>Anttonenea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19:00 h.</a:t>
                      </a:r>
                      <a:endParaRPr lang="es-ES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62200" y="9258300"/>
            <a:ext cx="381000" cy="354087"/>
          </a:xfrm>
          <a:prstGeom prst="rect">
            <a:avLst/>
          </a:prstGeom>
        </p:spPr>
      </p:pic>
      <p:sp>
        <p:nvSpPr>
          <p:cNvPr id="14" name="TextBox 8"/>
          <p:cNvSpPr txBox="1"/>
          <p:nvPr/>
        </p:nvSpPr>
        <p:spPr>
          <a:xfrm>
            <a:off x="2895600" y="91821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Propuesta de nueva dinámica en las reuniones del Patronato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0" y="495300"/>
            <a:ext cx="381000" cy="354087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2057400" y="4953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Próximas citas del Patronato: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676400" y="1181100"/>
          <a:ext cx="16002001" cy="243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00788"/>
                <a:gridCol w="4900613"/>
                <a:gridCol w="48006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AUTORIDADES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REUNIÓN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FECHA</a:t>
                      </a:r>
                      <a:r>
                        <a:rPr lang="es-ES" sz="2000" b="1" baseline="0" dirty="0" smtClean="0"/>
                        <a:t> Y HORA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LUGAR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José Luis </a:t>
                      </a:r>
                      <a:r>
                        <a:rPr lang="es-ES" sz="2000" dirty="0" err="1" smtClean="0"/>
                        <a:t>Arasti</a:t>
                      </a:r>
                      <a:r>
                        <a:rPr lang="es-ES" sz="2000" baseline="0" dirty="0" smtClean="0"/>
                        <a:t> – Consejero Economía y Hacienda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Martes 26 septiembre, 11h.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Calle Cortés de Navarra</a:t>
                      </a:r>
                      <a:r>
                        <a:rPr lang="es-ES" sz="2000" baseline="0" dirty="0" smtClean="0"/>
                        <a:t> Nº2, Nivel 14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Visita Plena Inclusión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Martes 26 septiembre, 10h.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Centro </a:t>
                      </a:r>
                      <a:r>
                        <a:rPr lang="es-ES" sz="2000" dirty="0" err="1" smtClean="0"/>
                        <a:t>Larrabide</a:t>
                      </a:r>
                      <a:r>
                        <a:rPr lang="es-ES" sz="2000" dirty="0" smtClean="0"/>
                        <a:t> de FCN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 smtClean="0"/>
                        <a:t>Patxi</a:t>
                      </a:r>
                      <a:r>
                        <a:rPr lang="es-ES" sz="2000" baseline="0" dirty="0" smtClean="0"/>
                        <a:t> Vera – Defensor del Pueblo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Miércoles</a:t>
                      </a:r>
                      <a:r>
                        <a:rPr lang="es-ES" sz="2000" baseline="0" dirty="0" smtClean="0"/>
                        <a:t> 27 septiembres, 10:30h.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Calle Emilio Arrieta</a:t>
                      </a:r>
                      <a:r>
                        <a:rPr lang="es-ES" sz="2000" baseline="0" dirty="0" smtClean="0"/>
                        <a:t> nº12, Bajo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Cristina Ibarrola</a:t>
                      </a:r>
                      <a:r>
                        <a:rPr lang="es-ES" sz="2000" baseline="0" dirty="0" smtClean="0"/>
                        <a:t> – Alcaldesa Pamplona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Miércoles</a:t>
                      </a:r>
                      <a:r>
                        <a:rPr lang="es-ES" sz="2000" baseline="0" dirty="0" smtClean="0"/>
                        <a:t> 27 septiembres, 12:00h.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Plaza</a:t>
                      </a:r>
                      <a:r>
                        <a:rPr lang="es-ES" sz="2000" baseline="0" dirty="0" smtClean="0"/>
                        <a:t> Consistorial s/n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676400" y="4076700"/>
          <a:ext cx="16001998" cy="2834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1170"/>
                <a:gridCol w="5233358"/>
                <a:gridCol w="5233358"/>
                <a:gridCol w="221411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SEMANA DEL PENSAMIENTO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000" b="1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PERSONA</a:t>
                      </a:r>
                      <a:r>
                        <a:rPr lang="es-ES" sz="2000" b="1" baseline="0" dirty="0" smtClean="0"/>
                        <a:t> INVITADA</a:t>
                      </a:r>
                      <a:endParaRPr lang="es-E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COMIDA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CHARLA EN CIVICAN</a:t>
                      </a:r>
                      <a:endParaRPr lang="es-ES" sz="20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Fecha</a:t>
                      </a:r>
                      <a:r>
                        <a:rPr lang="es-ES" sz="2000" b="1" baseline="0" dirty="0" smtClean="0"/>
                        <a:t> y hora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Lugar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Francisco</a:t>
                      </a:r>
                      <a:r>
                        <a:rPr lang="es-ES" sz="2000" baseline="0" dirty="0" smtClean="0"/>
                        <a:t> Mangado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Lunes</a:t>
                      </a:r>
                      <a:r>
                        <a:rPr lang="es-ES" sz="2000" baseline="0" dirty="0" smtClean="0"/>
                        <a:t> 25 de septiembre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Sin comida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19:00 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Remedios</a:t>
                      </a:r>
                      <a:r>
                        <a:rPr lang="es-ES" sz="2000" baseline="0" dirty="0" smtClean="0"/>
                        <a:t> Zafra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Martes 26 septiembre, 14:30h.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Restaurante El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dirty="0" err="1" smtClean="0"/>
                        <a:t>Mercao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19:00 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González </a:t>
                      </a:r>
                      <a:r>
                        <a:rPr lang="es-ES" sz="2000" dirty="0" err="1" smtClean="0"/>
                        <a:t>Sinde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Miércoles</a:t>
                      </a:r>
                      <a:r>
                        <a:rPr lang="es-ES" sz="2000" baseline="0" dirty="0" smtClean="0"/>
                        <a:t> 27 </a:t>
                      </a:r>
                      <a:r>
                        <a:rPr lang="es-ES" sz="2000" baseline="0" dirty="0" smtClean="0"/>
                        <a:t>septiembre, </a:t>
                      </a:r>
                      <a:r>
                        <a:rPr lang="es-ES" sz="2000" baseline="0" dirty="0" smtClean="0"/>
                        <a:t>14:30h.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Restaurante Europa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19:00 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Javier </a:t>
                      </a:r>
                      <a:r>
                        <a:rPr lang="es-ES" sz="2000" dirty="0" err="1" smtClean="0"/>
                        <a:t>Sádaba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aseline="0" dirty="0" smtClean="0"/>
                        <a:t>Jueves 28 </a:t>
                      </a:r>
                      <a:r>
                        <a:rPr lang="es-ES" sz="2000" baseline="0" dirty="0" smtClean="0"/>
                        <a:t>septiembre, </a:t>
                      </a:r>
                      <a:r>
                        <a:rPr lang="es-ES" sz="2000" baseline="0" dirty="0" smtClean="0"/>
                        <a:t>14:30h.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Restaurante </a:t>
                      </a:r>
                      <a:r>
                        <a:rPr lang="es-ES" sz="2000" dirty="0" err="1" smtClean="0"/>
                        <a:t>Anttonenea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19:00 h.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1676400" y="7353300"/>
          <a:ext cx="16002001" cy="243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00788"/>
                <a:gridCol w="4900613"/>
                <a:gridCol w="48006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SESIONES PATRONATO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REUNIÓN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FECHA</a:t>
                      </a:r>
                      <a:r>
                        <a:rPr lang="es-ES" sz="2000" b="1" baseline="0" dirty="0" smtClean="0"/>
                        <a:t> Y HORA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LUGAR</a:t>
                      </a:r>
                      <a:endParaRPr lang="es-ES" sz="20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Autoevaluación y dinámica</a:t>
                      </a:r>
                      <a:r>
                        <a:rPr lang="es-ES" sz="2000" baseline="0" dirty="0" smtClean="0"/>
                        <a:t> de grupo / comida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Lunes 23</a:t>
                      </a:r>
                      <a:r>
                        <a:rPr lang="es-ES" sz="2000" baseline="0" dirty="0" smtClean="0"/>
                        <a:t> octubre</a:t>
                      </a:r>
                      <a:r>
                        <a:rPr lang="es-ES" sz="2000" dirty="0" smtClean="0"/>
                        <a:t>, 10:00h</a:t>
                      </a:r>
                      <a:r>
                        <a:rPr lang="es-ES" sz="2000" baseline="0" dirty="0" smtClean="0"/>
                        <a:t> </a:t>
                      </a:r>
                      <a:r>
                        <a:rPr lang="es-ES" sz="2000" baseline="0" smtClean="0"/>
                        <a:t>– 16:00h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Por determinar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Miércoles 25 octubre</a:t>
                      </a:r>
                      <a:r>
                        <a:rPr lang="es-ES" sz="2000" baseline="0" dirty="0" smtClean="0"/>
                        <a:t> 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Colegio de Médicos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Comisión de Buen Gobierno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 Jueves</a:t>
                      </a:r>
                      <a:r>
                        <a:rPr lang="es-ES" sz="2000" baseline="0" dirty="0" smtClean="0"/>
                        <a:t> 16 noviembre</a:t>
                      </a:r>
                      <a:r>
                        <a:rPr lang="es-ES" sz="2000" dirty="0" smtClean="0"/>
                        <a:t>, 16:30h</a:t>
                      </a:r>
                      <a:r>
                        <a:rPr lang="es-ES" sz="2000" dirty="0" smtClean="0"/>
                        <a:t>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CIVICAN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Comida</a:t>
                      </a:r>
                      <a:r>
                        <a:rPr lang="es-ES" sz="2000" baseline="0" dirty="0" smtClean="0"/>
                        <a:t> Navidad / </a:t>
                      </a:r>
                      <a:r>
                        <a:rPr lang="es-ES" sz="2000" dirty="0" smtClean="0"/>
                        <a:t>Sesión ordinaria Patronato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aseline="0" dirty="0" smtClean="0"/>
                        <a:t>Lunes 11 de diciembre, 14:00h</a:t>
                      </a:r>
                      <a:r>
                        <a:rPr lang="es-ES" sz="2000" baseline="0" dirty="0" smtClean="0"/>
                        <a:t>.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Por determinar</a:t>
                      </a:r>
                      <a:endParaRPr lang="es-E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29000" y="13335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SEGUIMIENTO PRESUPUESTARIO A CIERRE DE Julio 2023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71800" y="1409700"/>
            <a:ext cx="381000" cy="3540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71800" y="4305300"/>
            <a:ext cx="381000" cy="35408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00200" y="-266700"/>
            <a:ext cx="11430000" cy="102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800" dirty="0" smtClean="0">
                <a:solidFill>
                  <a:srgbClr val="FFFFFF"/>
                </a:solidFill>
                <a:latin typeface="Open Sans Light Bold"/>
              </a:rPr>
              <a:t>2.2 Intervención</a:t>
            </a:r>
            <a:r>
              <a:rPr lang="en-US" sz="3800" dirty="0" smtClean="0">
                <a:solidFill>
                  <a:srgbClr val="FFFFFF"/>
                </a:solidFill>
                <a:latin typeface="Open Sans Light Bold"/>
              </a:rPr>
              <a:t> del director general</a:t>
            </a:r>
            <a:endParaRPr lang="en-US" sz="38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29000" y="4152900"/>
            <a:ext cx="354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ACTIVIDAD ORDINARIA</a:t>
            </a:r>
          </a:p>
        </p:txBody>
      </p:sp>
      <p:sp>
        <p:nvSpPr>
          <p:cNvPr id="35" name="TextBox 7"/>
          <p:cNvSpPr txBox="1"/>
          <p:nvPr/>
        </p:nvSpPr>
        <p:spPr>
          <a:xfrm>
            <a:off x="3962400" y="1790700"/>
            <a:ext cx="143256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/>
            <a:r>
              <a:rPr lang="es-ES" sz="2400" b="1" dirty="0" smtClean="0">
                <a:solidFill>
                  <a:srgbClr val="FFFFFF"/>
                </a:solidFill>
                <a:latin typeface="Open Sans Light"/>
              </a:rPr>
              <a:t>Ingresos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  <a:sym typeface="Wingdings" pitchFamily="2" charset="2"/>
              </a:rPr>
              <a:t> +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4,8 MM € por el dividendo de </a:t>
            </a:r>
            <a:r>
              <a:rPr lang="es-ES" sz="2400" dirty="0" err="1" smtClean="0">
                <a:solidFill>
                  <a:srgbClr val="FFFFFF"/>
                </a:solidFill>
                <a:latin typeface="Open Sans Light"/>
              </a:rPr>
              <a:t>CaixaBank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: 0,23 céntimos y presupuestados 0,15</a:t>
            </a:r>
          </a:p>
          <a:p>
            <a:pPr marL="0" lvl="1"/>
            <a:r>
              <a:rPr lang="es-ES" sz="2400" dirty="0" smtClean="0">
                <a:solidFill>
                  <a:srgbClr val="FFFFFF"/>
                </a:solidFill>
                <a:latin typeface="Open Sans Light"/>
                <a:sym typeface="Wingdings" pitchFamily="2" charset="2"/>
              </a:rPr>
              <a:t>                 +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109.000 euros por el cobro por los depósitos al 3,6%</a:t>
            </a:r>
          </a:p>
          <a:p>
            <a:pPr marL="0" lvl="1"/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	</a:t>
            </a:r>
          </a:p>
          <a:p>
            <a:pPr marL="0" lvl="1"/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Gastos 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  <a:sym typeface="Wingdings" pitchFamily="2" charset="2"/>
              </a:rPr>
              <a:t>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Desviación en gastos de personal en 162.000 € por despido en junio.</a:t>
            </a:r>
          </a:p>
          <a:p>
            <a:pPr marL="0" lvl="1"/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pPr marL="0" lvl="1"/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Resto sin desviaciones significativas, menores al 1%</a:t>
            </a:r>
          </a:p>
          <a:p>
            <a:pPr marL="0" lvl="1"/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pPr marL="0" lvl="1"/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36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1866900"/>
            <a:ext cx="228600" cy="212452"/>
          </a:xfrm>
          <a:prstGeom prst="rect">
            <a:avLst/>
          </a:prstGeom>
        </p:spPr>
      </p:pic>
      <p:sp>
        <p:nvSpPr>
          <p:cNvPr id="37" name="TextBox 7"/>
          <p:cNvSpPr txBox="1"/>
          <p:nvPr/>
        </p:nvSpPr>
        <p:spPr>
          <a:xfrm>
            <a:off x="3962400" y="4762500"/>
            <a:ext cx="138684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Incorporaciones: gestor de patrimonio: VICTOR GARCÍA, de Civican: FERMÍN LORENTE. En octubre una persona con discapacidad intelectual 3 horas en recepción de 9:00 a 12:00</a:t>
            </a:r>
          </a:p>
          <a:p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Estado de los pliegos de Civican: servicios culturales, múltiples y cafetería</a:t>
            </a:r>
          </a:p>
          <a:p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Reclamación de CC.OO </a:t>
            </a:r>
            <a:r>
              <a:rPr lang="es-ES" sz="2400" dirty="0" err="1" smtClean="0">
                <a:solidFill>
                  <a:srgbClr val="FFFFFF"/>
                </a:solidFill>
                <a:latin typeface="Open Sans Light"/>
              </a:rPr>
              <a:t>inadmitida</a:t>
            </a: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por el Tribunal de contratación pública</a:t>
            </a:r>
          </a:p>
          <a:p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Encuentro de patronos</a:t>
            </a:r>
          </a:p>
          <a:p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Cuadro de mando: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2 acuerdos pendientes de patronato: renovación convenio de cesión de obras de arte con Cultura y Jornada de patronos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FFFF"/>
                </a:solidFill>
                <a:latin typeface="Open Sans Light"/>
              </a:rPr>
              <a:t> Comedor social: comidas previstas 12.500 a junio y llevamos 11.800 a julio</a:t>
            </a:r>
          </a:p>
          <a:p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endParaRPr lang="es-ES" sz="2400" dirty="0" smtClean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3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81400" y="4838700"/>
            <a:ext cx="228600" cy="212452"/>
          </a:xfrm>
          <a:prstGeom prst="rect">
            <a:avLst/>
          </a:prstGeom>
        </p:spPr>
      </p:pic>
      <p:pic>
        <p:nvPicPr>
          <p:cNvPr id="6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3695700"/>
            <a:ext cx="228600" cy="212452"/>
          </a:xfrm>
          <a:prstGeom prst="rect">
            <a:avLst/>
          </a:prstGeom>
        </p:spPr>
      </p:pic>
      <p:pic>
        <p:nvPicPr>
          <p:cNvPr id="63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5981700"/>
            <a:ext cx="228600" cy="212452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7353300"/>
            <a:ext cx="228600" cy="212452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6591300"/>
            <a:ext cx="228600" cy="21245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8115300"/>
            <a:ext cx="228600" cy="212452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657600" y="2933700"/>
            <a:ext cx="245975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371599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429000" y="17907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ISTERRIA: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19400" y="1866900"/>
            <a:ext cx="381000" cy="3540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95600" y="4838700"/>
            <a:ext cx="381000" cy="35408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1600200" y="190500"/>
            <a:ext cx="1623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s-ES" sz="3600" dirty="0" smtClean="0">
                <a:solidFill>
                  <a:srgbClr val="FFFFFF"/>
                </a:solidFill>
                <a:latin typeface="Open Sans Light Bold"/>
              </a:rPr>
              <a:t>2.2 Intervención</a:t>
            </a:r>
            <a:r>
              <a:rPr lang="en-US" sz="3600" dirty="0" smtClean="0">
                <a:solidFill>
                  <a:srgbClr val="FFFFFF"/>
                </a:solidFill>
                <a:latin typeface="Open Sans Light Bold"/>
              </a:rPr>
              <a:t> del director general: </a:t>
            </a:r>
            <a:r>
              <a:rPr lang="en-US" sz="2400" dirty="0" err="1" smtClean="0">
                <a:solidFill>
                  <a:srgbClr val="FFFFFF"/>
                </a:solidFill>
                <a:latin typeface="Open Sans Light Bold"/>
              </a:rPr>
              <a:t>Datos</a:t>
            </a:r>
            <a:r>
              <a:rPr lang="en-US" sz="2400" dirty="0" smtClean="0">
                <a:solidFill>
                  <a:srgbClr val="FFFFFF"/>
                </a:solidFill>
                <a:latin typeface="Open Sans Light Bold"/>
              </a:rPr>
              <a:t> e </a:t>
            </a:r>
            <a:r>
              <a:rPr lang="en-US" sz="2400" dirty="0" err="1" smtClean="0">
                <a:solidFill>
                  <a:srgbClr val="FFFFFF"/>
                </a:solidFill>
                <a:latin typeface="Open Sans Light Bold"/>
              </a:rPr>
              <a:t>información</a:t>
            </a:r>
            <a:r>
              <a:rPr lang="en-US" sz="2400" dirty="0" smtClean="0">
                <a:solidFill>
                  <a:srgbClr val="FFFFFF"/>
                </a:solidFill>
                <a:latin typeface="Open Sans Light Bold"/>
              </a:rPr>
              <a:t> general de los </a:t>
            </a:r>
            <a:r>
              <a:rPr lang="en-US" sz="2400" dirty="0" err="1" smtClean="0">
                <a:solidFill>
                  <a:srgbClr val="FFFFFF"/>
                </a:solidFill>
                <a:latin typeface="Open Sans Light Bold"/>
              </a:rPr>
              <a:t>centros</a:t>
            </a:r>
            <a:r>
              <a:rPr lang="en-US" sz="2400" dirty="0" smtClean="0">
                <a:solidFill>
                  <a:srgbClr val="FFFFFF"/>
                </a:solidFill>
                <a:latin typeface="Open Sans Light Bold"/>
              </a:rPr>
              <a:t>:</a:t>
            </a:r>
            <a:endParaRPr lang="en-US" sz="3600" dirty="0">
              <a:solidFill>
                <a:srgbClr val="FFFFFF"/>
              </a:solidFill>
              <a:latin typeface="Open Sans Light Bold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3962400" y="2476500"/>
            <a:ext cx="143256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/>
            <a:endParaRPr lang="es-ES" sz="2400" dirty="0" smtClean="0">
              <a:solidFill>
                <a:srgbClr val="FFFFFF"/>
              </a:solidFill>
              <a:latin typeface="Open Sans Light"/>
            </a:endParaRPr>
          </a:p>
          <a:p>
            <a:pPr marL="0" lvl="1"/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352800" y="47625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RIO IRATI</a:t>
            </a:r>
          </a:p>
        </p:txBody>
      </p:sp>
      <p:pic>
        <p:nvPicPr>
          <p:cNvPr id="23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71800" y="7429500"/>
            <a:ext cx="381000" cy="354087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3505200" y="73533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CIVICAN: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810000" y="2324101"/>
            <a:ext cx="1402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Alumnado de colegio 96 , de CFPL 17 y en residencia 39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Nº profesionales:  82, de los cuales 10 son nuevas contrataciones (no nuevos puestos)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Encuestas: grado de satisfacción familias : 9,2 / profesionales: 8,4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Porcentaje de cumplimiento de la Programación General Anual 22 : 84,47%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Obras en la residencia: adjudicadas a </a:t>
            </a:r>
            <a:r>
              <a:rPr lang="es-ES" sz="2400" dirty="0" smtClean="0">
                <a:solidFill>
                  <a:schemeClr val="bg1"/>
                </a:solidFill>
              </a:rPr>
              <a:t>METRO7 EDIFICACIÓN SINGULAR Y CONSTRUCCIÓN SOSTENIBLE</a:t>
            </a:r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r>
              <a:rPr lang="es-E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Personas: usuarias 20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Satisfacción familias: 9,20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Fecha de firma de convenio de plazas: 3 julio 2023, estabilidad hasta 2033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Incremento de 1 persona el equipo profesional</a:t>
            </a:r>
          </a:p>
          <a:p>
            <a:r>
              <a:rPr lang="es-ES" sz="2800" dirty="0" smtClean="0">
                <a:solidFill>
                  <a:schemeClr val="bg1"/>
                </a:solidFill>
              </a:rPr>
              <a:t/>
            </a:r>
            <a:br>
              <a:rPr lang="es-ES" sz="2800" dirty="0" smtClean="0">
                <a:solidFill>
                  <a:schemeClr val="bg1"/>
                </a:solidFill>
              </a:rPr>
            </a:br>
            <a:endParaRPr lang="es-ES" sz="2800" dirty="0" smtClean="0">
              <a:solidFill>
                <a:schemeClr val="bg1"/>
              </a:solidFill>
            </a:endParaRP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86200" y="80391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72 cursos (anuales y trimestrales)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Plazas ofertadas: 1.643 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Inscripciones: 1.417, plazo hasta fin de mes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707050"/>
            <a:ext cx="15240000" cy="814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1851647" flipH="1" flipV="1">
            <a:off x="2321385" y="542420"/>
            <a:ext cx="955911" cy="888388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3505200" y="8001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Nueva rotulación exterior de CIVICAN (fachada principal)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6718" b="890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 r="48759"/>
          <a:stretch>
            <a:fillRect/>
          </a:stretch>
        </p:blipFill>
        <p:spPr>
          <a:xfrm>
            <a:off x="1" y="0"/>
            <a:ext cx="1447800" cy="10287000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851647" flipH="1" flipV="1">
            <a:off x="2321385" y="542420"/>
            <a:ext cx="955911" cy="888388"/>
          </a:xfrm>
          <a:prstGeom prst="rect">
            <a:avLst/>
          </a:prstGeom>
        </p:spPr>
      </p:pic>
      <p:sp>
        <p:nvSpPr>
          <p:cNvPr id="6" name="TextBox 8"/>
          <p:cNvSpPr txBox="1"/>
          <p:nvPr/>
        </p:nvSpPr>
        <p:spPr>
          <a:xfrm>
            <a:off x="3505200" y="800100"/>
            <a:ext cx="10744200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Nueva rotulación exterior de CIVICAN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1714500"/>
            <a:ext cx="5334000" cy="618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63200" y="723900"/>
            <a:ext cx="5715000" cy="406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4914900"/>
            <a:ext cx="91059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2057400" y="79629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Lona fachada principal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62600" y="96393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Banderolas trasera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154400" y="8001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Entrada principal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1322</Words>
  <Application>Microsoft Office PowerPoint</Application>
  <PresentationFormat>Personalizado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Roboto</vt:lpstr>
      <vt:lpstr>Open Sans Light Bold</vt:lpstr>
      <vt:lpstr>Open Sans Light</vt:lpstr>
      <vt:lpstr>Calibri</vt:lpstr>
      <vt:lpstr>Wingdings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Patronato 062022</dc:title>
  <dc:creator>Inmaculada Fernandez Echauri</dc:creator>
  <cp:lastModifiedBy>AEM</cp:lastModifiedBy>
  <cp:revision>129</cp:revision>
  <dcterms:created xsi:type="dcterms:W3CDTF">2006-08-16T00:00:00Z</dcterms:created>
  <dcterms:modified xsi:type="dcterms:W3CDTF">2023-09-22T08:03:48Z</dcterms:modified>
  <dc:identifier>DAFEIg1fdhs</dc:identifier>
</cp:coreProperties>
</file>