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61" r:id="rId5"/>
    <p:sldId id="320" r:id="rId6"/>
    <p:sldId id="321" r:id="rId7"/>
    <p:sldId id="322" r:id="rId8"/>
    <p:sldId id="324" r:id="rId9"/>
    <p:sldId id="326" r:id="rId10"/>
    <p:sldId id="327" r:id="rId11"/>
    <p:sldId id="328" r:id="rId12"/>
    <p:sldId id="325" r:id="rId13"/>
    <p:sldId id="319" r:id="rId14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6"/>
    </p:embeddedFont>
    <p:embeddedFont>
      <p:font typeface="Bricolage Grotesque" panose="020B0604020202020204" charset="0"/>
      <p:regular r:id="rId17"/>
    </p:embeddedFont>
    <p:embeddedFont>
      <p:font typeface="Bricolage Grotesque 28" panose="020B0604020202020204" charset="0"/>
      <p:regular r:id="rId18"/>
    </p:embeddedFont>
    <p:embeddedFont>
      <p:font typeface="Bricolage Grotesque 28 Bold" panose="020B0604020202020204" charset="0"/>
      <p:regular r:id="rId19"/>
    </p:embeddedFont>
    <p:embeddedFont>
      <p:font typeface="Bricolage Grotesque 28 Semi-Bold" panose="020B0604020202020204" charset="0"/>
      <p:regular r:id="rId20"/>
    </p:embeddedFont>
    <p:embeddedFont>
      <p:font typeface="Leelawadee" panose="020B0502040204020203" pitchFamily="34" charset="-34"/>
      <p:regular r:id="rId21"/>
      <p:bold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77EBF-AFB7-43DC-88B2-3C47EAE13785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BE8B0-BA1D-463B-AF03-214FF1DE2A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80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414DC-8316-473F-A778-CDA7AA78705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Organigrama FCN - Plan Estratégico 23-28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552F8-5884-4D1B-A9E6-41BE2244931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08/05/2025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47A6E-29D0-03E1-3B92-065CE4836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211E91-DFCA-BCF1-2F75-121A0F0ED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090FA94-5D49-DA82-467B-63A6FC9E7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77802B-B696-8412-AA84-130E2749A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5BC9E-83A4-4B2E-BA02-1A3E6D89E4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88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5BC9E-83A4-4B2E-BA02-1A3E6D89E4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86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737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109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579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35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24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086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984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5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711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338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64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84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6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8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248" b="1224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143703" y="1014412"/>
            <a:ext cx="187517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028700" y="2559970"/>
            <a:ext cx="12382500" cy="627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5624" b="1" dirty="0" err="1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Sesión</a:t>
            </a:r>
            <a:r>
              <a:rPr lang="en-US" sz="5624" b="1" dirty="0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 </a:t>
            </a:r>
            <a:r>
              <a:rPr lang="en-US" sz="5624" b="1" dirty="0" err="1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extraordinaria</a:t>
            </a:r>
            <a:r>
              <a:rPr lang="en-US" sz="5624" b="1" dirty="0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 Patronato</a:t>
            </a:r>
          </a:p>
        </p:txBody>
      </p:sp>
      <p:sp>
        <p:nvSpPr>
          <p:cNvPr id="6" name="Freeform 6"/>
          <p:cNvSpPr/>
          <p:nvPr/>
        </p:nvSpPr>
        <p:spPr>
          <a:xfrm>
            <a:off x="2287022" y="8075928"/>
            <a:ext cx="4417162" cy="1182372"/>
          </a:xfrm>
          <a:custGeom>
            <a:avLst/>
            <a:gdLst/>
            <a:ahLst/>
            <a:cxnLst/>
            <a:rect l="l" t="t" r="r" b="b"/>
            <a:pathLst>
              <a:path w="4417162" h="1182372">
                <a:moveTo>
                  <a:pt x="0" y="0"/>
                </a:moveTo>
                <a:lnTo>
                  <a:pt x="4417162" y="0"/>
                </a:lnTo>
                <a:lnTo>
                  <a:pt x="4417162" y="1182372"/>
                </a:lnTo>
                <a:lnTo>
                  <a:pt x="0" y="118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3137936"/>
            <a:ext cx="8345790" cy="86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8 de mayo de 2025</a:t>
            </a:r>
          </a:p>
          <a:p>
            <a:pPr algn="l"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Civican</a:t>
            </a:r>
            <a:r>
              <a:rPr lang="en-US" sz="21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- Pamplona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37805-1343-8549-4472-788E66B1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A6FB8B1-21E3-0D1F-4AF5-E02243F0EA9C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CFCB21E-3102-4620-ED17-A97D51637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773BA67-3011-F1F9-56E1-9CD266D323F0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EFCB707-F9EB-0C50-BC77-F4D6BBAFE66A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BE39914-B7CA-71C1-1DB1-A5E87CC36863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4061FC4-8F27-DF7A-4AF1-89658AEA7BF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02CB7F-2CF8-054D-9171-EAF3DE5E2F5D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7FDFF2BB-2936-3C25-5A17-FFDACAA76BEF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2A4DD4-9A45-DAA4-92A7-E28E88753FA6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Propuesta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tras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la revision del plan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2CA68D7-D5F0-A740-1286-582EA4DDACEC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pic>
        <p:nvPicPr>
          <p:cNvPr id="14" name="Gráfico 13" descr="Diagrama de flujo contorno">
            <a:extLst>
              <a:ext uri="{FF2B5EF4-FFF2-40B4-BE49-F238E27FC236}">
                <a16:creationId xmlns:a16="http://schemas.microsoft.com/office/drawing/2014/main" id="{FDED1B85-785F-C359-CB8B-34558AB2D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696" y="2560360"/>
            <a:ext cx="914400" cy="9144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6E8299B-BBD7-2F5E-B9E6-BD9BED2B59C3}"/>
              </a:ext>
            </a:extLst>
          </p:cNvPr>
          <p:cNvSpPr txBox="1"/>
          <p:nvPr/>
        </p:nvSpPr>
        <p:spPr>
          <a:xfrm>
            <a:off x="1676380" y="2737704"/>
            <a:ext cx="144780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Crear dos subdirecciones generales:</a:t>
            </a:r>
          </a:p>
          <a:p>
            <a:pPr marL="342900" indent="-342900" algn="just">
              <a:buFont typeface="+mj-lt"/>
              <a:buAutoNum type="arabicPeriod"/>
            </a:pPr>
            <a:endParaRPr lang="es-E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s-ES" sz="2000" b="1" dirty="0"/>
              <a:t>Organización y medios</a:t>
            </a:r>
            <a:r>
              <a:rPr lang="es-ES" sz="2000" dirty="0"/>
              <a:t>: que agrupe toda la operativa interna de la fundación:</a:t>
            </a:r>
          </a:p>
          <a:p>
            <a:pPr lvl="1" algn="just"/>
            <a:endParaRPr lang="es-ES" sz="2000" dirty="0"/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Departamento de Administración y finanzas: contabilidad, gestión presupuestaria, apoyo a la gestión, control interno, informática, sistemas y servicios TIC, mantenimiento y conservación del patrimonio inmobiliario.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Departamento de Patrimonio financiero gestión del patrimonio financiero y control y cumplimiento de la política de inversión.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Gestión y desarrollo de personas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Cumplimiento normativo y asesoría legal</a:t>
            </a:r>
          </a:p>
          <a:p>
            <a:pPr marL="800100" lvl="1" indent="-342900" algn="just">
              <a:buFont typeface="+mj-lt"/>
              <a:buAutoNum type="arabicPeriod"/>
            </a:pPr>
            <a:endParaRPr lang="es-ES" sz="2000" dirty="0"/>
          </a:p>
          <a:p>
            <a:pPr lvl="1" algn="just"/>
            <a:r>
              <a:rPr lang="es-ES" sz="2000" dirty="0"/>
              <a:t>2. </a:t>
            </a:r>
            <a:r>
              <a:rPr lang="es-ES" sz="2000" b="1" dirty="0"/>
              <a:t>Proyectos e innovación</a:t>
            </a:r>
            <a:r>
              <a:rPr lang="es-ES" sz="2000" dirty="0"/>
              <a:t>: que agrupa toda la gestión de los actuales proyectos y lidera la innovación en la organización: </a:t>
            </a:r>
            <a:r>
              <a:rPr lang="es-ES" sz="2000" dirty="0" err="1"/>
              <a:t>Isterria</a:t>
            </a:r>
            <a:r>
              <a:rPr lang="es-ES" sz="2000" dirty="0"/>
              <a:t>, Rio Irati, Colonias, </a:t>
            </a:r>
            <a:r>
              <a:rPr lang="es-ES" sz="2000" dirty="0" err="1"/>
              <a:t>Civican</a:t>
            </a:r>
            <a:r>
              <a:rPr lang="es-ES" sz="2000" dirty="0"/>
              <a:t>, Mayores y los nuevos proyectos derivados del plan estratégico, además de la sostenibilidad y la medición del impacto.</a:t>
            </a:r>
          </a:p>
          <a:p>
            <a:pPr algn="just"/>
            <a:endParaRPr lang="es-ES" sz="2000" dirty="0"/>
          </a:p>
          <a:p>
            <a:pPr algn="just"/>
            <a:r>
              <a:rPr lang="es-E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2.Crear un área de Comunicación y Posicionamiento:</a:t>
            </a:r>
          </a:p>
          <a:p>
            <a:pPr algn="just"/>
            <a:endParaRPr lang="es-ES" sz="2000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2000" dirty="0"/>
              <a:t>Dependencia directa de la dirección general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2000" dirty="0"/>
              <a:t>Responsable de la presencia en todo el territorio, proyección local y estatal, relación con los medios de comunicación, publicidad, redes sociales, página web, reputación corporativa, imagen y relaciones institucionales, eventos, gestión de alianzas, marketing digital, publicidad y marca.</a:t>
            </a:r>
          </a:p>
        </p:txBody>
      </p:sp>
    </p:spTree>
    <p:extLst>
      <p:ext uri="{BB962C8B-B14F-4D97-AF65-F5344CB8AC3E}">
        <p14:creationId xmlns:p14="http://schemas.microsoft.com/office/powerpoint/2010/main" val="161283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7CDB1-1449-B466-62C5-487242F7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82">
            <a:extLst>
              <a:ext uri="{FF2B5EF4-FFF2-40B4-BE49-F238E27FC236}">
                <a16:creationId xmlns:a16="http://schemas.microsoft.com/office/drawing/2014/main" id="{8FD336CC-53D7-B1EE-B3DF-AE4314A0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20" y="328613"/>
            <a:ext cx="2471738" cy="1171575"/>
          </a:xfrm>
          <a:prstGeom prst="rect">
            <a:avLst/>
          </a:prstGeom>
        </p:spPr>
      </p:pic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CF490F3B-63DA-56B4-3D27-A89797BE0EED}"/>
              </a:ext>
            </a:extLst>
          </p:cNvPr>
          <p:cNvCxnSpPr/>
          <p:nvPr/>
        </p:nvCxnSpPr>
        <p:spPr>
          <a:xfrm flipH="1">
            <a:off x="6536118" y="901427"/>
            <a:ext cx="4107" cy="60434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82F6D481-0DF8-0663-AB81-68BF9DBAB1FF}"/>
              </a:ext>
            </a:extLst>
          </p:cNvPr>
          <p:cNvSpPr txBox="1"/>
          <p:nvPr/>
        </p:nvSpPr>
        <p:spPr>
          <a:xfrm>
            <a:off x="6996605" y="923103"/>
            <a:ext cx="6600989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1650" b="1" dirty="0">
                <a:solidFill>
                  <a:prstClr val="black"/>
                </a:solidFill>
                <a:latin typeface="Leelawadee"/>
                <a:ea typeface="Calibri"/>
                <a:cs typeface="Calibri"/>
              </a:rPr>
              <a:t>Organigrama – </a:t>
            </a:r>
            <a:r>
              <a:rPr lang="es-ES" sz="1650" dirty="0">
                <a:solidFill>
                  <a:prstClr val="black"/>
                </a:solidFill>
                <a:latin typeface="Leelawadee"/>
                <a:ea typeface="Calibri"/>
                <a:cs typeface="Calibri"/>
              </a:rPr>
              <a:t>Propuesta Revisión Plan Estratégico 2025 -2028</a:t>
            </a:r>
            <a:endParaRPr lang="es-ES" sz="2700">
              <a:solidFill>
                <a:prstClr val="black"/>
              </a:solidFill>
              <a:latin typeface="Leelawadee"/>
              <a:cs typeface="Leelawadee"/>
            </a:endParaRPr>
          </a:p>
        </p:txBody>
      </p:sp>
      <p:sp>
        <p:nvSpPr>
          <p:cNvPr id="45" name="Diagrama de flujo: proceso 44">
            <a:extLst>
              <a:ext uri="{FF2B5EF4-FFF2-40B4-BE49-F238E27FC236}">
                <a16:creationId xmlns:a16="http://schemas.microsoft.com/office/drawing/2014/main" id="{133C7AA9-FF79-BA2E-5F18-DD9370DDF219}"/>
              </a:ext>
            </a:extLst>
          </p:cNvPr>
          <p:cNvSpPr/>
          <p:nvPr/>
        </p:nvSpPr>
        <p:spPr>
          <a:xfrm>
            <a:off x="3433825" y="4219266"/>
            <a:ext cx="1803008" cy="920337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 b="1">
                <a:solidFill>
                  <a:srgbClr val="FFFFFF"/>
                </a:solidFill>
                <a:latin typeface="Aptos" panose="020B0004020202020204"/>
              </a:rPr>
              <a:t>Subdirección de Proyectos e Innovación</a:t>
            </a:r>
          </a:p>
        </p:txBody>
      </p:sp>
      <p:sp>
        <p:nvSpPr>
          <p:cNvPr id="44" name="Diagrama de flujo: proceso 43">
            <a:extLst>
              <a:ext uri="{FF2B5EF4-FFF2-40B4-BE49-F238E27FC236}">
                <a16:creationId xmlns:a16="http://schemas.microsoft.com/office/drawing/2014/main" id="{B8969BEF-26A2-FF3E-2927-BD527F5637D6}"/>
              </a:ext>
            </a:extLst>
          </p:cNvPr>
          <p:cNvSpPr/>
          <p:nvPr/>
        </p:nvSpPr>
        <p:spPr>
          <a:xfrm>
            <a:off x="6305612" y="2261879"/>
            <a:ext cx="2060181" cy="106607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650" b="1">
                <a:solidFill>
                  <a:prstClr val="white"/>
                </a:solidFill>
                <a:latin typeface="Aptos" panose="020B0004020202020204"/>
              </a:rPr>
              <a:t>DIRECCIÓN GENERAL</a:t>
            </a:r>
          </a:p>
        </p:txBody>
      </p:sp>
      <p:sp>
        <p:nvSpPr>
          <p:cNvPr id="46" name="Diagrama de flujo: proceso 45">
            <a:extLst>
              <a:ext uri="{FF2B5EF4-FFF2-40B4-BE49-F238E27FC236}">
                <a16:creationId xmlns:a16="http://schemas.microsoft.com/office/drawing/2014/main" id="{F8226D55-7463-5907-09C9-F60667079119}"/>
              </a:ext>
            </a:extLst>
          </p:cNvPr>
          <p:cNvSpPr/>
          <p:nvPr/>
        </p:nvSpPr>
        <p:spPr>
          <a:xfrm>
            <a:off x="9634600" y="4219266"/>
            <a:ext cx="1803008" cy="920337"/>
          </a:xfrm>
          <a:prstGeom prst="flowChartProcess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 b="1">
                <a:solidFill>
                  <a:srgbClr val="FFFFFF"/>
                </a:solidFill>
                <a:latin typeface="Aptos"/>
              </a:rPr>
              <a:t>Subdirección de Organización y Medios</a:t>
            </a:r>
            <a:endParaRPr lang="es-ES" sz="1575" b="1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47" name="Diagrama de flujo: proceso 46">
            <a:extLst>
              <a:ext uri="{FF2B5EF4-FFF2-40B4-BE49-F238E27FC236}">
                <a16:creationId xmlns:a16="http://schemas.microsoft.com/office/drawing/2014/main" id="{7D235A9E-3718-863D-C805-22609B6105F8}"/>
              </a:ext>
            </a:extLst>
          </p:cNvPr>
          <p:cNvSpPr/>
          <p:nvPr/>
        </p:nvSpPr>
        <p:spPr>
          <a:xfrm>
            <a:off x="12406375" y="2333316"/>
            <a:ext cx="1917308" cy="1063212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00" b="1">
                <a:solidFill>
                  <a:srgbClr val="FFFFFF"/>
                </a:solidFill>
                <a:latin typeface="Aptos" panose="020B0004020202020204"/>
              </a:rPr>
              <a:t>Área de Comunicación y Posicionamiento</a:t>
            </a:r>
          </a:p>
        </p:txBody>
      </p:sp>
      <p:sp>
        <p:nvSpPr>
          <p:cNvPr id="48" name="Diagrama de flujo: proceso 47">
            <a:extLst>
              <a:ext uri="{FF2B5EF4-FFF2-40B4-BE49-F238E27FC236}">
                <a16:creationId xmlns:a16="http://schemas.microsoft.com/office/drawing/2014/main" id="{A5A5BD94-FCC9-2C3D-BF99-AE08458B45A7}"/>
              </a:ext>
            </a:extLst>
          </p:cNvPr>
          <p:cNvSpPr/>
          <p:nvPr/>
        </p:nvSpPr>
        <p:spPr>
          <a:xfrm>
            <a:off x="2276537" y="5633729"/>
            <a:ext cx="1702995" cy="920337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>
                <a:solidFill>
                  <a:srgbClr val="000000"/>
                </a:solidFill>
                <a:latin typeface="Aptos" panose="020B0004020202020204"/>
              </a:rPr>
              <a:t>Proyectos</a:t>
            </a:r>
          </a:p>
        </p:txBody>
      </p:sp>
      <p:sp>
        <p:nvSpPr>
          <p:cNvPr id="49" name="Diagrama de flujo: proceso 48">
            <a:extLst>
              <a:ext uri="{FF2B5EF4-FFF2-40B4-BE49-F238E27FC236}">
                <a16:creationId xmlns:a16="http://schemas.microsoft.com/office/drawing/2014/main" id="{5546AD5B-476C-F255-6C75-34C35EB9FC18}"/>
              </a:ext>
            </a:extLst>
          </p:cNvPr>
          <p:cNvSpPr/>
          <p:nvPr/>
        </p:nvSpPr>
        <p:spPr>
          <a:xfrm>
            <a:off x="4748274" y="5633729"/>
            <a:ext cx="1702995" cy="920337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>
                <a:solidFill>
                  <a:srgbClr val="000000"/>
                </a:solidFill>
                <a:latin typeface="Aptos" panose="020B0004020202020204"/>
              </a:rPr>
              <a:t>Innovación y Retos Sociales</a:t>
            </a:r>
          </a:p>
        </p:txBody>
      </p:sp>
      <p:sp>
        <p:nvSpPr>
          <p:cNvPr id="50" name="Diagrama de flujo: proceso 49">
            <a:extLst>
              <a:ext uri="{FF2B5EF4-FFF2-40B4-BE49-F238E27FC236}">
                <a16:creationId xmlns:a16="http://schemas.microsoft.com/office/drawing/2014/main" id="{12E8CBC4-1967-578A-B2DF-E462F433CDA7}"/>
              </a:ext>
            </a:extLst>
          </p:cNvPr>
          <p:cNvSpPr/>
          <p:nvPr/>
        </p:nvSpPr>
        <p:spPr>
          <a:xfrm>
            <a:off x="7320024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Departamento de Administración y Finanzas</a:t>
            </a:r>
          </a:p>
        </p:txBody>
      </p:sp>
      <p:sp>
        <p:nvSpPr>
          <p:cNvPr id="51" name="Diagrama de flujo: proceso 50">
            <a:extLst>
              <a:ext uri="{FF2B5EF4-FFF2-40B4-BE49-F238E27FC236}">
                <a16:creationId xmlns:a16="http://schemas.microsoft.com/office/drawing/2014/main" id="{3C4A6340-FC92-9B4D-2E04-C43A0F0B3642}"/>
              </a:ext>
            </a:extLst>
          </p:cNvPr>
          <p:cNvSpPr/>
          <p:nvPr/>
        </p:nvSpPr>
        <p:spPr>
          <a:xfrm>
            <a:off x="9634599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/>
              </a:rPr>
              <a:t>Departamento de Patrimonio financiero</a:t>
            </a:r>
          </a:p>
        </p:txBody>
      </p:sp>
      <p:sp>
        <p:nvSpPr>
          <p:cNvPr id="52" name="Diagrama de flujo: proceso 51">
            <a:extLst>
              <a:ext uri="{FF2B5EF4-FFF2-40B4-BE49-F238E27FC236}">
                <a16:creationId xmlns:a16="http://schemas.microsoft.com/office/drawing/2014/main" id="{3A447816-8C74-6758-F95B-01B20D1493BF}"/>
              </a:ext>
            </a:extLst>
          </p:cNvPr>
          <p:cNvSpPr/>
          <p:nvPr/>
        </p:nvSpPr>
        <p:spPr>
          <a:xfrm>
            <a:off x="11877737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/>
              </a:rPr>
              <a:t>Personas y cumplimiento normativo</a:t>
            </a:r>
          </a:p>
        </p:txBody>
      </p:sp>
      <p:sp>
        <p:nvSpPr>
          <p:cNvPr id="53" name="Diagrama de flujo: proceso 52">
            <a:extLst>
              <a:ext uri="{FF2B5EF4-FFF2-40B4-BE49-F238E27FC236}">
                <a16:creationId xmlns:a16="http://schemas.microsoft.com/office/drawing/2014/main" id="{F2162DE8-D540-EB21-C3E9-A1F00AEE197B}"/>
              </a:ext>
            </a:extLst>
          </p:cNvPr>
          <p:cNvSpPr/>
          <p:nvPr/>
        </p:nvSpPr>
        <p:spPr>
          <a:xfrm>
            <a:off x="2447987" y="7162492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Sociales</a:t>
            </a:r>
          </a:p>
        </p:txBody>
      </p:sp>
      <p:sp>
        <p:nvSpPr>
          <p:cNvPr id="56" name="Diagrama de flujo: proceso 55">
            <a:extLst>
              <a:ext uri="{FF2B5EF4-FFF2-40B4-BE49-F238E27FC236}">
                <a16:creationId xmlns:a16="http://schemas.microsoft.com/office/drawing/2014/main" id="{7B8523E3-E363-8306-2342-A92235D3955A}"/>
              </a:ext>
            </a:extLst>
          </p:cNvPr>
          <p:cNvSpPr/>
          <p:nvPr/>
        </p:nvSpPr>
        <p:spPr>
          <a:xfrm>
            <a:off x="2447987" y="8234054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Culturales</a:t>
            </a:r>
          </a:p>
        </p:txBody>
      </p:sp>
      <p:sp>
        <p:nvSpPr>
          <p:cNvPr id="57" name="Diagrama de flujo: proceso 56">
            <a:extLst>
              <a:ext uri="{FF2B5EF4-FFF2-40B4-BE49-F238E27FC236}">
                <a16:creationId xmlns:a16="http://schemas.microsoft.com/office/drawing/2014/main" id="{9503F955-7203-D27C-08D2-17BF7BD26CE8}"/>
              </a:ext>
            </a:extLst>
          </p:cNvPr>
          <p:cNvSpPr/>
          <p:nvPr/>
        </p:nvSpPr>
        <p:spPr>
          <a:xfrm>
            <a:off x="2447987" y="9234179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Educativos</a:t>
            </a:r>
          </a:p>
        </p:txBody>
      </p:sp>
      <p:sp>
        <p:nvSpPr>
          <p:cNvPr id="58" name="Diagrama de flujo: proceso 57">
            <a:extLst>
              <a:ext uri="{FF2B5EF4-FFF2-40B4-BE49-F238E27FC236}">
                <a16:creationId xmlns:a16="http://schemas.microsoft.com/office/drawing/2014/main" id="{055226F8-9C71-7439-C773-31C62E3D0031}"/>
              </a:ext>
            </a:extLst>
          </p:cNvPr>
          <p:cNvSpPr/>
          <p:nvPr/>
        </p:nvSpPr>
        <p:spPr>
          <a:xfrm>
            <a:off x="4934012" y="7162492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Gestión de la Innovación</a:t>
            </a:r>
          </a:p>
        </p:txBody>
      </p:sp>
      <p:sp>
        <p:nvSpPr>
          <p:cNvPr id="59" name="Diagrama de flujo: proceso 58">
            <a:extLst>
              <a:ext uri="{FF2B5EF4-FFF2-40B4-BE49-F238E27FC236}">
                <a16:creationId xmlns:a16="http://schemas.microsoft.com/office/drawing/2014/main" id="{D558217C-0632-6D36-91F3-6C66B28949D4}"/>
              </a:ext>
            </a:extLst>
          </p:cNvPr>
          <p:cNvSpPr/>
          <p:nvPr/>
        </p:nvSpPr>
        <p:spPr>
          <a:xfrm>
            <a:off x="4934012" y="8234054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Sostenibilidad y medición del impacto</a:t>
            </a:r>
          </a:p>
        </p:txBody>
      </p:sp>
      <p:sp>
        <p:nvSpPr>
          <p:cNvPr id="60" name="Diagrama de flujo: proceso 59">
            <a:extLst>
              <a:ext uri="{FF2B5EF4-FFF2-40B4-BE49-F238E27FC236}">
                <a16:creationId xmlns:a16="http://schemas.microsoft.com/office/drawing/2014/main" id="{37987A39-5A4C-0172-E930-5244DC94436F}"/>
              </a:ext>
            </a:extLst>
          </p:cNvPr>
          <p:cNvSpPr/>
          <p:nvPr/>
        </p:nvSpPr>
        <p:spPr>
          <a:xfrm>
            <a:off x="4934012" y="9234179"/>
            <a:ext cx="1362954" cy="857472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200">
                <a:solidFill>
                  <a:srgbClr val="000000"/>
                </a:solidFill>
                <a:latin typeface="Aptos" panose="020B0004020202020204"/>
              </a:rPr>
              <a:t>Obra Social conjunta con Fundación "la Caixa"</a:t>
            </a:r>
          </a:p>
        </p:txBody>
      </p:sp>
      <p:sp>
        <p:nvSpPr>
          <p:cNvPr id="61" name="Diagrama de flujo: proceso 60">
            <a:extLst>
              <a:ext uri="{FF2B5EF4-FFF2-40B4-BE49-F238E27FC236}">
                <a16:creationId xmlns:a16="http://schemas.microsoft.com/office/drawing/2014/main" id="{86A5CE9B-981D-E04F-F417-3940D3853941}"/>
              </a:ext>
            </a:extLst>
          </p:cNvPr>
          <p:cNvSpPr/>
          <p:nvPr/>
        </p:nvSpPr>
        <p:spPr>
          <a:xfrm>
            <a:off x="15092424" y="2461904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Comunicación interna y territorio</a:t>
            </a:r>
          </a:p>
        </p:txBody>
      </p:sp>
      <p:sp>
        <p:nvSpPr>
          <p:cNvPr id="62" name="Diagrama de flujo: proceso 61">
            <a:extLst>
              <a:ext uri="{FF2B5EF4-FFF2-40B4-BE49-F238E27FC236}">
                <a16:creationId xmlns:a16="http://schemas.microsoft.com/office/drawing/2014/main" id="{B9AE435C-B39F-A5CE-A862-30970D64EA90}"/>
              </a:ext>
            </a:extLst>
          </p:cNvPr>
          <p:cNvSpPr/>
          <p:nvPr/>
        </p:nvSpPr>
        <p:spPr>
          <a:xfrm>
            <a:off x="15092424" y="3519179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Comunicación externa, publicidad,  y marketing</a:t>
            </a:r>
          </a:p>
        </p:txBody>
      </p:sp>
      <p:sp>
        <p:nvSpPr>
          <p:cNvPr id="63" name="Diagrama de flujo: proceso 62">
            <a:extLst>
              <a:ext uri="{FF2B5EF4-FFF2-40B4-BE49-F238E27FC236}">
                <a16:creationId xmlns:a16="http://schemas.microsoft.com/office/drawing/2014/main" id="{27A5FA53-081F-CC7A-771C-86C0F2CD7CCA}"/>
              </a:ext>
            </a:extLst>
          </p:cNvPr>
          <p:cNvSpPr/>
          <p:nvPr/>
        </p:nvSpPr>
        <p:spPr>
          <a:xfrm>
            <a:off x="15092424" y="1390341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Reputación, imagen y relaciones</a:t>
            </a:r>
          </a:p>
        </p:txBody>
      </p:sp>
      <p:sp>
        <p:nvSpPr>
          <p:cNvPr id="64" name="Diagrama de flujo: proceso 63">
            <a:extLst>
              <a:ext uri="{FF2B5EF4-FFF2-40B4-BE49-F238E27FC236}">
                <a16:creationId xmlns:a16="http://schemas.microsoft.com/office/drawing/2014/main" id="{D5A8606A-8579-3C5B-7824-C27C67A23E9B}"/>
              </a:ext>
            </a:extLst>
          </p:cNvPr>
          <p:cNvSpPr/>
          <p:nvPr/>
        </p:nvSpPr>
        <p:spPr>
          <a:xfrm>
            <a:off x="7491474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200">
                <a:solidFill>
                  <a:srgbClr val="000000"/>
                </a:solidFill>
                <a:latin typeface="Aptos" panose="020B0004020202020204"/>
              </a:rPr>
              <a:t>Apoyo a la gestión y control interno</a:t>
            </a:r>
          </a:p>
        </p:txBody>
      </p:sp>
      <p:sp>
        <p:nvSpPr>
          <p:cNvPr id="65" name="Diagrama de flujo: proceso 64">
            <a:extLst>
              <a:ext uri="{FF2B5EF4-FFF2-40B4-BE49-F238E27FC236}">
                <a16:creationId xmlns:a16="http://schemas.microsoft.com/office/drawing/2014/main" id="{5F444176-4877-1989-37A2-6E062F252397}"/>
              </a:ext>
            </a:extLst>
          </p:cNvPr>
          <p:cNvSpPr/>
          <p:nvPr/>
        </p:nvSpPr>
        <p:spPr>
          <a:xfrm>
            <a:off x="7491474" y="8234054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Servicios TIC</a:t>
            </a:r>
          </a:p>
        </p:txBody>
      </p:sp>
      <p:sp>
        <p:nvSpPr>
          <p:cNvPr id="66" name="Diagrama de flujo: proceso 65">
            <a:extLst>
              <a:ext uri="{FF2B5EF4-FFF2-40B4-BE49-F238E27FC236}">
                <a16:creationId xmlns:a16="http://schemas.microsoft.com/office/drawing/2014/main" id="{E9AE171A-38AC-C21E-C1EF-A283296D71B1}"/>
              </a:ext>
            </a:extLst>
          </p:cNvPr>
          <p:cNvSpPr/>
          <p:nvPr/>
        </p:nvSpPr>
        <p:spPr>
          <a:xfrm>
            <a:off x="7491474" y="9234179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Patrimonio inmobiliario</a:t>
            </a:r>
          </a:p>
        </p:txBody>
      </p:sp>
      <p:sp>
        <p:nvSpPr>
          <p:cNvPr id="85" name="Medio marco 84">
            <a:extLst>
              <a:ext uri="{FF2B5EF4-FFF2-40B4-BE49-F238E27FC236}">
                <a16:creationId xmlns:a16="http://schemas.microsoft.com/office/drawing/2014/main" id="{DAA01C96-EB64-258B-62B0-B056BD9F8D7F}"/>
              </a:ext>
            </a:extLst>
          </p:cNvPr>
          <p:cNvSpPr/>
          <p:nvPr/>
        </p:nvSpPr>
        <p:spPr>
          <a:xfrm rot="13440000">
            <a:off x="4150178" y="5163911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86" name="Medio marco 85">
            <a:extLst>
              <a:ext uri="{FF2B5EF4-FFF2-40B4-BE49-F238E27FC236}">
                <a16:creationId xmlns:a16="http://schemas.microsoft.com/office/drawing/2014/main" id="{76FEAA4B-A34C-AF0C-C30B-239D575D18E6}"/>
              </a:ext>
            </a:extLst>
          </p:cNvPr>
          <p:cNvSpPr/>
          <p:nvPr/>
        </p:nvSpPr>
        <p:spPr>
          <a:xfrm rot="13440000">
            <a:off x="10436678" y="5163911"/>
            <a:ext cx="283028" cy="272142"/>
          </a:xfrm>
          <a:prstGeom prst="halfFra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87" name="Medio marco 86">
            <a:extLst>
              <a:ext uri="{FF2B5EF4-FFF2-40B4-BE49-F238E27FC236}">
                <a16:creationId xmlns:a16="http://schemas.microsoft.com/office/drawing/2014/main" id="{2234E7C3-62E3-472C-D43A-43ABC5A456CE}"/>
              </a:ext>
            </a:extLst>
          </p:cNvPr>
          <p:cNvSpPr/>
          <p:nvPr/>
        </p:nvSpPr>
        <p:spPr>
          <a:xfrm rot="13380000">
            <a:off x="2992891" y="6621236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88" name="Medio marco 87">
            <a:extLst>
              <a:ext uri="{FF2B5EF4-FFF2-40B4-BE49-F238E27FC236}">
                <a16:creationId xmlns:a16="http://schemas.microsoft.com/office/drawing/2014/main" id="{2DAD0F82-7C3C-EB8F-D222-4C10A1EB16E3}"/>
              </a:ext>
            </a:extLst>
          </p:cNvPr>
          <p:cNvSpPr/>
          <p:nvPr/>
        </p:nvSpPr>
        <p:spPr>
          <a:xfrm rot="13500000">
            <a:off x="5464628" y="6621236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90" name="Medio marco 89">
            <a:extLst>
              <a:ext uri="{FF2B5EF4-FFF2-40B4-BE49-F238E27FC236}">
                <a16:creationId xmlns:a16="http://schemas.microsoft.com/office/drawing/2014/main" id="{089D7569-B782-BE5E-9B0A-ED2EF8A5B5E7}"/>
              </a:ext>
            </a:extLst>
          </p:cNvPr>
          <p:cNvSpPr/>
          <p:nvPr/>
        </p:nvSpPr>
        <p:spPr>
          <a:xfrm rot="13500000">
            <a:off x="8036378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3C94B179-8040-579F-9325-F067FBB4A030}"/>
              </a:ext>
            </a:extLst>
          </p:cNvPr>
          <p:cNvCxnSpPr/>
          <p:nvPr/>
        </p:nvCxnSpPr>
        <p:spPr>
          <a:xfrm>
            <a:off x="8371115" y="2868386"/>
            <a:ext cx="4027034" cy="1904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43702BD-F867-09B2-F878-406E55A988E9}"/>
              </a:ext>
            </a:extLst>
          </p:cNvPr>
          <p:cNvCxnSpPr/>
          <p:nvPr/>
        </p:nvCxnSpPr>
        <p:spPr>
          <a:xfrm>
            <a:off x="7401605" y="333103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384AF29-79FC-9BE4-3193-132A6E93EFE4}"/>
              </a:ext>
            </a:extLst>
          </p:cNvPr>
          <p:cNvCxnSpPr/>
          <p:nvPr/>
        </p:nvCxnSpPr>
        <p:spPr>
          <a:xfrm>
            <a:off x="4212771" y="3722913"/>
            <a:ext cx="3200400" cy="1484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274A106-C1E1-0517-8562-B412EC82DB7D}"/>
              </a:ext>
            </a:extLst>
          </p:cNvPr>
          <p:cNvCxnSpPr/>
          <p:nvPr/>
        </p:nvCxnSpPr>
        <p:spPr>
          <a:xfrm>
            <a:off x="7409770" y="3733801"/>
            <a:ext cx="3099707" cy="55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2A18534-7A88-616F-498D-D3A211F58CB4}"/>
              </a:ext>
            </a:extLst>
          </p:cNvPr>
          <p:cNvCxnSpPr>
            <a:cxnSpLocks/>
          </p:cNvCxnSpPr>
          <p:nvPr/>
        </p:nvCxnSpPr>
        <p:spPr>
          <a:xfrm>
            <a:off x="4215493" y="373108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83D5A0C-0FEE-5E41-48BD-B3788E938356}"/>
              </a:ext>
            </a:extLst>
          </p:cNvPr>
          <p:cNvCxnSpPr>
            <a:cxnSpLocks/>
          </p:cNvCxnSpPr>
          <p:nvPr/>
        </p:nvCxnSpPr>
        <p:spPr>
          <a:xfrm>
            <a:off x="10516280" y="373108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iagrama de flujo: proceso 2">
            <a:extLst>
              <a:ext uri="{FF2B5EF4-FFF2-40B4-BE49-F238E27FC236}">
                <a16:creationId xmlns:a16="http://schemas.microsoft.com/office/drawing/2014/main" id="{2A42FC32-A5F4-FAE0-89D6-C158A6279427}"/>
              </a:ext>
            </a:extLst>
          </p:cNvPr>
          <p:cNvSpPr/>
          <p:nvPr/>
        </p:nvSpPr>
        <p:spPr>
          <a:xfrm>
            <a:off x="9863199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Política de Inversión</a:t>
            </a:r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64ECA025-2DC6-E87F-50E5-EBFDFDE6D794}"/>
              </a:ext>
            </a:extLst>
          </p:cNvPr>
          <p:cNvSpPr/>
          <p:nvPr/>
        </p:nvSpPr>
        <p:spPr>
          <a:xfrm>
            <a:off x="12049187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Gestión y desarrollo de personas</a:t>
            </a:r>
          </a:p>
        </p:txBody>
      </p:sp>
      <p:sp>
        <p:nvSpPr>
          <p:cNvPr id="7" name="Medio marco 6">
            <a:extLst>
              <a:ext uri="{FF2B5EF4-FFF2-40B4-BE49-F238E27FC236}">
                <a16:creationId xmlns:a16="http://schemas.microsoft.com/office/drawing/2014/main" id="{61492938-BC3A-DB84-97E4-D499238E163B}"/>
              </a:ext>
            </a:extLst>
          </p:cNvPr>
          <p:cNvSpPr/>
          <p:nvPr/>
        </p:nvSpPr>
        <p:spPr>
          <a:xfrm rot="13500000">
            <a:off x="10436678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8" name="Medio marco 7">
            <a:extLst>
              <a:ext uri="{FF2B5EF4-FFF2-40B4-BE49-F238E27FC236}">
                <a16:creationId xmlns:a16="http://schemas.microsoft.com/office/drawing/2014/main" id="{44C3FB2E-2A4B-41FD-F320-0EDF5AD03ADB}"/>
              </a:ext>
            </a:extLst>
          </p:cNvPr>
          <p:cNvSpPr/>
          <p:nvPr/>
        </p:nvSpPr>
        <p:spPr>
          <a:xfrm rot="13500000">
            <a:off x="12594091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9" name="Medio marco 8">
            <a:extLst>
              <a:ext uri="{FF2B5EF4-FFF2-40B4-BE49-F238E27FC236}">
                <a16:creationId xmlns:a16="http://schemas.microsoft.com/office/drawing/2014/main" id="{6E4C88D1-E891-61F8-0101-0A81AEF1992A}"/>
              </a:ext>
            </a:extLst>
          </p:cNvPr>
          <p:cNvSpPr/>
          <p:nvPr/>
        </p:nvSpPr>
        <p:spPr>
          <a:xfrm rot="8040000">
            <a:off x="14394316" y="2735036"/>
            <a:ext cx="283028" cy="272142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472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8551" y="4518355"/>
            <a:ext cx="4670897" cy="1250291"/>
          </a:xfrm>
          <a:custGeom>
            <a:avLst/>
            <a:gdLst/>
            <a:ahLst/>
            <a:cxnLst/>
            <a:rect l="l" t="t" r="r" b="b"/>
            <a:pathLst>
              <a:path w="4670897" h="1250291">
                <a:moveTo>
                  <a:pt x="0" y="0"/>
                </a:moveTo>
                <a:lnTo>
                  <a:pt x="4670898" y="0"/>
                </a:lnTo>
                <a:lnTo>
                  <a:pt x="4670898" y="1250290"/>
                </a:lnTo>
                <a:lnTo>
                  <a:pt x="0" y="1250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819400" y="2933701"/>
            <a:ext cx="13668778" cy="299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PUNTO ÚNICO</a:t>
            </a:r>
          </a:p>
          <a:p>
            <a:pPr algn="ctr">
              <a:lnSpc>
                <a:spcPts val="4560"/>
              </a:lnSpc>
            </a:pPr>
            <a:endParaRPr lang="en-US" sz="57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algn="ctr">
              <a:lnSpc>
                <a:spcPts val="4560"/>
              </a:lnSpc>
            </a:pPr>
            <a:r>
              <a:rPr lang="es-ES" sz="54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Revisión intermedia del Plan Estratégico 2023 – 2028 y adopción de los acuerdos que procedan</a:t>
            </a:r>
            <a:endParaRPr lang="en-US" sz="54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4846"/>
            <a:ext cx="18288000" cy="1446818"/>
            <a:chOff x="0" y="0"/>
            <a:chExt cx="24384000" cy="19290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" y="8935289"/>
            <a:ext cx="17930197" cy="1351711"/>
            <a:chOff x="0" y="0"/>
            <a:chExt cx="24383947" cy="18022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2552512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1295401" y="2728725"/>
            <a:ext cx="15697200" cy="676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703" lvl="1" algn="just">
              <a:lnSpc>
                <a:spcPts val="2784"/>
              </a:lnSpc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1. Mejoras de redacción y precisión conceptual</a:t>
            </a:r>
            <a:endParaRPr lang="es-ES" sz="1600" b="1" dirty="0">
              <a:solidFill>
                <a:schemeClr val="tx2">
                  <a:lumMod val="60000"/>
                  <a:lumOff val="40000"/>
                </a:schemeClr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Se han realizado ajustes de estilo y redacción con el objetivo de clarificar la intención de algunas medidas. Por ejemplo, se ha sustituido el término realizar por analizar e impulsar por proponer, para lograr una mayor precisión.</a:t>
            </a:r>
          </a:p>
          <a:p>
            <a:pPr marL="214703" lvl="1" algn="just">
              <a:lnSpc>
                <a:spcPts val="2784"/>
              </a:lnSpc>
            </a:pPr>
            <a:endParaRPr lang="es-ES" sz="1600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2. Reformulación de medidas estratégicas: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Voluntariado: </a:t>
            </a: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Se sustituye la referencia al "Observatorio del Voluntariado" por una nueva medida centrada en el impulso del voluntariado a través de los programas de FCN.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Programa Innova:</a:t>
            </a: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Tres medidas originales unificadas en una sola, diferenciando actuaciones del programa Innova (con Fundación “la Caixa”) con las exclusivas de FCN.</a:t>
            </a:r>
          </a:p>
          <a:p>
            <a:pPr marL="214703" lvl="1" algn="just">
              <a:lnSpc>
                <a:spcPts val="2784"/>
              </a:lnSpc>
            </a:pP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	</a:t>
            </a:r>
            <a:r>
              <a:rPr lang="es-ES" sz="1600" i="1" dirty="0">
                <a:solidFill>
                  <a:srgbClr val="00B05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Nueva redacción: Promover el desarrollo de proyectos innovadores en los ámbitos cultural, rural y social en colaboración con Fundación “la Caixa”.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Mayores: </a:t>
            </a: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Dos medidas se condensan en una que recoge un enfoque más integral:</a:t>
            </a:r>
          </a:p>
          <a:p>
            <a:pPr marL="671903" lvl="2" algn="just">
              <a:lnSpc>
                <a:spcPts val="2784"/>
              </a:lnSpc>
            </a:pP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	</a:t>
            </a:r>
            <a:r>
              <a:rPr lang="es-ES" sz="1600" i="1" dirty="0">
                <a:solidFill>
                  <a:srgbClr val="00B05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Nueva redacción: Impulsar nuevos modelos colaborativos centrados en la nueva longevidad, promoviendo la </a:t>
            </a:r>
            <a:r>
              <a:rPr lang="es-ES" sz="1600" i="1" dirty="0" err="1">
                <a:solidFill>
                  <a:srgbClr val="00B05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intergeneracionalidad</a:t>
            </a:r>
            <a:r>
              <a:rPr lang="es-ES" sz="1600" i="1" dirty="0">
                <a:solidFill>
                  <a:srgbClr val="00B05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, el desarrollo personal y la contribución 	al bien común.</a:t>
            </a:r>
          </a:p>
          <a:p>
            <a:pPr marL="500453" lvl="1" indent="-28575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Colonias de Hondarribia:</a:t>
            </a: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Las tres medidas anteriores se agrupan en una que resume el enfoque educativo y de innovación:</a:t>
            </a:r>
          </a:p>
          <a:p>
            <a:pPr marL="1129103" lvl="3" algn="just">
              <a:lnSpc>
                <a:spcPts val="2784"/>
              </a:lnSpc>
            </a:pPr>
            <a:r>
              <a:rPr lang="es-ES" sz="1600" i="1" dirty="0">
                <a:solidFill>
                  <a:srgbClr val="00B050"/>
                </a:solidFill>
                <a:latin typeface="Bricolage Grotesque 28"/>
                <a:sym typeface="Bricolage Grotesque 28"/>
              </a:rPr>
              <a:t>Nueva redacción: Trabajar de manera integral el proyecto educativo de colonias, con enfoques innovadores y nuevos programas dirigidos a colectivos diversos, abordando temáticas como la inclusión, sostenibilidad e interculturalidad, e integrando nuevas colaboraciones y alianzas.</a:t>
            </a:r>
          </a:p>
          <a:p>
            <a:pPr marL="500453" lvl="1" indent="-28575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CIVICAN:</a:t>
            </a:r>
            <a:r>
              <a:rPr lang="es-ES" sz="1600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Dos medidas previas se integran en una:</a:t>
            </a:r>
          </a:p>
          <a:p>
            <a:pPr marL="1129103" lvl="3" algn="just">
              <a:lnSpc>
                <a:spcPts val="2784"/>
              </a:lnSpc>
            </a:pPr>
            <a:r>
              <a:rPr lang="es-ES" sz="1600" i="1" dirty="0">
                <a:solidFill>
                  <a:srgbClr val="00B05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Nueva redacción: Proponer trimestralmente programas coherentes, innovadores y contemporáneos, con diversidad de formatos y lenguajes artísticos, posicionando a CIVICAN como un espacio de referencia en pensamiento y cultura compartida.</a:t>
            </a:r>
          </a:p>
          <a:p>
            <a:pPr algn="ctr">
              <a:lnSpc>
                <a:spcPts val="236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6716" y="527962"/>
            <a:ext cx="15254283" cy="488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s-ES" sz="4118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Revisión intermedia del Plan Estratégico 2023 – 2028</a:t>
            </a:r>
            <a:endParaRPr lang="en-US" sz="4118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6716" y="1699334"/>
            <a:ext cx="14243965" cy="59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Informe director general –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resumen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cambios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propuestos</a:t>
            </a:r>
            <a:endParaRPr lang="en-US" sz="2800" b="1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pic>
        <p:nvPicPr>
          <p:cNvPr id="21" name="Gráfico 20" descr="Lápiz contorno">
            <a:extLst>
              <a:ext uri="{FF2B5EF4-FFF2-40B4-BE49-F238E27FC236}">
                <a16:creationId xmlns:a16="http://schemas.microsoft.com/office/drawing/2014/main" id="{5C07BA22-5F0B-DBB8-821B-E7DD9B911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2697250"/>
            <a:ext cx="853222" cy="853222"/>
          </a:xfrm>
          <a:prstGeom prst="rect">
            <a:avLst/>
          </a:prstGeom>
        </p:spPr>
      </p:pic>
      <p:pic>
        <p:nvPicPr>
          <p:cNvPr id="23" name="Gráfico 22" descr="Alteraciones y sastrería contorno">
            <a:extLst>
              <a:ext uri="{FF2B5EF4-FFF2-40B4-BE49-F238E27FC236}">
                <a16:creationId xmlns:a16="http://schemas.microsoft.com/office/drawing/2014/main" id="{D83943EA-D605-07B8-519E-E2B58F67B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0500" y="3806566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B8A7A-83A6-6B02-148C-6324630DD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38290F-6A3F-7FB0-8AAD-D4BA8F2CD85E}"/>
              </a:ext>
            </a:extLst>
          </p:cNvPr>
          <p:cNvGrpSpPr/>
          <p:nvPr/>
        </p:nvGrpSpPr>
        <p:grpSpPr>
          <a:xfrm>
            <a:off x="0" y="-64846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E824EF2-40F5-21B8-8A89-1E2C8C6A2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C13CD0C-8AD9-6087-DD8E-50B9EC8AE9B8}"/>
              </a:ext>
            </a:extLst>
          </p:cNvPr>
          <p:cNvGrpSpPr/>
          <p:nvPr/>
        </p:nvGrpSpPr>
        <p:grpSpPr>
          <a:xfrm>
            <a:off x="-1" y="8935289"/>
            <a:ext cx="17930197" cy="1351711"/>
            <a:chOff x="0" y="0"/>
            <a:chExt cx="24383947" cy="180228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F27784BC-0D95-7EB3-FCA2-285B6358B36E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230AED96-86AB-8F4E-3134-35F50A9BEC74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9CB8185-F294-E593-70CD-BE311C3AA19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0B9B296-4CC1-5ECC-4EB6-0D1393664FC0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C725BDFD-9305-B856-106C-D61BF64E45C2}"/>
              </a:ext>
            </a:extLst>
          </p:cNvPr>
          <p:cNvSpPr/>
          <p:nvPr/>
        </p:nvSpPr>
        <p:spPr>
          <a:xfrm>
            <a:off x="0" y="2552512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025EBCB-9553-73FD-CEDD-E9B0056243DC}"/>
              </a:ext>
            </a:extLst>
          </p:cNvPr>
          <p:cNvSpPr txBox="1"/>
          <p:nvPr/>
        </p:nvSpPr>
        <p:spPr>
          <a:xfrm>
            <a:off x="2743200" y="2788983"/>
            <a:ext cx="14476099" cy="6711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703" lvl="1" algn="just">
              <a:lnSpc>
                <a:spcPts val="2784"/>
              </a:lnSpc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3. Nuevas propuestas y ajustes estructurales</a:t>
            </a:r>
          </a:p>
          <a:p>
            <a:pPr marL="214703" lvl="1" algn="just">
              <a:lnSpc>
                <a:spcPts val="2784"/>
              </a:lnSpc>
            </a:pPr>
            <a:endParaRPr lang="es-E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Plan de posicionamiento institucional,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que incorpore y complemente el actual plan de comunicación ya aprobado.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Presencia digital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: la medida referente a la creación de una página web se reemplaza por otra centrada en asegurar la proyección institucional de la Fundación en el entorno digital.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Alianzas y colaboraciones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: Se plantea unificar en una sola medida todas las acciones relativas a la gestión de alianzas y colaboraciones estratégicas.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Política de inversiones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: Las medidas relacionadas con la aprobación de la política de inversiones y la venta de acciones de CABK, ya ejecutadas, se sustituyen por una nueva que impulse la implementación y desarrollo de dicha política.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Órganos de gobernanza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: Se introduce una medida específica para fomentar acciones de información, profundización y perfeccionamiento del Patronato.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Sostenibilidad: </a:t>
            </a:r>
            <a:r>
              <a:rPr lang="es-ES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Se incorpora una nueva medida orientada al despliegue de un plan de sostenibilidad institucional.</a:t>
            </a:r>
          </a:p>
          <a:p>
            <a:pPr algn="ctr">
              <a:lnSpc>
                <a:spcPts val="236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algn="ctr">
              <a:lnSpc>
                <a:spcPts val="236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4E80268-AA5C-F904-50F9-09825EA00F08}"/>
              </a:ext>
            </a:extLst>
          </p:cNvPr>
          <p:cNvSpPr txBox="1"/>
          <p:nvPr/>
        </p:nvSpPr>
        <p:spPr>
          <a:xfrm>
            <a:off x="366716" y="527962"/>
            <a:ext cx="15254283" cy="488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s-ES" sz="4118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Revisión intermedia del Plan Estratégico 2023 – 2028</a:t>
            </a:r>
            <a:endParaRPr lang="en-US" sz="4118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4BED5A0-D30F-AB7D-D6BC-1368AB976B29}"/>
              </a:ext>
            </a:extLst>
          </p:cNvPr>
          <p:cNvSpPr txBox="1"/>
          <p:nvPr/>
        </p:nvSpPr>
        <p:spPr>
          <a:xfrm>
            <a:off x="366716" y="1699334"/>
            <a:ext cx="14243965" cy="59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Informe director general –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resumen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cambios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propuestos</a:t>
            </a:r>
            <a:endParaRPr lang="en-US" sz="2800" b="1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pic>
        <p:nvPicPr>
          <p:cNvPr id="14" name="Gráfico 13" descr="Gesto de doble toque contorno">
            <a:extLst>
              <a:ext uri="{FF2B5EF4-FFF2-40B4-BE49-F238E27FC236}">
                <a16:creationId xmlns:a16="http://schemas.microsoft.com/office/drawing/2014/main" id="{B88A7426-DFD1-E3DA-029E-155F98CB7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2174" y="4204252"/>
            <a:ext cx="914400" cy="914400"/>
          </a:xfrm>
          <a:prstGeom prst="rect">
            <a:avLst/>
          </a:prstGeom>
        </p:spPr>
      </p:pic>
      <p:pic>
        <p:nvPicPr>
          <p:cNvPr id="16" name="Gráfico 15" descr="Marketing contorno">
            <a:extLst>
              <a:ext uri="{FF2B5EF4-FFF2-40B4-BE49-F238E27FC236}">
                <a16:creationId xmlns:a16="http://schemas.microsoft.com/office/drawing/2014/main" id="{3CDE445C-93C3-249D-8495-2E054DFF1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8800" y="3160624"/>
            <a:ext cx="914400" cy="914400"/>
          </a:xfrm>
          <a:prstGeom prst="rect">
            <a:avLst/>
          </a:prstGeom>
        </p:spPr>
      </p:pic>
      <p:pic>
        <p:nvPicPr>
          <p:cNvPr id="18" name="Gráfico 17" descr="Apretón de manos contorno">
            <a:extLst>
              <a:ext uri="{FF2B5EF4-FFF2-40B4-BE49-F238E27FC236}">
                <a16:creationId xmlns:a16="http://schemas.microsoft.com/office/drawing/2014/main" id="{6686AC7F-CFE2-EC45-3335-E4620FFB76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2174" y="5147862"/>
            <a:ext cx="914400" cy="914400"/>
          </a:xfrm>
          <a:prstGeom prst="rect">
            <a:avLst/>
          </a:prstGeom>
        </p:spPr>
      </p:pic>
      <p:pic>
        <p:nvPicPr>
          <p:cNvPr id="20" name="Gráfico 19" descr="Hucha contorno">
            <a:extLst>
              <a:ext uri="{FF2B5EF4-FFF2-40B4-BE49-F238E27FC236}">
                <a16:creationId xmlns:a16="http://schemas.microsoft.com/office/drawing/2014/main" id="{1A7A30D2-98B2-F5D4-6F0B-F869AE125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35426" y="6158779"/>
            <a:ext cx="914400" cy="914400"/>
          </a:xfrm>
          <a:prstGeom prst="rect">
            <a:avLst/>
          </a:prstGeom>
        </p:spPr>
      </p:pic>
      <p:pic>
        <p:nvPicPr>
          <p:cNvPr id="22" name="Gráfico 21" descr="Junta de directores contorno">
            <a:extLst>
              <a:ext uri="{FF2B5EF4-FFF2-40B4-BE49-F238E27FC236}">
                <a16:creationId xmlns:a16="http://schemas.microsoft.com/office/drawing/2014/main" id="{ACC02046-6476-47E1-2A3B-05C4D0A099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22174" y="7235217"/>
            <a:ext cx="914400" cy="914400"/>
          </a:xfrm>
          <a:prstGeom prst="rect">
            <a:avLst/>
          </a:prstGeom>
        </p:spPr>
      </p:pic>
      <p:pic>
        <p:nvPicPr>
          <p:cNvPr id="24" name="Gráfico 23" descr="Sostenibilidad contorno">
            <a:extLst>
              <a:ext uri="{FF2B5EF4-FFF2-40B4-BE49-F238E27FC236}">
                <a16:creationId xmlns:a16="http://schemas.microsoft.com/office/drawing/2014/main" id="{78790409-3A71-8737-B766-6813FBBF8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35426" y="82651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F1854-9D15-4CC8-7A5C-BEADC58F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70698E-116F-82C0-A3BA-5F2C09F030BF}"/>
              </a:ext>
            </a:extLst>
          </p:cNvPr>
          <p:cNvGrpSpPr/>
          <p:nvPr/>
        </p:nvGrpSpPr>
        <p:grpSpPr>
          <a:xfrm>
            <a:off x="0" y="-64846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421BE62F-D375-36C8-84D4-193CBCFC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FC296DB-B226-C7CE-3B7B-B04D5ADBF4B6}"/>
              </a:ext>
            </a:extLst>
          </p:cNvPr>
          <p:cNvGrpSpPr/>
          <p:nvPr/>
        </p:nvGrpSpPr>
        <p:grpSpPr>
          <a:xfrm>
            <a:off x="-1" y="8935289"/>
            <a:ext cx="17930197" cy="1351711"/>
            <a:chOff x="0" y="0"/>
            <a:chExt cx="24383947" cy="180228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0FD31CA-CAD2-477F-033D-41EFDBDECDA2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E5D533B-8977-8EAA-A197-B46A074BD601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4D537B8-E3BE-1B3A-B6D8-988C84609C4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C8B8FBE-6AF5-2A30-2F7F-31898CF8DA3A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49454F99-D267-5AA7-02A5-9E6BC7D3D200}"/>
              </a:ext>
            </a:extLst>
          </p:cNvPr>
          <p:cNvSpPr/>
          <p:nvPr/>
        </p:nvSpPr>
        <p:spPr>
          <a:xfrm>
            <a:off x="0" y="2552512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EFC2FE5-E844-D788-8D19-A5B4D1F5E175}"/>
              </a:ext>
            </a:extLst>
          </p:cNvPr>
          <p:cNvSpPr txBox="1"/>
          <p:nvPr/>
        </p:nvSpPr>
        <p:spPr>
          <a:xfrm>
            <a:off x="2057401" y="2728725"/>
            <a:ext cx="14935200" cy="5993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703" lvl="1" algn="just">
              <a:lnSpc>
                <a:spcPts val="2784"/>
              </a:lnSpc>
            </a:pPr>
            <a:endParaRPr lang="es-E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4. Revisión y ajuste de indicadores</a:t>
            </a:r>
          </a:p>
          <a:p>
            <a:pPr marL="214703" lvl="1" algn="just">
              <a:lnSpc>
                <a:spcPts val="2784"/>
              </a:lnSpc>
            </a:pPr>
            <a:endParaRPr lang="es-E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988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Todos los indicadores que miden los objetivos del plan han sido revisados y ajustados en función de los datos reales de cierre del ejercicio 2024.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988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Se ha diferenciado claramente entre los resultados alcanzados a través de programas propios y aquellos logrados mediante la colaboración con Fundación “la Caixa” en el marco del programa Innova.</a:t>
            </a:r>
          </a:p>
          <a:p>
            <a:pPr marL="557603" lvl="1" indent="-342900" algn="just">
              <a:lnSpc>
                <a:spcPts val="2784"/>
              </a:lnSpc>
              <a:buFont typeface="Arial" panose="020B0604020202020204" pitchFamily="34" charset="0"/>
              <a:buChar char="•"/>
            </a:pPr>
            <a:r>
              <a:rPr lang="es-ES" sz="1988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Las medias y previsiones se han alineado con los presupuestos aprobados para el año en curso.</a:t>
            </a:r>
          </a:p>
          <a:p>
            <a:pPr marL="214703" lvl="1" algn="just">
              <a:lnSpc>
                <a:spcPts val="2784"/>
              </a:lnSpc>
            </a:pPr>
            <a:endParaRPr lang="es-E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5. Síntesis del impacto de la revisión</a:t>
            </a:r>
          </a:p>
          <a:p>
            <a:pPr marL="214703" lvl="1" algn="just">
              <a:lnSpc>
                <a:spcPts val="2784"/>
              </a:lnSpc>
            </a:pPr>
            <a:endParaRPr lang="es-E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marL="214703" lvl="1" algn="just">
              <a:lnSpc>
                <a:spcPts val="2784"/>
              </a:lnSpc>
            </a:pPr>
            <a:r>
              <a:rPr lang="es-ES" sz="1988" dirty="0">
                <a:solidFill>
                  <a:srgbClr val="000000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Como resultado del proceso de revisión, se ha reducido el número total de medidas estratégicas, pasando de 46 a 36. Esta reestructuración tiene como objetivo principal reforzar la coherencia interna del Plan y asegurar su viabilidad operativa.</a:t>
            </a:r>
          </a:p>
          <a:p>
            <a:pPr marL="214703" lvl="1" algn="just">
              <a:lnSpc>
                <a:spcPts val="278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algn="ctr">
              <a:lnSpc>
                <a:spcPts val="236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  <a:p>
            <a:pPr algn="ctr">
              <a:lnSpc>
                <a:spcPts val="2364"/>
              </a:lnSpc>
            </a:pPr>
            <a:endParaRPr lang="en-US" sz="1988" dirty="0">
              <a:solidFill>
                <a:srgbClr val="000000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249DF45-ED6E-4F04-EEA0-C34B6B3CE18F}"/>
              </a:ext>
            </a:extLst>
          </p:cNvPr>
          <p:cNvSpPr txBox="1"/>
          <p:nvPr/>
        </p:nvSpPr>
        <p:spPr>
          <a:xfrm>
            <a:off x="366716" y="527962"/>
            <a:ext cx="15254283" cy="488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s-ES" sz="4118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Revisión intermedia del Plan Estratégico 2023 – 2028</a:t>
            </a:r>
            <a:endParaRPr lang="en-US" sz="4118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B867A63-2789-581D-C0E0-CF5E71717E10}"/>
              </a:ext>
            </a:extLst>
          </p:cNvPr>
          <p:cNvSpPr txBox="1"/>
          <p:nvPr/>
        </p:nvSpPr>
        <p:spPr>
          <a:xfrm>
            <a:off x="366716" y="1699334"/>
            <a:ext cx="14243965" cy="59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Informe director general –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resumen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cambios</a:t>
            </a:r>
            <a:r>
              <a:rPr lang="en-US" sz="2800" b="1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propuestos</a:t>
            </a:r>
            <a:endParaRPr lang="en-US" sz="2800" b="1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pic>
        <p:nvPicPr>
          <p:cNvPr id="16" name="Gráfico 15" descr="Llave inglesa contorno">
            <a:extLst>
              <a:ext uri="{FF2B5EF4-FFF2-40B4-BE49-F238E27FC236}">
                <a16:creationId xmlns:a16="http://schemas.microsoft.com/office/drawing/2014/main" id="{AE397E17-AA7E-6D93-A601-FDD8E4FF5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199" y="2933700"/>
            <a:ext cx="914400" cy="914400"/>
          </a:xfrm>
          <a:prstGeom prst="rect">
            <a:avLst/>
          </a:prstGeom>
        </p:spPr>
      </p:pic>
      <p:pic>
        <p:nvPicPr>
          <p:cNvPr id="18" name="Gráfico 17" descr="Flecha circular contorno">
            <a:extLst>
              <a:ext uri="{FF2B5EF4-FFF2-40B4-BE49-F238E27FC236}">
                <a16:creationId xmlns:a16="http://schemas.microsoft.com/office/drawing/2014/main" id="{07818635-3CF9-439B-E232-274DA15E8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800" y="59888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2D8E-D018-8480-23F5-AD24970A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2C6392-0E64-4FC6-B425-D84456274D20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5ACDA42-65C6-3109-409E-7E6BD01E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2652D5B-1C1B-B512-967B-6575FE5D57B9}"/>
              </a:ext>
            </a:extLst>
          </p:cNvPr>
          <p:cNvSpPr txBox="1"/>
          <p:nvPr/>
        </p:nvSpPr>
        <p:spPr>
          <a:xfrm>
            <a:off x="2819400" y="3027112"/>
            <a:ext cx="11134431" cy="3982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Dirección General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 la que dependen 3 direcciones de área: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Administración y personas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Innovación y retos sociales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Cultura y sociedad</a:t>
            </a:r>
          </a:p>
          <a:p>
            <a:pPr marL="0" marR="0" lvl="0" indent="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Y dos dependencias directas debido a su importancia estratégica en los departamentos de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Comunicación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Patrimonio e inversiones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3CE80A1-D378-3A50-D75C-D0C1ACFC2510}"/>
              </a:ext>
            </a:extLst>
          </p:cNvPr>
          <p:cNvGrpSpPr/>
          <p:nvPr/>
        </p:nvGrpSpPr>
        <p:grpSpPr>
          <a:xfrm>
            <a:off x="113579" y="9019744"/>
            <a:ext cx="182879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5CDB03C-4FE2-7083-C31D-7C633349DF57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8D3BAEF-5A7E-F196-5F68-E7F5846149D2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86E8569-AE04-5A3C-9527-9B5B6E68E36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BBB29D0-7200-51C2-F194-610679F8C915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1CE6D32C-00E0-E485-55CF-DF76D04D5972}"/>
              </a:ext>
            </a:extLst>
          </p:cNvPr>
          <p:cNvSpPr/>
          <p:nvPr/>
        </p:nvSpPr>
        <p:spPr>
          <a:xfrm>
            <a:off x="0" y="2791053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15B1234-6879-EC59-1069-FF1FF4568588}"/>
              </a:ext>
            </a:extLst>
          </p:cNvPr>
          <p:cNvSpPr txBox="1"/>
          <p:nvPr/>
        </p:nvSpPr>
        <p:spPr>
          <a:xfrm>
            <a:off x="685797" y="1873872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Situación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actual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2059DA7-4216-9BF4-79B2-8F6A0192F234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pic>
        <p:nvPicPr>
          <p:cNvPr id="14" name="Gráfico 13" descr="Diagrama de flujo contorno">
            <a:extLst>
              <a:ext uri="{FF2B5EF4-FFF2-40B4-BE49-F238E27FC236}">
                <a16:creationId xmlns:a16="http://schemas.microsoft.com/office/drawing/2014/main" id="{8B0E1A32-7C7E-6D86-FA5F-CE9FFCC72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0" y="3170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0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5">
            <a:extLst>
              <a:ext uri="{FF2B5EF4-FFF2-40B4-BE49-F238E27FC236}">
                <a16:creationId xmlns:a16="http://schemas.microsoft.com/office/drawing/2014/main" id="{C664897D-0F53-3798-0A48-B56D0C42ACB1}"/>
              </a:ext>
            </a:extLst>
          </p:cNvPr>
          <p:cNvSpPr txBox="1"/>
          <p:nvPr/>
        </p:nvSpPr>
        <p:spPr>
          <a:xfrm>
            <a:off x="7322331" y="1928790"/>
            <a:ext cx="2970000" cy="108000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433" tIns="31433" rIns="31433" bIns="31433" numCol="1" spcCol="1270" anchor="ctr" anchorCtr="0">
            <a:noAutofit/>
          </a:bodyPr>
          <a:lstStyle>
            <a:defPPr>
              <a:defRPr lang="es-ES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>
                <a:latin typeface="+mj-lt"/>
              </a:defRPr>
            </a:lvl1pPr>
          </a:lstStyle>
          <a:p>
            <a:pPr marL="0" marR="0" lvl="0" indent="0" algn="ctr" defTabSz="22002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Dirección General</a:t>
            </a: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464679" y="3536146"/>
            <a:ext cx="2700000" cy="595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Área de Innovación y Retos Sociales</a:t>
            </a:r>
            <a:endParaRPr kumimoji="0" lang="es-ES" sz="165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643802" y="3536146"/>
            <a:ext cx="2700000" cy="5955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Área de Cultura y Sociedad</a:t>
            </a:r>
            <a:endParaRPr kumimoji="0" lang="es-ES" sz="165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12358710" y="3536146"/>
            <a:ext cx="2700000" cy="595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Área de Administración y Personas</a:t>
            </a:r>
            <a:endParaRPr kumimoji="0" lang="es-ES" sz="16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371850" y="5808558"/>
            <a:ext cx="1350000" cy="6072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Rio Irati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4800600" y="5753101"/>
            <a:ext cx="1350000" cy="8460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C.E.E. </a:t>
            </a: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ISTERRIA</a:t>
            </a: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3371850" y="501716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Personas Mayores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4800600" y="4954938"/>
            <a:ext cx="1350000" cy="6381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 anchorCtr="0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Crisis Humanitarias Olvidadas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6858000" y="585536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Colonias de Hondarribia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8472488" y="5948854"/>
            <a:ext cx="1350000" cy="3266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CIVICAN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3357522" y="675085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Retos y Tendencias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15216188" y="48933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Desarrollo de Personas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15216188" y="55791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Cumplimiento normativo</a:t>
            </a:r>
          </a:p>
        </p:txBody>
      </p:sp>
      <p:pic>
        <p:nvPicPr>
          <p:cNvPr id="34" name="Imagen 26">
            <a:extLst>
              <a:ext uri="{FF2B5EF4-FFF2-40B4-BE49-F238E27FC236}">
                <a16:creationId xmlns:a16="http://schemas.microsoft.com/office/drawing/2014/main" id="{61EF8AF9-7B90-53F9-5FA6-2A33E02846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9186" y="266700"/>
            <a:ext cx="2183568" cy="1104933"/>
          </a:xfrm>
          <a:prstGeom prst="rect">
            <a:avLst/>
          </a:prstGeom>
        </p:spPr>
      </p:pic>
      <p:cxnSp>
        <p:nvCxnSpPr>
          <p:cNvPr id="36" name="35 Conector recto"/>
          <p:cNvCxnSpPr/>
          <p:nvPr/>
        </p:nvCxnSpPr>
        <p:spPr>
          <a:xfrm rot="5400000">
            <a:off x="7269945" y="909608"/>
            <a:ext cx="535785" cy="2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7643804" y="635763"/>
            <a:ext cx="6186497" cy="392415"/>
          </a:xfrm>
          <a:prstGeom prst="rect">
            <a:avLst/>
          </a:prstGeom>
          <a:noFill/>
        </p:spPr>
        <p:txBody>
          <a:bodyPr wrap="square" lIns="137159" tIns="68580" rIns="137159" bIns="68580" rtlCol="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ORGANIGRAMA FUNCIONAL ACTUAL </a:t>
            </a:r>
            <a:r>
              <a:rPr kumimoji="0" lang="es-E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– Plan Estratégico 23-28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9994110" y="4957150"/>
            <a:ext cx="1620000" cy="5863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COMUNICACIÓN</a:t>
            </a: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3544551" y="4958409"/>
            <a:ext cx="1514273" cy="700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FINANZAS Y CONTROL DE LA GESTIÓN</a:t>
            </a:r>
            <a:endParaRPr kumimoji="0" lang="es-ES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822926" y="4928577"/>
            <a:ext cx="1514273" cy="7733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PATRIMONIO E INVERSIONES            </a:t>
            </a: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5216188" y="6272703"/>
            <a:ext cx="1515735" cy="3266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Recursos TIC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8472488" y="507431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Relaciones Institucionales</a:t>
            </a:r>
          </a:p>
        </p:txBody>
      </p:sp>
      <p:sp>
        <p:nvSpPr>
          <p:cNvPr id="63" name="62 CuadroTexto"/>
          <p:cNvSpPr txBox="1"/>
          <p:nvPr/>
        </p:nvSpPr>
        <p:spPr>
          <a:xfrm>
            <a:off x="6672246" y="4938867"/>
            <a:ext cx="1621479" cy="700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Responsabilidad Social y Agenda 2030</a:t>
            </a:r>
          </a:p>
        </p:txBody>
      </p:sp>
      <p:cxnSp>
        <p:nvCxnSpPr>
          <p:cNvPr id="77" name="76 Conector recto"/>
          <p:cNvCxnSpPr/>
          <p:nvPr/>
        </p:nvCxnSpPr>
        <p:spPr>
          <a:xfrm rot="5400000">
            <a:off x="8479649" y="3274205"/>
            <a:ext cx="529200" cy="59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10800000">
            <a:off x="4687200" y="2324100"/>
            <a:ext cx="26325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94 Conector recto"/>
          <p:cNvCxnSpPr/>
          <p:nvPr/>
        </p:nvCxnSpPr>
        <p:spPr>
          <a:xfrm rot="5400000">
            <a:off x="4092300" y="2918100"/>
            <a:ext cx="1188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97 Conector recto"/>
          <p:cNvCxnSpPr/>
          <p:nvPr/>
        </p:nvCxnSpPr>
        <p:spPr>
          <a:xfrm rot="5400000">
            <a:off x="13069190" y="2932823"/>
            <a:ext cx="1152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 rot="10800000">
            <a:off x="10296594" y="2357418"/>
            <a:ext cx="3348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 rot="5400000">
            <a:off x="10867587" y="3634229"/>
            <a:ext cx="2556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64 Medio marco"/>
          <p:cNvSpPr/>
          <p:nvPr/>
        </p:nvSpPr>
        <p:spPr>
          <a:xfrm rot="13482811">
            <a:off x="47099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6" name="65 Medio marco"/>
          <p:cNvSpPr/>
          <p:nvPr/>
        </p:nvSpPr>
        <p:spPr>
          <a:xfrm rot="13482811">
            <a:off x="89390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0" name="69 Medio marco"/>
          <p:cNvSpPr/>
          <p:nvPr/>
        </p:nvSpPr>
        <p:spPr>
          <a:xfrm rot="13482811">
            <a:off x="1368252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79" name="78 Conector recto"/>
          <p:cNvCxnSpPr/>
          <p:nvPr/>
        </p:nvCxnSpPr>
        <p:spPr>
          <a:xfrm rot="5400000" flipH="1" flipV="1">
            <a:off x="9541946" y="3659705"/>
            <a:ext cx="2520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4857721" y="6750856"/>
            <a:ext cx="1364288" cy="96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Obra en colaboración Caixa</a:t>
            </a:r>
          </a:p>
          <a:p>
            <a:pPr marL="0" marR="0" lvl="0" indent="0" algn="ctr" defTabSz="22002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EA0-D396-6893-F5D9-D6FBFEDFC195}"/>
              </a:ext>
            </a:extLst>
          </p:cNvPr>
          <p:cNvSpPr txBox="1"/>
          <p:nvPr/>
        </p:nvSpPr>
        <p:spPr>
          <a:xfrm>
            <a:off x="593766" y="9084623"/>
            <a:ext cx="57892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299AD8-3DD5-AB66-32BE-F22140CCCD08}"/>
              </a:ext>
            </a:extLst>
          </p:cNvPr>
          <p:cNvSpPr txBox="1"/>
          <p:nvPr/>
        </p:nvSpPr>
        <p:spPr>
          <a:xfrm>
            <a:off x="682832" y="9144001"/>
            <a:ext cx="9203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9DE3-555D-73B8-662B-FABAC9C03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8454A0-EEE3-FA0D-988A-B9EFE47A6765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47858183-98FD-BE96-4B20-65156810A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6CFADC7-93CB-336A-77E4-0B688E129C9B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FCAABD23-28B5-6C01-F58F-8DC9016C3687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3B4F963-11A9-F946-F897-D327823525FB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E3ED39D3-C029-0FD4-C925-2547D42B84B4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9D13BF5-6EDA-1767-048F-2AE3A8643A48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66173E1F-4353-6CC0-2957-22B3CE76D304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204E4D-2C20-CFEB-B6AB-8D1E6D72295D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Fundamentos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organizativos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que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motivan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el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cambio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6A17E7B-CD00-EF67-A1F5-EC585A861104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ACF393-6DE4-D4F9-1A26-CE69BADC3E2D}"/>
              </a:ext>
            </a:extLst>
          </p:cNvPr>
          <p:cNvSpPr txBox="1"/>
          <p:nvPr/>
        </p:nvSpPr>
        <p:spPr>
          <a:xfrm>
            <a:off x="1739556" y="2533188"/>
            <a:ext cx="16331026" cy="676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Inicio del PE 22/23, dependencia de la dirección general: 3 áreas y 2 departamentos, esenciales para su impulso y criticidad</a:t>
            </a: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Consecuencias del despliegue y avance del plan estratégicos:</a:t>
            </a:r>
          </a:p>
          <a:p>
            <a:pPr marL="1371600" lvl="2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Crecimiento de las áreas: anterior + nuevo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Nuevas longevidades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Piso para grandes necesidades de apoyo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Larrabide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Bosque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Economía de impacto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Envejecimiento PCDI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 PCDI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de sostenibilidad</a:t>
            </a:r>
          </a:p>
          <a:p>
            <a:pPr marL="1828800" lvl="3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Medición de impacto</a:t>
            </a:r>
          </a:p>
          <a:p>
            <a:pPr marL="1371600" lvl="2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Impulso y desarrollo a la transformación TD: Procesos, nuevas plataformas, herramientas: M365, CRM, ERP</a:t>
            </a:r>
          </a:p>
          <a:p>
            <a:pPr marL="1371600" lvl="2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Eficiencia en el inmovilizado: incorporación de Gestor</a:t>
            </a:r>
          </a:p>
          <a:p>
            <a:pPr marL="1371600" lvl="2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diversificación CABK y Política de Inversión: completado y orientado</a:t>
            </a:r>
          </a:p>
          <a:p>
            <a:pPr marL="1371600" lvl="2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y T: proceso transversal para toda la fundación para actuar de manera homogénea</a:t>
            </a:r>
          </a:p>
          <a:p>
            <a:pPr marL="914400" lvl="1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del PE:</a:t>
            </a:r>
          </a:p>
          <a:p>
            <a:pPr marL="914400" lvl="1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Despliegue satisfactorio de los ejes 1 y 3</a:t>
            </a:r>
          </a:p>
          <a:p>
            <a:pPr marL="914400" lvl="1" indent="-4572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mejora en el eje 2: posicionamiento y territorialidad</a:t>
            </a:r>
          </a:p>
        </p:txBody>
      </p:sp>
      <p:pic>
        <p:nvPicPr>
          <p:cNvPr id="13" name="Gráfico 12" descr="Presentación con organigrama con relleno sólido">
            <a:extLst>
              <a:ext uri="{FF2B5EF4-FFF2-40B4-BE49-F238E27FC236}">
                <a16:creationId xmlns:a16="http://schemas.microsoft.com/office/drawing/2014/main" id="{919D3EA6-6997-C0D6-9F46-F7D811FB8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18" y="2646264"/>
            <a:ext cx="1064118" cy="1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9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DF63-8B44-C95A-E3D2-BE746AD43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581ACB-790D-9C75-0654-2663A53DA5DF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B682EF1-9DBA-4E8D-8B0B-066FA840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4BCBAEB-7440-464E-A09D-C4B58F3FDCA7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B66B959-2A81-70C1-3E12-82EE9B094F11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401D517-C960-0DED-D3D4-A96D16AB5B03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1C8F9FB-3A72-5210-AF6A-6E5E265854C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8D2B437-2849-2D9C-ED7B-7B8F4824FA71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2560C1F7-8C32-DFB0-B695-BF5B4DC3E9B7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0646B58-86C4-809E-AAFE-4711F6792930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Fundamentos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organizativos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que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motivan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el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cambio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A354A9C-E153-B708-140E-7030D9BCE99F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052E98-E6F7-F785-1153-102DA35E2FDB}"/>
              </a:ext>
            </a:extLst>
          </p:cNvPr>
          <p:cNvSpPr txBox="1"/>
          <p:nvPr/>
        </p:nvSpPr>
        <p:spPr>
          <a:xfrm>
            <a:off x="1676380" y="2737704"/>
            <a:ext cx="1463042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Con dos subdirecciones, se libera a la figura del director de la gestión ordinaria en aras de una mayor presencia corporativa, institucional y de proyección exterior.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Se mantiene el comité de dirección, compuesto por la dirección general, las dos subdirecciones generales y dirección de posicionamiento y comunicación.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La madurez de los proyectos de </a:t>
            </a:r>
            <a:r>
              <a:rPr lang="es-ES" sz="2000" dirty="0" err="1"/>
              <a:t>Civican</a:t>
            </a:r>
            <a:r>
              <a:rPr lang="es-ES" sz="2000" dirty="0"/>
              <a:t> y Colonias, con sus propios responsables, sumado a la nueva manera de trabajar en la fundación de manera transversal con un método único de gestión de proyectos, hace razonable que la gestión de estos proyectos no sea diferente a la de otros y se integren bajo una misma dirección de proyectos que estandarice su gestión y potencie sinergias.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Igualmente ocurre con la gestión del patrimonio financiero, una vez que se ha ejecutado la desinversión del grueso de las acciones de CaixaBank y se encuentra desplegada la política de inversión, ya no hace necesario una dependencia directa de la dirección general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Fomento del trabajo por proyectos con mayor interacción entre áreas y departamentos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/>
              <a:t>Abre el campo a carreras profesionales</a:t>
            </a:r>
          </a:p>
        </p:txBody>
      </p:sp>
      <p:pic>
        <p:nvPicPr>
          <p:cNvPr id="13" name="Gráfico 12" descr="Presentación con organigrama con relleno sólido">
            <a:extLst>
              <a:ext uri="{FF2B5EF4-FFF2-40B4-BE49-F238E27FC236}">
                <a16:creationId xmlns:a16="http://schemas.microsoft.com/office/drawing/2014/main" id="{D37C9FBF-B41E-2658-60EB-9BAEDEBE3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2992006"/>
            <a:ext cx="1064118" cy="1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4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AC6BA1DA4E354FA5C91ADE054072FF" ma:contentTypeVersion="13" ma:contentTypeDescription="Crear nuevo documento." ma:contentTypeScope="" ma:versionID="7ed77910f4ad0c314e0ff6cd5d973e20">
  <xsd:schema xmlns:xsd="http://www.w3.org/2001/XMLSchema" xmlns:xs="http://www.w3.org/2001/XMLSchema" xmlns:p="http://schemas.microsoft.com/office/2006/metadata/properties" xmlns:ns2="910358f1-628e-4d7f-8cc8-3c1cbae81a55" xmlns:ns3="1f5e0cdf-5c8b-49b3-a9fe-128d87dd03e0" targetNamespace="http://schemas.microsoft.com/office/2006/metadata/properties" ma:root="true" ma:fieldsID="a141f3f6a23c97661b1aff5c20935efd" ns2:_="" ns3:_="">
    <xsd:import namespace="910358f1-628e-4d7f-8cc8-3c1cbae81a55"/>
    <xsd:import namespace="1f5e0cdf-5c8b-49b3-a9fe-128d87dd03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358f1-628e-4d7f-8cc8-3c1cbae81a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f8bd912-642c-42db-87cc-b6759f428c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e0cdf-5c8b-49b3-a9fe-128d87dd03e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9eed31-16f9-44d6-9e64-7b9e9b968cc3}" ma:internalName="TaxCatchAll" ma:showField="CatchAllData" ma:web="1f5e0cdf-5c8b-49b3-a9fe-128d87dd03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0358f1-628e-4d7f-8cc8-3c1cbae81a55">
      <Terms xmlns="http://schemas.microsoft.com/office/infopath/2007/PartnerControls"/>
    </lcf76f155ced4ddcb4097134ff3c332f>
    <TaxCatchAll xmlns="1f5e0cdf-5c8b-49b3-a9fe-128d87dd03e0" xsi:nil="true"/>
  </documentManagement>
</p:properties>
</file>

<file path=customXml/itemProps1.xml><?xml version="1.0" encoding="utf-8"?>
<ds:datastoreItem xmlns:ds="http://schemas.openxmlformats.org/officeDocument/2006/customXml" ds:itemID="{3B2FB4A4-9C62-4B00-BFEF-76B9FD6A97AC}"/>
</file>

<file path=customXml/itemProps2.xml><?xml version="1.0" encoding="utf-8"?>
<ds:datastoreItem xmlns:ds="http://schemas.openxmlformats.org/officeDocument/2006/customXml" ds:itemID="{4E10482E-7A6C-481C-8F0E-7C752F878689}"/>
</file>

<file path=customXml/itemProps3.xml><?xml version="1.0" encoding="utf-8"?>
<ds:datastoreItem xmlns:ds="http://schemas.openxmlformats.org/officeDocument/2006/customXml" ds:itemID="{ED976A59-2300-4482-BEF3-C21066E1E23D}"/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1529</Words>
  <Application>Microsoft Office PowerPoint</Application>
  <PresentationFormat>Personalizado</PresentationFormat>
  <Paragraphs>174</Paragraphs>
  <Slides>12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7" baseType="lpstr">
      <vt:lpstr>Bricolage Grotesque 28</vt:lpstr>
      <vt:lpstr>Bricolage Grotesque 28 Semi-Bold</vt:lpstr>
      <vt:lpstr>Open Sans</vt:lpstr>
      <vt:lpstr>Aptos</vt:lpstr>
      <vt:lpstr>Leelawadee</vt:lpstr>
      <vt:lpstr>Courier New</vt:lpstr>
      <vt:lpstr>Arial</vt:lpstr>
      <vt:lpstr>Arial Rounded MT Bold</vt:lpstr>
      <vt:lpstr>Bricolage Grotesque</vt:lpstr>
      <vt:lpstr>Aptos Display</vt:lpstr>
      <vt:lpstr>Bricolage Grotesque 28 Bold</vt:lpstr>
      <vt:lpstr>Wingdings</vt:lpstr>
      <vt:lpstr>Calibri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de marzo 2025</dc:title>
  <dc:creator>Alvaro Eguiluz Martiarena</dc:creator>
  <cp:lastModifiedBy>Alvaro Eguiluz Martiarena</cp:lastModifiedBy>
  <cp:revision>4</cp:revision>
  <dcterms:created xsi:type="dcterms:W3CDTF">2006-08-16T00:00:00Z</dcterms:created>
  <dcterms:modified xsi:type="dcterms:W3CDTF">2025-05-08T09:29:17Z</dcterms:modified>
  <dc:identifier>DAGioDr5_58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0x010100EFAC6BA1DA4E354FA5C91ADE054072FF</vt:lpwstr>
  </property>
</Properties>
</file>