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77" r:id="rId4"/>
    <p:sldId id="278" r:id="rId5"/>
    <p:sldId id="295" r:id="rId6"/>
    <p:sldId id="260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282" r:id="rId18"/>
    <p:sldId id="281" r:id="rId19"/>
    <p:sldId id="267" r:id="rId20"/>
    <p:sldId id="280" r:id="rId21"/>
    <p:sldId id="279" r:id="rId22"/>
    <p:sldId id="268" r:id="rId23"/>
    <p:sldId id="266" r:id="rId24"/>
    <p:sldId id="269" r:id="rId25"/>
    <p:sldId id="283" r:id="rId26"/>
    <p:sldId id="296" r:id="rId27"/>
    <p:sldId id="297" r:id="rId28"/>
    <p:sldId id="265" r:id="rId29"/>
    <p:sldId id="271" r:id="rId30"/>
    <p:sldId id="270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72" r:id="rId39"/>
    <p:sldId id="291" r:id="rId40"/>
    <p:sldId id="273" r:id="rId41"/>
    <p:sldId id="292" r:id="rId42"/>
    <p:sldId id="264" r:id="rId43"/>
    <p:sldId id="276" r:id="rId44"/>
    <p:sldId id="274" r:id="rId45"/>
    <p:sldId id="275" r:id="rId46"/>
    <p:sldId id="308" r:id="rId47"/>
    <p:sldId id="293" r:id="rId48"/>
    <p:sldId id="294" r:id="rId49"/>
  </p:sldIdLst>
  <p:sldSz cx="9753600" cy="7315200"/>
  <p:notesSz cx="6858000" cy="9144000"/>
  <p:embeddedFontLst>
    <p:embeddedFont>
      <p:font typeface="Bricolage Grotesque 28 Semi-Bold" charset="0"/>
      <p:regular r:id="rId51"/>
    </p:embeddedFont>
    <p:embeddedFont>
      <p:font typeface="Bricolage Grotesque 28 Medium" charset="0"/>
      <p:regular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Bricolage Grotesque 28 Bold" charset="0"/>
      <p:regular r:id="rId57"/>
    </p:embeddedFont>
    <p:embeddedFont>
      <p:font typeface="Bricolage Grotesque 28" charset="0"/>
      <p:regular r:id="rId58"/>
    </p:embeddedFont>
    <p:embeddedFont>
      <p:font typeface="Century Gothic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104" d="100"/>
          <a:sy n="104" d="100"/>
        </p:scale>
        <p:origin x="-15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585FC-57CE-41FF-B0B4-BB50A552C41F}" type="datetimeFigureOut">
              <a:rPr lang="es-ES" smtClean="0"/>
              <a:pPr/>
              <a:t>25/06/2024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57BBC-995D-404F-B349-9B09B633384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57BBC-995D-404F-B349-9B09B633384F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57BBC-995D-404F-B349-9B09B633384F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8778-D8D6-46E9-88B1-3B7B90670D7C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7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240422_Acta%20Extraordinaria_borrador.doc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3.2_CCAA%20FCN%202023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7.sv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4.1_IAGC%202023%20FCN%20borrador.pdf" TargetMode="External"/><Relationship Id="rId4" Type="http://schemas.openxmlformats.org/officeDocument/2006/relationships/image" Target="../media/image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5_241306_Pregunta%20UPN_Parlamento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5_borrador%20contestaci&#243;n%20pregunta%20parlamentaria%20UPN.pdf" TargetMode="External"/><Relationship Id="rId4" Type="http://schemas.openxmlformats.org/officeDocument/2006/relationships/image" Target="../media/image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5600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248" b="12248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-76641" y="1455420"/>
            <a:ext cx="100009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61895" y="4086228"/>
            <a:ext cx="600373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5066" dirty="0" err="1" smtClean="0">
                <a:solidFill>
                  <a:srgbClr val="FFFFFF"/>
                </a:solidFill>
                <a:latin typeface="Bricolage Grotesque 28 Semi-Bold"/>
              </a:rPr>
              <a:t>Sesión</a:t>
            </a:r>
            <a:r>
              <a:rPr lang="en-US" sz="5066" dirty="0" smtClean="0">
                <a:solidFill>
                  <a:srgbClr val="FFFFFF"/>
                </a:solidFill>
                <a:latin typeface="Bricolage Grotesque 28 Semi-Bold"/>
              </a:rPr>
              <a:t> </a:t>
            </a:r>
            <a:r>
              <a:rPr lang="en-US" sz="5066" dirty="0" err="1" smtClean="0">
                <a:solidFill>
                  <a:srgbClr val="FFFFFF"/>
                </a:solidFill>
                <a:latin typeface="Bricolage Grotesque 28 Semi-Bold"/>
              </a:rPr>
              <a:t>Ordinaria</a:t>
            </a:r>
            <a:endParaRPr lang="en-US" sz="5066" dirty="0">
              <a:solidFill>
                <a:srgbClr val="FFFFFF"/>
              </a:solidFill>
              <a:latin typeface="Bricolage Grotesque 28 Semi-Bold"/>
            </a:endParaRPr>
          </a:p>
          <a:p>
            <a:pPr algn="l">
              <a:lnSpc>
                <a:spcPts val="4053"/>
              </a:lnSpc>
            </a:pPr>
            <a:r>
              <a:rPr lang="en-US" sz="5066" dirty="0" err="1" smtClean="0">
                <a:solidFill>
                  <a:srgbClr val="FFFFFF"/>
                </a:solidFill>
                <a:latin typeface="Bricolage Grotesque 28 Semi-Bold"/>
              </a:rPr>
              <a:t>Patronato</a:t>
            </a:r>
            <a:endParaRPr lang="en-US" sz="5066" dirty="0">
              <a:solidFill>
                <a:srgbClr val="FFFFFF"/>
              </a:solidFill>
              <a:latin typeface="Bricolage Grotesque 28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9745" y="1107453"/>
            <a:ext cx="1226768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3"/>
              </a:lnSpc>
            </a:pPr>
            <a:r>
              <a:rPr lang="en-US" sz="1066" dirty="0" smtClean="0">
                <a:solidFill>
                  <a:srgbClr val="FFFFFF"/>
                </a:solidFill>
                <a:latin typeface="Bricolage Grotesque 28 Medium"/>
              </a:rPr>
              <a:t>PAMPLONA</a:t>
            </a:r>
            <a:endParaRPr lang="en-US" sz="1066" dirty="0">
              <a:solidFill>
                <a:srgbClr val="FFFFFF"/>
              </a:solidFill>
              <a:latin typeface="Bricolage Grotesque 28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46514" y="1107453"/>
            <a:ext cx="177510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3"/>
              </a:lnSpc>
            </a:pPr>
            <a:r>
              <a:rPr lang="en-US" sz="1066" dirty="0" smtClean="0">
                <a:solidFill>
                  <a:srgbClr val="FFFFFF"/>
                </a:solidFill>
                <a:latin typeface="Bricolage Grotesque 28 Medium"/>
              </a:rPr>
              <a:t>25 de </a:t>
            </a:r>
            <a:r>
              <a:rPr lang="en-US" sz="1066" dirty="0" err="1" smtClean="0">
                <a:solidFill>
                  <a:srgbClr val="FFFFFF"/>
                </a:solidFill>
                <a:latin typeface="Bricolage Grotesque 28 Medium"/>
              </a:rPr>
              <a:t>junio</a:t>
            </a:r>
            <a:r>
              <a:rPr lang="en-US" sz="1066" dirty="0" smtClean="0">
                <a:solidFill>
                  <a:srgbClr val="FFFFFF"/>
                </a:solidFill>
                <a:latin typeface="Bricolage Grotesque 28 Medium"/>
              </a:rPr>
              <a:t> 2024</a:t>
            </a:r>
            <a:endParaRPr lang="en-US" sz="1066" dirty="0">
              <a:solidFill>
                <a:srgbClr val="FFFFFF"/>
              </a:solidFill>
              <a:latin typeface="Bricolage Grotesque 28 Medium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19745" y="5221562"/>
            <a:ext cx="2355820" cy="630598"/>
          </a:xfrm>
          <a:custGeom>
            <a:avLst/>
            <a:gdLst/>
            <a:ahLst/>
            <a:cxnLst/>
            <a:rect l="l" t="t" r="r" b="b"/>
            <a:pathLst>
              <a:path w="2355820" h="630598">
                <a:moveTo>
                  <a:pt x="0" y="0"/>
                </a:moveTo>
                <a:lnTo>
                  <a:pt x="2355820" y="0"/>
                </a:lnTo>
                <a:lnTo>
                  <a:pt x="2355820" y="630598"/>
                </a:lnTo>
                <a:lnTo>
                  <a:pt x="0" y="63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892454A7-2D6A-FAD1-70CC-A4DF37BC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64" y="1184369"/>
            <a:ext cx="4620519" cy="479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746F76-3B37-38C7-9833-77369F0E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3" y="1184369"/>
            <a:ext cx="4620519" cy="479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20 CuadroTexto">
            <a:extLst>
              <a:ext uri="{FF2B5EF4-FFF2-40B4-BE49-F238E27FC236}">
                <a16:creationId xmlns="" xmlns:a16="http://schemas.microsoft.com/office/drawing/2014/main" id="{CA155A85-CCAC-AE6B-700D-DE7E1467C73D}"/>
              </a:ext>
            </a:extLst>
          </p:cNvPr>
          <p:cNvSpPr txBox="1"/>
          <p:nvPr/>
        </p:nvSpPr>
        <p:spPr>
          <a:xfrm>
            <a:off x="1936282" y="512873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5" name="22 CuadroTexto">
            <a:extLst>
              <a:ext uri="{FF2B5EF4-FFF2-40B4-BE49-F238E27FC236}">
                <a16:creationId xmlns="" xmlns:a16="http://schemas.microsoft.com/office/drawing/2014/main" id="{ED23B2A4-34C4-BB82-24E7-B02F772B5F97}"/>
              </a:ext>
            </a:extLst>
          </p:cNvPr>
          <p:cNvSpPr txBox="1"/>
          <p:nvPr/>
        </p:nvSpPr>
        <p:spPr>
          <a:xfrm>
            <a:off x="7032235" y="512873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  <p:extLst>
      <p:ext uri="{BB962C8B-B14F-4D97-AF65-F5344CB8AC3E}">
        <p14:creationId xmlns="" xmlns:p14="http://schemas.microsoft.com/office/powerpoint/2010/main" val="6713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D44627B8-D8A1-F475-5047-AD45CACE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26" y="1164462"/>
            <a:ext cx="4734974" cy="472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B2602CD3-24D8-9761-BFF9-55B63A671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828" y="1164462"/>
            <a:ext cx="4578254" cy="472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20 CuadroTexto">
            <a:extLst>
              <a:ext uri="{FF2B5EF4-FFF2-40B4-BE49-F238E27FC236}">
                <a16:creationId xmlns="" xmlns:a16="http://schemas.microsoft.com/office/drawing/2014/main" id="{5FAA1E07-C030-4C6A-9489-9C8F4423C2AB}"/>
              </a:ext>
            </a:extLst>
          </p:cNvPr>
          <p:cNvSpPr txBox="1"/>
          <p:nvPr/>
        </p:nvSpPr>
        <p:spPr>
          <a:xfrm>
            <a:off x="1994176" y="403393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5" name="22 CuadroTexto">
            <a:extLst>
              <a:ext uri="{FF2B5EF4-FFF2-40B4-BE49-F238E27FC236}">
                <a16:creationId xmlns="" xmlns:a16="http://schemas.microsoft.com/office/drawing/2014/main" id="{C7EAF6F6-22FA-C161-4F34-C5952EED6874}"/>
              </a:ext>
            </a:extLst>
          </p:cNvPr>
          <p:cNvSpPr txBox="1"/>
          <p:nvPr/>
        </p:nvSpPr>
        <p:spPr>
          <a:xfrm>
            <a:off x="6974340" y="423298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  <p:extLst>
      <p:ext uri="{BB962C8B-B14F-4D97-AF65-F5344CB8AC3E}">
        <p14:creationId xmlns="" xmlns:p14="http://schemas.microsoft.com/office/powerpoint/2010/main" val="16235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1D68EC23-668C-CBA3-922D-DD39D3764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54" y="1164461"/>
            <a:ext cx="4635448" cy="470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65124E2-57E0-7F0A-C0A2-7F86FF007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64461"/>
            <a:ext cx="4720046" cy="470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20 CuadroTexto">
            <a:extLst>
              <a:ext uri="{FF2B5EF4-FFF2-40B4-BE49-F238E27FC236}">
                <a16:creationId xmlns="" xmlns:a16="http://schemas.microsoft.com/office/drawing/2014/main" id="{41F7C32B-A9D6-5E35-4822-7AF6E09929F2}"/>
              </a:ext>
            </a:extLst>
          </p:cNvPr>
          <p:cNvSpPr txBox="1"/>
          <p:nvPr/>
        </p:nvSpPr>
        <p:spPr>
          <a:xfrm>
            <a:off x="2001641" y="463109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5" name="22 CuadroTexto">
            <a:extLst>
              <a:ext uri="{FF2B5EF4-FFF2-40B4-BE49-F238E27FC236}">
                <a16:creationId xmlns="" xmlns:a16="http://schemas.microsoft.com/office/drawing/2014/main" id="{2B1E9426-1B3B-90B3-5A3D-83EF9A0964FC}"/>
              </a:ext>
            </a:extLst>
          </p:cNvPr>
          <p:cNvSpPr txBox="1"/>
          <p:nvPr/>
        </p:nvSpPr>
        <p:spPr>
          <a:xfrm>
            <a:off x="7092522" y="463109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  <p:extLst>
      <p:ext uri="{BB962C8B-B14F-4D97-AF65-F5344CB8AC3E}">
        <p14:creationId xmlns="" xmlns:p14="http://schemas.microsoft.com/office/powerpoint/2010/main" val="8933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41BDA7C5-2E5B-4E33-1A50-4E52BC0A60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57" y="1085095"/>
            <a:ext cx="4654545" cy="499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D764752-AB2F-B66F-34A0-E4353908F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2302" y="1085092"/>
            <a:ext cx="4583197" cy="499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20 CuadroTexto">
            <a:extLst>
              <a:ext uri="{FF2B5EF4-FFF2-40B4-BE49-F238E27FC236}">
                <a16:creationId xmlns="" xmlns:a16="http://schemas.microsoft.com/office/drawing/2014/main" id="{B5A98656-FDD6-CD70-7351-2B515CA888FA}"/>
              </a:ext>
            </a:extLst>
          </p:cNvPr>
          <p:cNvSpPr txBox="1"/>
          <p:nvPr/>
        </p:nvSpPr>
        <p:spPr>
          <a:xfrm>
            <a:off x="1973152" y="552847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7" name="22 CuadroTexto">
            <a:extLst>
              <a:ext uri="{FF2B5EF4-FFF2-40B4-BE49-F238E27FC236}">
                <a16:creationId xmlns="" xmlns:a16="http://schemas.microsoft.com/office/drawing/2014/main" id="{5506B76F-0965-3288-96A0-FC2B6A0DBD4D}"/>
              </a:ext>
            </a:extLst>
          </p:cNvPr>
          <p:cNvSpPr txBox="1"/>
          <p:nvPr/>
        </p:nvSpPr>
        <p:spPr>
          <a:xfrm>
            <a:off x="6995364" y="58582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  <p:extLst>
      <p:ext uri="{BB962C8B-B14F-4D97-AF65-F5344CB8AC3E}">
        <p14:creationId xmlns="" xmlns:p14="http://schemas.microsoft.com/office/powerpoint/2010/main" val="35999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31232DDC-AF64-1BAA-D907-AD85CFEE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49" y="1782035"/>
            <a:ext cx="4584030" cy="455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A335541-4A12-42E9-4576-F72B3C83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3" y="1782036"/>
            <a:ext cx="4697651" cy="452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20 CuadroTexto">
            <a:extLst>
              <a:ext uri="{FF2B5EF4-FFF2-40B4-BE49-F238E27FC236}">
                <a16:creationId xmlns="" xmlns:a16="http://schemas.microsoft.com/office/drawing/2014/main" id="{73EF9FC2-5AA2-8DFF-F925-731446E4A16D}"/>
              </a:ext>
            </a:extLst>
          </p:cNvPr>
          <p:cNvSpPr txBox="1"/>
          <p:nvPr/>
        </p:nvSpPr>
        <p:spPr>
          <a:xfrm>
            <a:off x="1964318" y="980648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7" name="22 CuadroTexto">
            <a:extLst>
              <a:ext uri="{FF2B5EF4-FFF2-40B4-BE49-F238E27FC236}">
                <a16:creationId xmlns="" xmlns:a16="http://schemas.microsoft.com/office/drawing/2014/main" id="{4EFD29F3-D9CD-CE47-EF0F-784A711EE0E5}"/>
              </a:ext>
            </a:extLst>
          </p:cNvPr>
          <p:cNvSpPr txBox="1"/>
          <p:nvPr/>
        </p:nvSpPr>
        <p:spPr>
          <a:xfrm>
            <a:off x="7021578" y="101084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  <p:extLst>
      <p:ext uri="{BB962C8B-B14F-4D97-AF65-F5344CB8AC3E}">
        <p14:creationId xmlns="" xmlns:p14="http://schemas.microsoft.com/office/powerpoint/2010/main" val="40836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1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6602" y="3371848"/>
            <a:ext cx="2745773" cy="821289"/>
          </a:xfrm>
          <a:custGeom>
            <a:avLst/>
            <a:gdLst/>
            <a:ahLst/>
            <a:cxnLst/>
            <a:rect l="l" t="t" r="r" b="b"/>
            <a:pathLst>
              <a:path w="2491145" h="666822">
                <a:moveTo>
                  <a:pt x="0" y="0"/>
                </a:moveTo>
                <a:lnTo>
                  <a:pt x="2491146" y="0"/>
                </a:lnTo>
                <a:lnTo>
                  <a:pt x="2491146" y="666822"/>
                </a:lnTo>
                <a:lnTo>
                  <a:pt x="0" y="66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2.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Intervenciones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0" y="1749900"/>
            <a:ext cx="897162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600" dirty="0" smtClean="0">
                <a:solidFill>
                  <a:srgbClr val="1D1D1B"/>
                </a:solidFill>
                <a:latin typeface="Bricolage Grotesque 28 Bold"/>
              </a:rPr>
              <a:t>2.2. Director general – </a:t>
            </a:r>
            <a:r>
              <a:rPr lang="en-US" sz="1600" dirty="0" err="1" smtClean="0">
                <a:solidFill>
                  <a:srgbClr val="1D1D1B"/>
                </a:solidFill>
                <a:latin typeface="Bricolage Grotesque 28 Bold"/>
              </a:rPr>
              <a:t>Participación</a:t>
            </a:r>
            <a:r>
              <a:rPr lang="en-US" sz="1600" dirty="0" smtClean="0">
                <a:solidFill>
                  <a:srgbClr val="1D1D1B"/>
                </a:solidFill>
                <a:latin typeface="Bricolage Grotesque 28 Bold"/>
              </a:rPr>
              <a:t> con </a:t>
            </a:r>
            <a:r>
              <a:rPr lang="en-US" sz="1600" dirty="0" err="1" smtClean="0">
                <a:solidFill>
                  <a:srgbClr val="1D1D1B"/>
                </a:solidFill>
                <a:latin typeface="Bricolage Grotesque 28 Bold"/>
              </a:rPr>
              <a:t>presidencia</a:t>
            </a:r>
            <a:r>
              <a:rPr lang="en-US" sz="1600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600" dirty="0" err="1" smtClean="0">
                <a:solidFill>
                  <a:srgbClr val="1D1D1B"/>
                </a:solidFill>
                <a:latin typeface="Bricolage Grotesque 28 Bold"/>
              </a:rPr>
              <a:t>actos</a:t>
            </a:r>
            <a:r>
              <a:rPr lang="en-US" sz="1600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600" dirty="0" err="1" smtClean="0">
                <a:solidFill>
                  <a:srgbClr val="1D1D1B"/>
                </a:solidFill>
                <a:latin typeface="Bricolage Grotesque 28 Bold"/>
              </a:rPr>
              <a:t>representación</a:t>
            </a:r>
            <a:r>
              <a:rPr lang="en-US" sz="1600" dirty="0" smtClean="0">
                <a:solidFill>
                  <a:srgbClr val="1D1D1B"/>
                </a:solidFill>
                <a:latin typeface="Bricolage Grotesque 28 Bold"/>
              </a:rPr>
              <a:t> (</a:t>
            </a:r>
            <a:r>
              <a:rPr lang="en-US" sz="1600" dirty="0" err="1" smtClean="0">
                <a:solidFill>
                  <a:srgbClr val="1D1D1B"/>
                </a:solidFill>
                <a:latin typeface="Bricolage Grotesque 28 Bold"/>
              </a:rPr>
              <a:t>marzo</a:t>
            </a:r>
            <a:r>
              <a:rPr lang="en-US" sz="1600" dirty="0" smtClean="0">
                <a:solidFill>
                  <a:srgbClr val="1D1D1B"/>
                </a:solidFill>
                <a:latin typeface="Bricolage Grotesque 28 Bold"/>
              </a:rPr>
              <a:t> – </a:t>
            </a:r>
            <a:r>
              <a:rPr lang="en-US" sz="1600" dirty="0" err="1" smtClean="0">
                <a:solidFill>
                  <a:srgbClr val="1D1D1B"/>
                </a:solidFill>
                <a:latin typeface="Bricolage Grotesque 28 Bold"/>
              </a:rPr>
              <a:t>junio</a:t>
            </a:r>
            <a:r>
              <a:rPr lang="en-US" sz="1600" dirty="0" smtClean="0">
                <a:solidFill>
                  <a:srgbClr val="1D1D1B"/>
                </a:solidFill>
                <a:latin typeface="Bricolage Grotesque 28 Bold"/>
              </a:rPr>
              <a:t>) </a:t>
            </a:r>
            <a:endParaRPr lang="en-US" sz="1600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2" y="6443682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233331" y="2371718"/>
          <a:ext cx="9286940" cy="41619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20034"/>
                <a:gridCol w="8166906"/>
              </a:tblGrid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>
                          <a:latin typeface="Bricolage Grotesque 28" charset="0"/>
                        </a:rPr>
                        <a:t>Fecha</a:t>
                      </a:r>
                      <a:endParaRPr lang="es-ES" sz="1200" b="1" dirty="0">
                        <a:solidFill>
                          <a:schemeClr val="tx1"/>
                        </a:solidFill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>
                          <a:latin typeface="Bricolage Grotesque 28" charset="0"/>
                        </a:rPr>
                        <a:t>Acto</a:t>
                      </a:r>
                      <a:r>
                        <a:rPr lang="es-ES" sz="1200" b="1" baseline="0" dirty="0" smtClean="0">
                          <a:latin typeface="Bricolage Grotesque 28" charset="0"/>
                        </a:rPr>
                        <a:t> - Reunión</a:t>
                      </a:r>
                      <a:endParaRPr lang="es-ES" sz="1200" b="1" dirty="0">
                        <a:solidFill>
                          <a:schemeClr val="tx1"/>
                        </a:solidFill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22 de marzo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Bricolage Grotesque 28" charset="0"/>
                        </a:rPr>
                        <a:t>Asistencia</a:t>
                      </a:r>
                      <a:r>
                        <a:rPr lang="es-ES" sz="1200" baseline="0" dirty="0" smtClean="0">
                          <a:latin typeface="Bricolage Grotesque 28" charset="0"/>
                        </a:rPr>
                        <a:t> junta general de accionista en Valencia</a:t>
                      </a:r>
                      <a:endParaRPr lang="es-ES" sz="1200" dirty="0" smtClean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14 de abril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Bricolage Grotesque 28" charset="0"/>
                        </a:rPr>
                        <a:t>Navarra TV cátedra de Inteligencia Emocional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22 de abril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Bricolage Grotesque 28" charset="0"/>
                        </a:rPr>
                        <a:t>Acto bienvenida en Isterria con la presidenta</a:t>
                      </a:r>
                      <a:r>
                        <a:rPr lang="es-ES" sz="1200" baseline="0" dirty="0" smtClean="0">
                          <a:latin typeface="Bricolage Grotesque 28" charset="0"/>
                        </a:rPr>
                        <a:t> María </a:t>
                      </a:r>
                      <a:r>
                        <a:rPr lang="es-ES" sz="1200" baseline="0" dirty="0" err="1" smtClean="0">
                          <a:latin typeface="Bricolage Grotesque 28" charset="0"/>
                        </a:rPr>
                        <a:t>Chivite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23 de abril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Bricolage Grotesque 28" charset="0"/>
                        </a:rPr>
                        <a:t>Firma del convenio con el </a:t>
                      </a:r>
                      <a:r>
                        <a:rPr lang="es-ES" sz="1200" dirty="0" err="1" smtClean="0">
                          <a:latin typeface="Bricolage Grotesque 28" charset="0"/>
                        </a:rPr>
                        <a:t>Bioma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7 de mayo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Bricolage Grotesque 28" charset="0"/>
                        </a:rPr>
                        <a:t>Jornada</a:t>
                      </a:r>
                      <a:r>
                        <a:rPr lang="es-ES" sz="1200" baseline="0" dirty="0" smtClean="0">
                          <a:latin typeface="Bricolage Grotesque 28" charset="0"/>
                        </a:rPr>
                        <a:t> de mayores cadena SER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17 de mayo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baseline="0" dirty="0" smtClean="0">
                          <a:latin typeface="Bricolage Grotesque 28" charset="0"/>
                        </a:rPr>
                        <a:t>Jornada sobre despoblación UNED Tudela</a:t>
                      </a:r>
                    </a:p>
                  </a:txBody>
                  <a:tcPr marT="45721" marB="45721"/>
                </a:tc>
              </a:tr>
              <a:tr h="27624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23 de mayo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baseline="0" dirty="0" smtClean="0">
                          <a:latin typeface="Bricolage Grotesque 28" charset="0"/>
                        </a:rPr>
                        <a:t>Rueda de prensa resolución Crisis Olvidadas</a:t>
                      </a: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24</a:t>
                      </a:r>
                      <a:r>
                        <a:rPr lang="es-ES" sz="1200" baseline="0" dirty="0" smtClean="0">
                          <a:latin typeface="Bricolage Grotesque 28" charset="0"/>
                        </a:rPr>
                        <a:t> de mayo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baseline="0" dirty="0" smtClean="0">
                          <a:latin typeface="Bricolage Grotesque 28" charset="0"/>
                        </a:rPr>
                        <a:t>Foro Ser Navarra en Iruña Park</a:t>
                      </a: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31 de mayo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baseline="0" dirty="0" smtClean="0">
                          <a:latin typeface="Bricolage Grotesque 28" charset="0"/>
                        </a:rPr>
                        <a:t>Balance Unidad Atención a Víctimas con </a:t>
                      </a:r>
                      <a:r>
                        <a:rPr lang="es-ES" sz="1200" baseline="0" smtClean="0">
                          <a:latin typeface="Bricolage Grotesque 28" charset="0"/>
                        </a:rPr>
                        <a:t>Discapacidad Intelectual (UAVDI)</a:t>
                      </a:r>
                      <a:endParaRPr lang="es-ES" sz="1200" baseline="0" dirty="0" smtClean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11 de junio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baseline="0" dirty="0" smtClean="0">
                          <a:latin typeface="Bricolage Grotesque 28" charset="0"/>
                        </a:rPr>
                        <a:t>Resolución del Programa Innova</a:t>
                      </a: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12 de junio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baseline="0" dirty="0" smtClean="0">
                          <a:latin typeface="Bricolage Grotesque 28" charset="0"/>
                        </a:rPr>
                        <a:t>Reunión de seguimiento de la Cátedra de Inteligencia Emocional</a:t>
                      </a:r>
                    </a:p>
                  </a:txBody>
                  <a:tcPr marT="45721" marB="45721"/>
                </a:tc>
              </a:tr>
              <a:tr h="274322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20 de junio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baseline="0" dirty="0" smtClean="0">
                          <a:latin typeface="Bricolage Grotesque 28" charset="0"/>
                        </a:rPr>
                        <a:t>Programa en </a:t>
                      </a:r>
                      <a:r>
                        <a:rPr lang="es-ES" sz="1200" baseline="0" dirty="0" err="1" smtClean="0">
                          <a:latin typeface="Bricolage Grotesque 28" charset="0"/>
                        </a:rPr>
                        <a:t>Santesteban</a:t>
                      </a:r>
                      <a:r>
                        <a:rPr lang="es-ES" sz="1200" baseline="0" dirty="0" smtClean="0">
                          <a:latin typeface="Bricolage Grotesque 28" charset="0"/>
                        </a:rPr>
                        <a:t> de Onda Cero /Programa en Civican de Navarra Tv</a:t>
                      </a: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21 de junio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Bricolage Grotesque 28" charset="0"/>
                        </a:rPr>
                        <a:t>Programa en Isterria de la Ser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  <a:tr h="2777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ricolage Grotesque 28" charset="0"/>
                        </a:rPr>
                        <a:t>25 de junio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Bricolage Grotesque 28" charset="0"/>
                        </a:rPr>
                        <a:t>Programa en</a:t>
                      </a:r>
                      <a:r>
                        <a:rPr lang="es-ES" sz="1200" baseline="0" dirty="0" smtClean="0">
                          <a:latin typeface="Bricolage Grotesque 28" charset="0"/>
                        </a:rPr>
                        <a:t> Rio Irati de la Cope</a:t>
                      </a:r>
                      <a:endParaRPr lang="es-ES" sz="1200" dirty="0">
                        <a:latin typeface="Bricolage Grotesque 28" charset="0"/>
                      </a:endParaRPr>
                    </a:p>
                  </a:txBody>
                  <a:tcPr marT="45721" marB="45721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4058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514596"/>
            <a:ext cx="9377394" cy="269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fontAlgn="auto"/>
            <a:r>
              <a:rPr lang="es-ES" sz="6600" dirty="0" smtClean="0">
                <a:solidFill>
                  <a:schemeClr val="bg1"/>
                </a:solidFill>
              </a:rPr>
              <a:t>3. Asuntos propuestos por la Comisión Económica</a:t>
            </a: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757307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0" y="1749900"/>
            <a:ext cx="7542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3.1.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Liquidación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del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presupuesto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ingresos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y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gastos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2023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2" y="6300806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1090589" y="2871785"/>
          <a:ext cx="7500991" cy="2653665"/>
        </p:xfrm>
        <a:graphic>
          <a:graphicData uri="http://schemas.openxmlformats.org/drawingml/2006/table">
            <a:tbl>
              <a:tblPr/>
              <a:tblGrid>
                <a:gridCol w="313462"/>
                <a:gridCol w="4000002"/>
                <a:gridCol w="1198579"/>
                <a:gridCol w="1031979"/>
                <a:gridCol w="956969"/>
              </a:tblGrid>
              <a:tr h="20002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536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Datos en euros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Presupuesto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Real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Diferencia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I.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OBTENCIÓN DE RECURSOS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14.042.175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19.335.603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5.293.428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II.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EMPLEO DE RECURSOS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13.918.956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14.070.358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151.402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II.1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CULTURA Y EDUCACIÓN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3.555.436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3.473.643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-81.793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II.2</a:t>
                      </a:r>
                      <a:endParaRPr lang="es-ES" sz="11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SOCIAL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latin typeface="Calibri"/>
                          <a:ea typeface="Times New Roman"/>
                          <a:cs typeface="Calibri"/>
                        </a:rPr>
                        <a:t>6.123.200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6.034.987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-88.213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II.3</a:t>
                      </a:r>
                      <a:endParaRPr lang="es-ES" sz="11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INNOVACIÓN Y TENDENCIAS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350.000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360.000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10.000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II.4</a:t>
                      </a:r>
                      <a:endParaRPr lang="es-ES" sz="11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PROGRAMAS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latin typeface="Calibri"/>
                          <a:ea typeface="Times New Roman"/>
                          <a:cs typeface="Calibri"/>
                        </a:rPr>
                        <a:t>1.750.000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2.035.316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285.316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II.5</a:t>
                      </a:r>
                      <a:endParaRPr lang="es-ES" sz="11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PATRIMONIO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822.000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721.907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-100.093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II.6</a:t>
                      </a:r>
                      <a:endParaRPr lang="es-ES" sz="11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SOPORTE A LA GESTIÓN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1.318.320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1.444.506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126.186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III.</a:t>
                      </a:r>
                      <a:endParaRPr lang="es-ES" sz="11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OBTENCION - EMPLEO DE RECURSOS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123.219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5.265.244</a:t>
                      </a:r>
                      <a:endParaRPr lang="es-ES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5.142.025</a:t>
                      </a:r>
                      <a:endParaRPr lang="es-E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757307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0" y="1749900"/>
            <a:ext cx="7542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3.2.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Examen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y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aprobación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CC.AA.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9083" y="2657469"/>
            <a:ext cx="528641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</a:rPr>
              <a:t> Aspectos significativos: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</a:rPr>
              <a:t> Reclasificación de largo a corto de 15 millones de acciones comprometidas en 2023</a:t>
            </a:r>
          </a:p>
          <a:p>
            <a:pPr lvl="1" algn="just"/>
            <a:endParaRPr lang="es-ES" sz="1600" dirty="0" smtClean="0">
              <a:latin typeface="Bricolage Grotesque 28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</a:rPr>
              <a:t> Beneficio de 11 millones por la venta de 3 millones de CABK (4,3 </a:t>
            </a:r>
            <a:r>
              <a:rPr lang="es-ES" sz="1600" dirty="0" err="1" smtClean="0">
                <a:latin typeface="Bricolage Grotesque 28" charset="0"/>
              </a:rPr>
              <a:t>mill</a:t>
            </a:r>
            <a:r>
              <a:rPr lang="es-ES" sz="1600" dirty="0" smtClean="0">
                <a:latin typeface="Bricolage Grotesque 28" charset="0"/>
              </a:rPr>
              <a:t>), mayor dividendo (5 </a:t>
            </a:r>
            <a:r>
              <a:rPr lang="es-ES" sz="1600" dirty="0" err="1" smtClean="0">
                <a:latin typeface="Bricolage Grotesque 28" charset="0"/>
              </a:rPr>
              <a:t>mill</a:t>
            </a:r>
            <a:r>
              <a:rPr lang="es-ES" sz="1600" dirty="0" smtClean="0">
                <a:latin typeface="Bricolage Grotesque 28" charset="0"/>
              </a:rPr>
              <a:t>) y revalorización carteras (1,7 </a:t>
            </a:r>
            <a:r>
              <a:rPr lang="es-ES" sz="1600" dirty="0" err="1" smtClean="0">
                <a:latin typeface="Bricolage Grotesque 28" charset="0"/>
              </a:rPr>
              <a:t>mill</a:t>
            </a:r>
            <a:r>
              <a:rPr lang="es-ES" sz="1600" dirty="0" smtClean="0">
                <a:latin typeface="Bricolage Grotesque 28" charset="0"/>
              </a:rPr>
              <a:t>).</a:t>
            </a:r>
          </a:p>
          <a:p>
            <a:pPr lvl="1" algn="just">
              <a:buFont typeface="Arial" pitchFamily="34" charset="0"/>
              <a:buChar char="•"/>
            </a:pPr>
            <a:endParaRPr lang="es-ES" sz="1600" dirty="0" smtClean="0">
              <a:latin typeface="Bricolage Grotesque 28" charset="0"/>
            </a:endParaRPr>
          </a:p>
          <a:p>
            <a:pPr lvl="1" algn="just"/>
            <a:endParaRPr lang="es-ES" sz="1600" dirty="0" smtClean="0">
              <a:latin typeface="Bricolage Grotesque 2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Opinión auditor: Las CCAA expresan en todos los aspectos la imagen fiel del patrimonio y situación financiera, así como de sus resultados, de conformidad con el marco normativo.</a:t>
            </a:r>
          </a:p>
          <a:p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2" y="6300806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0482" name="Picture 2" descr="Auditoría de cuentas anuales: qué es, informe, obligatoriedad y por qué  traducir este infor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8" y="3014661"/>
            <a:ext cx="3478192" cy="2314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5600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943220"/>
            <a:ext cx="937739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183"/>
              </a:lnSpc>
            </a:pPr>
            <a:r>
              <a:rPr lang="es-ES" sz="6600" dirty="0" smtClean="0">
                <a:solidFill>
                  <a:schemeClr val="bg1"/>
                </a:solidFill>
              </a:rPr>
              <a:t>1. Aprobación de las actas de sesiones anteriores </a:t>
            </a:r>
          </a:p>
          <a:p>
            <a:pPr algn="ctr">
              <a:lnSpc>
                <a:spcPts val="5183"/>
              </a:lnSpc>
            </a:pPr>
            <a:endParaRPr lang="en-US" sz="6479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>
            <a:hlinkClick r:id="rId3" action="ppaction://hlinkfile"/>
          </p:cNvPr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757307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0" y="1749900"/>
            <a:ext cx="7542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3.2.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Examen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y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aprobación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CC.AA.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60" y="2331579"/>
            <a:ext cx="9043048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</a:rPr>
              <a:t> No se han identificado:</a:t>
            </a:r>
          </a:p>
          <a:p>
            <a:pPr lvl="0" algn="just"/>
            <a:endParaRPr lang="es-ES" sz="1400" dirty="0" smtClean="0">
              <a:solidFill>
                <a:srgbClr val="1D1D1B"/>
              </a:solidFill>
              <a:latin typeface="Bricolage Grotesque 28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</a:rPr>
              <a:t>Deficiencias en el control interno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</a:rPr>
              <a:t>Incumplimientos de disposiciones legales o reglamentarias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</a:rPr>
              <a:t>Dificultades significativas en el desarrollo del trabajo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</a:rPr>
              <a:t>Cuestiones significativas para la supervisión del proceso de información financiera por parte del Patronato</a:t>
            </a:r>
          </a:p>
          <a:p>
            <a:pPr algn="just">
              <a:buFont typeface="Arial" pitchFamily="34" charset="0"/>
              <a:buChar char="•"/>
            </a:pPr>
            <a:endParaRPr lang="es-ES" sz="1400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</a:rPr>
              <a:t> El Auditor emite con fecha 18 de junio de 2024, opinión favorable (</a:t>
            </a:r>
            <a:r>
              <a:rPr lang="es-ES" sz="1400" dirty="0" smtClean="0">
                <a:solidFill>
                  <a:srgbClr val="1D1D1B"/>
                </a:solidFill>
                <a:latin typeface="Bricolage Grotesque 28"/>
                <a:hlinkClick r:id="rId3" action="ppaction://hlinkfile"/>
              </a:rPr>
              <a:t>ver CCAA</a:t>
            </a:r>
            <a:r>
              <a:rPr lang="es-ES" sz="1400" dirty="0" smtClean="0">
                <a:solidFill>
                  <a:srgbClr val="1D1D1B"/>
                </a:solidFill>
                <a:latin typeface="Bricolage Grotesque 28"/>
              </a:rPr>
              <a:t>)</a:t>
            </a:r>
          </a:p>
          <a:p>
            <a:pPr algn="just">
              <a:buFont typeface="Arial" pitchFamily="34" charset="0"/>
              <a:buChar char="•"/>
            </a:pPr>
            <a:endParaRPr lang="es-ES" sz="1400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buFont typeface="Arial" pitchFamily="34" charset="0"/>
              <a:buChar char="•"/>
            </a:pPr>
            <a:endParaRPr lang="es-ES" sz="1400" dirty="0" smtClean="0">
              <a:solidFill>
                <a:srgbClr val="1D1D1B"/>
              </a:solidFill>
              <a:latin typeface="Bricolage Grotesque 28"/>
            </a:endParaRPr>
          </a:p>
          <a:p>
            <a:pPr algn="ctr"/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Bricolage Grotesque 28"/>
              </a:rPr>
              <a:t>PROPUESTA COMISIÓN ECONÓMICA</a:t>
            </a:r>
          </a:p>
          <a:p>
            <a:pPr algn="just">
              <a:buFont typeface="Arial" pitchFamily="34" charset="0"/>
              <a:buChar char="•"/>
            </a:pPr>
            <a:endParaRPr lang="es-ES" sz="1400" dirty="0" smtClean="0">
              <a:solidFill>
                <a:srgbClr val="1D1D1B"/>
              </a:solidFill>
              <a:latin typeface="Bricolage Grotesque 28"/>
              <a:sym typeface="Wingdings" pitchFamily="2" charset="2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  <a:sym typeface="Wingdings" pitchFamily="2" charset="2"/>
              </a:rPr>
              <a:t> Aprobar las CCAA correspondientes al ejercicio 2023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1D1D1B"/>
                </a:solidFill>
                <a:latin typeface="Bricolage Grotesque 28"/>
                <a:sym typeface="Wingdings" pitchFamily="2" charset="2"/>
              </a:rPr>
              <a:t> Destinar el resultado contable no destinado a la actividad a incrementar las reservas en 11 millones</a:t>
            </a:r>
            <a:endParaRPr lang="es-ES" sz="1400" dirty="0" smtClean="0">
              <a:solidFill>
                <a:srgbClr val="1D1D1B"/>
              </a:solidFill>
              <a:latin typeface="Bricolage Grotesque 28"/>
            </a:endParaRPr>
          </a:p>
          <a:p>
            <a:pPr marL="329477" lvl="1" indent="-164738">
              <a:lnSpc>
                <a:spcPts val="2685"/>
              </a:lnSpc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2" y="6300806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" y="371452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1" y="1749900"/>
            <a:ext cx="77571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3.3.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Informe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sobre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el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proceso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diversificación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12 Rectángulo"/>
          <p:cNvSpPr/>
          <p:nvPr/>
        </p:nvSpPr>
        <p:spPr>
          <a:xfrm>
            <a:off x="876272" y="585765"/>
            <a:ext cx="8072494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sz="2196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04768" y="2443157"/>
            <a:ext cx="82868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600" u="sng" dirty="0" smtClean="0">
                <a:solidFill>
                  <a:schemeClr val="accent2">
                    <a:lumMod val="75000"/>
                  </a:schemeClr>
                </a:solidFill>
                <a:latin typeface="Bricolage Grotesque 28" charset="0"/>
                <a:cs typeface="Arial" pitchFamily="34" charset="0"/>
              </a:rPr>
              <a:t>Reunión Comisión Económica del 13 de septiembre de 2023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Bricolage Grotesque 28" charset="0"/>
                <a:cs typeface="Arial" pitchFamily="34" charset="0"/>
              </a:rPr>
              <a:t>:</a:t>
            </a:r>
          </a:p>
          <a:p>
            <a:pPr>
              <a:buNone/>
            </a:pPr>
            <a:endParaRPr lang="es-ES" sz="1600" dirty="0" smtClean="0">
              <a:solidFill>
                <a:schemeClr val="accent2">
                  <a:lumMod val="60000"/>
                  <a:lumOff val="40000"/>
                </a:schemeClr>
              </a:solidFill>
              <a:latin typeface="Bricolage Grotesque 28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Se presentó el planteamiento de la venta de las acciones de </a:t>
            </a:r>
            <a:r>
              <a:rPr lang="es-ES" sz="1600" dirty="0" err="1" smtClean="0">
                <a:latin typeface="Bricolage Grotesque 28" charset="0"/>
                <a:cs typeface="Arial" pitchFamily="34" charset="0"/>
              </a:rPr>
              <a:t>Caixabank</a:t>
            </a:r>
            <a:r>
              <a:rPr lang="es-ES" sz="1600" dirty="0" smtClean="0">
                <a:latin typeface="Bricolage Grotesque 28" charset="0"/>
                <a:cs typeface="Arial" pitchFamily="34" charset="0"/>
              </a:rPr>
              <a:t>.</a:t>
            </a:r>
          </a:p>
          <a:p>
            <a:pPr lvl="1">
              <a:buFont typeface="Arial" pitchFamily="34" charset="0"/>
              <a:buChar char="•"/>
            </a:pPr>
            <a:endParaRPr lang="es-ES" sz="1600" dirty="0" smtClean="0">
              <a:latin typeface="Bricolage Grotesque 28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Cotización del día: 3,542 euros.</a:t>
            </a:r>
          </a:p>
          <a:p>
            <a:pPr lvl="1"/>
            <a:endParaRPr lang="es-ES" sz="1600" dirty="0" smtClean="0">
              <a:latin typeface="Bricolage Grotesque 28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Parámetros a tener en cuenta:</a:t>
            </a:r>
          </a:p>
          <a:p>
            <a:pPr lvl="2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Niveles de venta </a:t>
            </a:r>
          </a:p>
          <a:p>
            <a:pPr lvl="2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Orden en la ejecución</a:t>
            </a:r>
          </a:p>
          <a:p>
            <a:pPr lvl="2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Disciplina en la formalización: Imprescindible en todo proceso de venta porque de otra manera “Nunca viene bien del todo”</a:t>
            </a:r>
            <a:endParaRPr lang="es-ES" sz="1600" dirty="0">
              <a:latin typeface="Bricolage Grotesque 2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" y="371452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1" y="1749900"/>
            <a:ext cx="77571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3.3.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Informe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sobre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el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proceso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diversificación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12 Rectángulo"/>
          <p:cNvSpPr/>
          <p:nvPr/>
        </p:nvSpPr>
        <p:spPr>
          <a:xfrm>
            <a:off x="876272" y="585765"/>
            <a:ext cx="8072494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sz="2196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33330" y="2300278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Movimientos año 2024: Acciones de </a:t>
            </a:r>
            <a:r>
              <a:rPr lang="es-ES" b="1" dirty="0" err="1" smtClean="0"/>
              <a:t>CaixaBank</a:t>
            </a:r>
            <a:endParaRPr lang="es-ES" b="1" dirty="0"/>
          </a:p>
        </p:txBody>
      </p:sp>
      <p:sp>
        <p:nvSpPr>
          <p:cNvPr id="15" name="TextBox 148">
            <a:extLst>
              <a:ext uri="{FF2B5EF4-FFF2-40B4-BE49-F238E27FC236}">
                <a16:creationId xmlns:a16="http://schemas.microsoft.com/office/drawing/2014/main" xmlns="" id="{F2866F0C-3A68-3D92-6CCC-C923E506B07C}"/>
              </a:ext>
            </a:extLst>
          </p:cNvPr>
          <p:cNvSpPr txBox="1"/>
          <p:nvPr/>
        </p:nvSpPr>
        <p:spPr>
          <a:xfrm>
            <a:off x="661958" y="2943223"/>
            <a:ext cx="3143272" cy="5958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102402" tIns="51201" rIns="102402" bIns="51201" rtlCol="0">
            <a:spAutoFit/>
          </a:bodyPr>
          <a:lstStyle/>
          <a:p>
            <a:pPr marL="320008" indent="-320008" algn="just">
              <a:buFont typeface="Arial" panose="020B0604020202020204" pitchFamily="34" charset="0"/>
              <a:buChar char="•"/>
            </a:pPr>
            <a:r>
              <a:rPr lang="en-US" sz="1600" b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Dividendo</a:t>
            </a:r>
            <a:r>
              <a:rPr lang="en-US" sz="1600" b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04-2024</a:t>
            </a:r>
          </a:p>
          <a:p>
            <a:pPr marL="777208" lvl="1" indent="-320008" algn="just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14.300.000 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euros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48">
            <a:extLst>
              <a:ext uri="{FF2B5EF4-FFF2-40B4-BE49-F238E27FC236}">
                <a16:creationId xmlns:a16="http://schemas.microsoft.com/office/drawing/2014/main" xmlns="" id="{F2866F0C-3A68-3D92-6CCC-C923E506B07C}"/>
              </a:ext>
            </a:extLst>
          </p:cNvPr>
          <p:cNvSpPr txBox="1"/>
          <p:nvPr/>
        </p:nvSpPr>
        <p:spPr>
          <a:xfrm>
            <a:off x="661958" y="3729039"/>
            <a:ext cx="3143272" cy="16115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102402" tIns="51201" rIns="102402" bIns="51201" rtlCol="0">
            <a:spAutoFit/>
          </a:bodyPr>
          <a:lstStyle/>
          <a:p>
            <a:pPr marL="320008" indent="-320008" algn="just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TOTAL </a:t>
            </a:r>
            <a:r>
              <a:rPr lang="en-US" sz="1600" b="1" u="sng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Acciones</a:t>
            </a: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1600" b="1" u="sng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vendidas</a:t>
            </a:r>
            <a:endParaRPr lang="en-US" sz="1600" b="1" u="sng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marL="832021" lvl="1" indent="-320008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      43.520.459</a:t>
            </a:r>
          </a:p>
          <a:p>
            <a:pPr marL="832021" lvl="1" indent="-320008"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     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   </a:t>
            </a:r>
            <a:endParaRPr lang="en-US" sz="1600" b="1" u="sng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marL="320008" indent="-320008" algn="just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TOTAL </a:t>
            </a:r>
            <a:r>
              <a:rPr lang="en-US" sz="1600" b="1" u="sng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Importe</a:t>
            </a: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1600" b="1" u="sng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obtenido</a:t>
            </a:r>
            <a:endParaRPr lang="en-US" sz="1600" b="1" u="sng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marL="832021" lvl="1" indent="-320008" algn="just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    183.369.716 €</a:t>
            </a:r>
          </a:p>
          <a:p>
            <a:pPr marL="832021" lvl="1" indent="-320008" algn="just"/>
            <a:endParaRPr lang="en-US" sz="1800" dirty="0">
              <a:solidFill>
                <a:srgbClr val="7E8C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48">
            <a:extLst>
              <a:ext uri="{FF2B5EF4-FFF2-40B4-BE49-F238E27FC236}">
                <a16:creationId xmlns:a16="http://schemas.microsoft.com/office/drawing/2014/main" xmlns="" id="{F2866F0C-3A68-3D92-6CCC-C923E506B07C}"/>
              </a:ext>
            </a:extLst>
          </p:cNvPr>
          <p:cNvSpPr txBox="1"/>
          <p:nvPr/>
        </p:nvSpPr>
        <p:spPr>
          <a:xfrm>
            <a:off x="5019676" y="3657603"/>
            <a:ext cx="4429156" cy="349623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102402" tIns="51201" rIns="102402" bIns="51201" rtlCol="0">
            <a:spAutoFit/>
          </a:bodyPr>
          <a:lstStyle/>
          <a:p>
            <a:pPr marL="320008" indent="-320008" algn="just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Precio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medio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de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venta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4,22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euros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8" name="TextBox 148">
            <a:extLst>
              <a:ext uri="{FF2B5EF4-FFF2-40B4-BE49-F238E27FC236}">
                <a16:creationId xmlns:a16="http://schemas.microsoft.com/office/drawing/2014/main" xmlns="" id="{F2866F0C-3A68-3D92-6CCC-C923E506B07C}"/>
              </a:ext>
            </a:extLst>
          </p:cNvPr>
          <p:cNvSpPr txBox="1"/>
          <p:nvPr/>
        </p:nvSpPr>
        <p:spPr>
          <a:xfrm>
            <a:off x="661960" y="5443550"/>
            <a:ext cx="4429156" cy="5958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102402" tIns="51201" rIns="102402" bIns="51201" rtlCol="0">
            <a:spAutoFit/>
          </a:bodyPr>
          <a:lstStyle/>
          <a:p>
            <a:pPr marL="320008" indent="-320008" algn="just">
              <a:buFont typeface="Arial" panose="020B0604020202020204" pitchFamily="34" charset="0"/>
              <a:buChar char="•"/>
            </a:pPr>
            <a:r>
              <a:rPr lang="en-US" sz="1600" b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Enero</a:t>
            </a:r>
            <a:r>
              <a:rPr lang="en-US" sz="1600" b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2025</a:t>
            </a:r>
            <a:endParaRPr lang="en-US" sz="1600" b="1" u="sng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marL="832021" lvl="1" indent="-320008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     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10,1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millones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de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acciones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876933" y="4014793"/>
            <a:ext cx="26789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TIR en 12,5 años: </a:t>
            </a:r>
            <a:r>
              <a:rPr lang="es-ES" sz="2600" b="1" dirty="0" smtClean="0">
                <a:solidFill>
                  <a:srgbClr val="FF0000"/>
                </a:solidFill>
              </a:rPr>
              <a:t>9,32%</a:t>
            </a:r>
            <a:endParaRPr lang="es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" y="371452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1" y="1749900"/>
            <a:ext cx="77571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3.3.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Informe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sobre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el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proceso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diversificación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12 Rectángulo"/>
          <p:cNvSpPr/>
          <p:nvPr/>
        </p:nvSpPr>
        <p:spPr>
          <a:xfrm>
            <a:off x="876272" y="585765"/>
            <a:ext cx="8072494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sz="2196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90523" y="2586030"/>
            <a:ext cx="385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Previsión cartera para diciembre 2024: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399" y="3300409"/>
            <a:ext cx="857255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" y="371452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51" y="1749900"/>
            <a:ext cx="77571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3.3.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Informe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sobre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el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proceso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diversificación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0" y="6086495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12 Rectángulo"/>
          <p:cNvSpPr/>
          <p:nvPr/>
        </p:nvSpPr>
        <p:spPr>
          <a:xfrm>
            <a:off x="876272" y="585765"/>
            <a:ext cx="8072494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sz="2196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90520" y="2514592"/>
            <a:ext cx="4041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Proveedores financieros de la Fundación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90521" y="4800608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   </a:t>
            </a:r>
            <a:endParaRPr lang="es-ES" dirty="0" smtClean="0"/>
          </a:p>
        </p:txBody>
      </p:sp>
      <p:sp>
        <p:nvSpPr>
          <p:cNvPr id="41986" name="AutoShape 2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88" name="AutoShape 4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90" name="AutoShape 6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" name="18 Imagen" descr="B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68" y="3228975"/>
            <a:ext cx="2024502" cy="1137513"/>
          </a:xfrm>
          <a:prstGeom prst="rect">
            <a:avLst/>
          </a:prstGeom>
        </p:spPr>
      </p:pic>
      <p:pic>
        <p:nvPicPr>
          <p:cNvPr id="21" name="20 Imagen" descr="descarg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098" y="3157534"/>
            <a:ext cx="1529328" cy="1285884"/>
          </a:xfrm>
          <a:prstGeom prst="rect">
            <a:avLst/>
          </a:prstGeom>
        </p:spPr>
      </p:pic>
      <p:pic>
        <p:nvPicPr>
          <p:cNvPr id="22" name="21 Imagen" descr="G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486" y="3371848"/>
            <a:ext cx="2222461" cy="928694"/>
          </a:xfrm>
          <a:prstGeom prst="rect">
            <a:avLst/>
          </a:prstGeom>
        </p:spPr>
      </p:pic>
      <p:pic>
        <p:nvPicPr>
          <p:cNvPr id="23" name="22 Imagen" descr="J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18" y="3586165"/>
            <a:ext cx="2327205" cy="571504"/>
          </a:xfrm>
          <a:prstGeom prst="rect">
            <a:avLst/>
          </a:prstGeom>
        </p:spPr>
      </p:pic>
      <p:pic>
        <p:nvPicPr>
          <p:cNvPr id="24" name="23 Imagen" descr="BROK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644" y="5157800"/>
            <a:ext cx="2586036" cy="411634"/>
          </a:xfrm>
          <a:prstGeom prst="rect">
            <a:avLst/>
          </a:prstGeom>
        </p:spPr>
      </p:pic>
      <p:pic>
        <p:nvPicPr>
          <p:cNvPr id="25" name="24 Imagen" descr="AMUND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9546" y="5014925"/>
            <a:ext cx="1776413" cy="699649"/>
          </a:xfrm>
          <a:prstGeom prst="rect">
            <a:avLst/>
          </a:prstGeom>
        </p:spPr>
      </p:pic>
      <p:pic>
        <p:nvPicPr>
          <p:cNvPr id="26" name="25 Imagen" descr="ARCANO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2750" y="4943487"/>
            <a:ext cx="2486013" cy="64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" y="371452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8" y="1749900"/>
            <a:ext cx="875730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3.4.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Aprobación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del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infome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anual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sobre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el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código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conducta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la CNMV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0" y="6086495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12 Rectángulo"/>
          <p:cNvSpPr/>
          <p:nvPr/>
        </p:nvSpPr>
        <p:spPr>
          <a:xfrm>
            <a:off x="876272" y="585765"/>
            <a:ext cx="8072494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sz="2196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90521" y="4800608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   </a:t>
            </a:r>
            <a:endParaRPr lang="es-ES" dirty="0" smtClean="0"/>
          </a:p>
        </p:txBody>
      </p:sp>
      <p:sp>
        <p:nvSpPr>
          <p:cNvPr id="41986" name="AutoShape 2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88" name="AutoShape 4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90" name="AutoShape 6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447645" y="2300278"/>
            <a:ext cx="87868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El código de conducta de la CNMV establece directrices para asegurar que las inversiones se gestionen de manera responsable, minimizando los riesgos y optimizando la rentabilidad dentro de los limites aceptables de seguridad y liquidez. 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Atendiendo a los principios: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" dirty="0" smtClean="0"/>
              <a:t>Coherencia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" dirty="0" smtClean="0"/>
              <a:t>Diversificación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" dirty="0" smtClean="0"/>
              <a:t>Liquidez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" dirty="0" smtClean="0"/>
              <a:t>Preservación del capital</a:t>
            </a:r>
          </a:p>
          <a:p>
            <a:pPr marL="800100" lvl="1" indent="-342900">
              <a:buFont typeface="+mj-lt"/>
              <a:buAutoNum type="arabicPeriod"/>
            </a:pPr>
            <a:endParaRPr lang="es-ES" dirty="0" smtClean="0"/>
          </a:p>
          <a:p>
            <a:pPr marL="342900" indent="-342900"/>
            <a:r>
              <a:rPr lang="es-ES" dirty="0" smtClean="0"/>
              <a:t>CONCLUSIÓN:</a:t>
            </a:r>
          </a:p>
          <a:p>
            <a:pPr marL="342900" indent="-342900"/>
            <a:r>
              <a:rPr lang="es-ES" dirty="0" smtClean="0"/>
              <a:t>	La Fundación a través del presente informe, muestra un compromiso firme con la transparencia y la responsabilidad en sus operaciones de inversión, empleando prácticas de gestión que priorizan la preservación del capital y la diversificación de la cartera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" y="371452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8" y="1749900"/>
            <a:ext cx="875730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3.5.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Propuesta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Concejo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Ibero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para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la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permuta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terrenos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0" y="6086495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12 Rectángulo"/>
          <p:cNvSpPr/>
          <p:nvPr/>
        </p:nvSpPr>
        <p:spPr>
          <a:xfrm>
            <a:off x="876272" y="585765"/>
            <a:ext cx="8072494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sz="2196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90521" y="4800608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   </a:t>
            </a:r>
            <a:endParaRPr lang="es-ES" dirty="0" smtClean="0"/>
          </a:p>
        </p:txBody>
      </p:sp>
      <p:sp>
        <p:nvSpPr>
          <p:cNvPr id="41986" name="AutoShape 2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88" name="AutoShape 4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90" name="AutoShape 6" descr="bankinter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" name="17 Imagen" descr="N:\NUEVA CAJA NAVARRA\FUNDACION CAJA NAVARRA\PATRONATO FCN\COMISIONES\COMISIÓN ECONÓMICA\Actas\2024\230611\17175981689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892" y="2300277"/>
            <a:ext cx="4714908" cy="3286148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19" name="18 Imagen" descr="N:\NUEVA CAJA NAVARRA\FUNDACION CAJA NAVARRA\PATRONATO FCN\COMISIONES\COMISIÓN ECONÓMICA\Actas\2024\230611\17175981689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9676" y="2300277"/>
            <a:ext cx="45720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CuadroTexto"/>
          <p:cNvSpPr txBox="1"/>
          <p:nvPr/>
        </p:nvSpPr>
        <p:spPr>
          <a:xfrm>
            <a:off x="161893" y="5657867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Solicitan la parcela que queda a la izquierda de la línea, para poder acceder a realizar trabajos de limpieza y mantenimiento de la cubierta del frontón</a:t>
            </a:r>
            <a:endParaRPr lang="es-ES" sz="1400" dirty="0"/>
          </a:p>
        </p:txBody>
      </p:sp>
      <p:cxnSp>
        <p:nvCxnSpPr>
          <p:cNvPr id="22" name="21 Conector recto"/>
          <p:cNvCxnSpPr/>
          <p:nvPr/>
        </p:nvCxnSpPr>
        <p:spPr>
          <a:xfrm>
            <a:off x="3590917" y="3514724"/>
            <a:ext cx="214314" cy="1428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endCxn id="18" idx="2"/>
          </p:cNvCxnSpPr>
          <p:nvPr/>
        </p:nvCxnSpPr>
        <p:spPr>
          <a:xfrm rot="5400000">
            <a:off x="2197875" y="3979074"/>
            <a:ext cx="1928826" cy="1285884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6377000" y="5657867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Permutan parcela de igual tamaño. Permitiría habilitar 10-15 plazas de aparcamiento y más maniobrabilidad para los autobuses</a:t>
            </a:r>
            <a:endParaRPr lang="es-ES" sz="14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1162025" y="408622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330 m2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48649" y="1749894"/>
            <a:ext cx="739998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2"/>
              </a:lnSpc>
            </a:pPr>
            <a:r>
              <a:rPr lang="en-US" sz="2000" dirty="0" smtClean="0">
                <a:latin typeface="Bricolage Grotesque 28 Bold"/>
              </a:rPr>
              <a:t>3.6.Propuesta </a:t>
            </a:r>
            <a:r>
              <a:rPr lang="en-US" sz="2000" dirty="0" err="1" smtClean="0">
                <a:latin typeface="Bricolage Grotesque 28 Bold"/>
              </a:rPr>
              <a:t>adquisición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suelo</a:t>
            </a:r>
            <a:r>
              <a:rPr lang="en-US" sz="2000" dirty="0" smtClean="0">
                <a:latin typeface="Bricolage Grotesque 28 Bold"/>
              </a:rPr>
              <a:t> Civican y </a:t>
            </a:r>
            <a:r>
              <a:rPr lang="en-US" sz="2000" dirty="0" err="1" smtClean="0">
                <a:latin typeface="Bricolage Grotesque 28 Bold"/>
              </a:rPr>
              <a:t>cesión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Oskia</a:t>
            </a:r>
            <a:endParaRPr lang="en-US" sz="2000" dirty="0"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60" y="2331579"/>
            <a:ext cx="8900172" cy="298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ES" dirty="0" smtClean="0">
                <a:latin typeface="Bricolage Grotesque 28" charset="0"/>
              </a:rPr>
              <a:t> </a:t>
            </a:r>
            <a:r>
              <a:rPr lang="es-ES" sz="1600" b="1" dirty="0" smtClean="0">
                <a:latin typeface="Bricolage Grotesque 28" charset="0"/>
              </a:rPr>
              <a:t>ORIGEN Y CONTEXTO DE CIVICAN:</a:t>
            </a:r>
          </a:p>
          <a:p>
            <a:pPr algn="just"/>
            <a:endParaRPr lang="es-ES" sz="1600" dirty="0" smtClean="0">
              <a:latin typeface="Bricolage Grotesque 2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</a:rPr>
              <a:t> El 17 de mayo de 2024 la Alcaldía del Ayuntamiento de Pamplona nos trasladó una propuesta que consistía en realizar una concesión </a:t>
            </a:r>
            <a:r>
              <a:rPr lang="es-ES" sz="1600" dirty="0" err="1" smtClean="0">
                <a:latin typeface="Bricolage Grotesque 28" charset="0"/>
              </a:rPr>
              <a:t>demanial</a:t>
            </a:r>
            <a:r>
              <a:rPr lang="es-ES" sz="1600" dirty="0" smtClean="0">
                <a:latin typeface="Bricolage Grotesque 28" charset="0"/>
              </a:rPr>
              <a:t> en favor de la Fundación del nuevo edificio dotacional sobre el solar de Salesianos a cambio del actual Civican, más una compensación económica por la diferencia de valor de ambos edificios.</a:t>
            </a:r>
          </a:p>
          <a:p>
            <a:pPr algn="just"/>
            <a:endParaRPr lang="es-ES" sz="1600" dirty="0" smtClean="0">
              <a:latin typeface="Bricolage Grotesque 2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</a:rPr>
              <a:t> La sede de la Fundación no está consolidada puesto que en 2053 el suelo y vuelo revierten al Ayuntamiento</a:t>
            </a:r>
          </a:p>
          <a:p>
            <a:pPr algn="just"/>
            <a:endParaRPr lang="es-ES" sz="1600" dirty="0" smtClean="0">
              <a:latin typeface="Bricolage Grotesque 2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</a:rPr>
              <a:t> En consonancia el valor de la construcción cada año decrece de tal modo que al final de la cesión del suelo, el valor será cero.</a:t>
            </a:r>
            <a:endParaRPr lang="en-US" sz="1526" dirty="0">
              <a:solidFill>
                <a:srgbClr val="1D1D1B"/>
              </a:solidFill>
              <a:latin typeface="Bricolage Grotesque 2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5"/>
          <p:cNvSpPr txBox="1"/>
          <p:nvPr/>
        </p:nvSpPr>
        <p:spPr>
          <a:xfrm>
            <a:off x="548651" y="716675"/>
            <a:ext cx="561403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 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76272" y="657204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dirty="0" smtClean="0">
              <a:solidFill>
                <a:srgbClr val="FFFFFF"/>
              </a:solidFill>
              <a:latin typeface="Bricolage Grotesque 28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17"/>
          <p:cNvSpPr/>
          <p:nvPr/>
        </p:nvSpPr>
        <p:spPr>
          <a:xfrm>
            <a:off x="3657592" y="1676386"/>
            <a:ext cx="5676940" cy="2895620"/>
          </a:xfrm>
          <a:custGeom>
            <a:avLst/>
            <a:gdLst/>
            <a:ahLst/>
            <a:cxnLst/>
            <a:rect l="l" t="t" r="r" b="b"/>
            <a:pathLst>
              <a:path w="3312758" h="943387">
                <a:moveTo>
                  <a:pt x="0" y="0"/>
                </a:moveTo>
                <a:lnTo>
                  <a:pt x="3312758" y="0"/>
                </a:lnTo>
                <a:lnTo>
                  <a:pt x="3312758" y="943387"/>
                </a:lnTo>
                <a:lnTo>
                  <a:pt x="0" y="94338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93181E"/>
            </a:solidFill>
            <a:prstDash val="solid"/>
            <a:miter/>
          </a:ln>
        </p:spPr>
      </p:sp>
      <p:sp>
        <p:nvSpPr>
          <p:cNvPr id="5" name="Freeform 17"/>
          <p:cNvSpPr/>
          <p:nvPr/>
        </p:nvSpPr>
        <p:spPr>
          <a:xfrm>
            <a:off x="723871" y="1657339"/>
            <a:ext cx="2628918" cy="2133615"/>
          </a:xfrm>
          <a:custGeom>
            <a:avLst/>
            <a:gdLst/>
            <a:ahLst/>
            <a:cxnLst/>
            <a:rect l="l" t="t" r="r" b="b"/>
            <a:pathLst>
              <a:path w="3312758" h="943387">
                <a:moveTo>
                  <a:pt x="0" y="0"/>
                </a:moveTo>
                <a:lnTo>
                  <a:pt x="3312758" y="0"/>
                </a:lnTo>
                <a:lnTo>
                  <a:pt x="3312758" y="943387"/>
                </a:lnTo>
                <a:lnTo>
                  <a:pt x="0" y="94338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93181E"/>
            </a:solidFill>
            <a:prstDash val="solid"/>
            <a:miter/>
          </a:ln>
        </p:spPr>
      </p:sp>
      <p:sp>
        <p:nvSpPr>
          <p:cNvPr id="7" name="6 Rectángulo"/>
          <p:cNvSpPr/>
          <p:nvPr/>
        </p:nvSpPr>
        <p:spPr>
          <a:xfrm>
            <a:off x="1028674" y="2285993"/>
            <a:ext cx="1828813" cy="239817"/>
          </a:xfrm>
          <a:prstGeom prst="rect">
            <a:avLst/>
          </a:prstGeom>
        </p:spPr>
        <p:txBody>
          <a:bodyPr wrap="square" lIns="54617" tIns="27309" rIns="54617" bIns="27309">
            <a:spAutoFit/>
          </a:bodyPr>
          <a:lstStyle/>
          <a:p>
            <a:r>
              <a:rPr lang="es-ES" sz="1200" b="1" dirty="0" smtClean="0">
                <a:latin typeface="Montserrat Classic" charset="0"/>
              </a:rPr>
              <a:t>Centro con comedor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876274" y="1828790"/>
            <a:ext cx="2327254" cy="424483"/>
          </a:xfrm>
          <a:prstGeom prst="rect">
            <a:avLst/>
          </a:prstGeom>
        </p:spPr>
        <p:txBody>
          <a:bodyPr wrap="none" lIns="54617" tIns="27309" rIns="54617" bIns="27309">
            <a:spAutoFit/>
          </a:bodyPr>
          <a:lstStyle/>
          <a:p>
            <a:pPr algn="ctr"/>
            <a:r>
              <a:rPr lang="es-ES" sz="1200" b="1" dirty="0" smtClean="0">
                <a:latin typeface="Montserrat Classic" charset="0"/>
              </a:rPr>
              <a:t>Ubicación: barrio de San Juan</a:t>
            </a:r>
          </a:p>
          <a:p>
            <a:pPr algn="ctr"/>
            <a:r>
              <a:rPr lang="es-ES" sz="1200" b="1" dirty="0" smtClean="0">
                <a:latin typeface="Montserrat Classic" charset="0"/>
              </a:rPr>
              <a:t>700 m2</a:t>
            </a:r>
          </a:p>
        </p:txBody>
      </p:sp>
      <p:sp>
        <p:nvSpPr>
          <p:cNvPr id="21" name="Rectángulo: esquinas redondeadas 28">
            <a:extLst>
              <a:ext uri="{FF2B5EF4-FFF2-40B4-BE49-F238E27FC236}">
                <a16:creationId xmlns="" xmlns:a16="http://schemas.microsoft.com/office/drawing/2014/main" id="{50CD0B0D-835F-07A0-351C-D2136B3B9B04}"/>
              </a:ext>
            </a:extLst>
          </p:cNvPr>
          <p:cNvSpPr/>
          <p:nvPr/>
        </p:nvSpPr>
        <p:spPr>
          <a:xfrm>
            <a:off x="685774" y="609579"/>
            <a:ext cx="8191557" cy="8636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7" tIns="27309" rIns="54617" bIns="27309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  <a:latin typeface="Montserrat Classic" charset="0"/>
              </a:rPr>
              <a:t>Propuesta de cesión al Ayuntamiento de Pamplona del Centro de mayores </a:t>
            </a:r>
            <a:r>
              <a:rPr lang="es-ES" sz="2200" b="1" dirty="0" err="1" smtClean="0">
                <a:solidFill>
                  <a:schemeClr val="tx1"/>
                </a:solidFill>
                <a:latin typeface="Montserrat Classic" charset="0"/>
              </a:rPr>
              <a:t>Oskya</a:t>
            </a:r>
            <a:endParaRPr lang="es-ES" sz="2200" b="1" dirty="0">
              <a:solidFill>
                <a:schemeClr val="tx1"/>
              </a:solidFill>
              <a:latin typeface="Montserrat Classic" charset="0"/>
            </a:endParaRPr>
          </a:p>
        </p:txBody>
      </p:sp>
      <p:sp>
        <p:nvSpPr>
          <p:cNvPr id="22" name="Rectángulo: esquinas redondeadas 28">
            <a:extLst>
              <a:ext uri="{FF2B5EF4-FFF2-40B4-BE49-F238E27FC236}">
                <a16:creationId xmlns="" xmlns:a16="http://schemas.microsoft.com/office/drawing/2014/main" id="{50CD0B0D-835F-07A0-351C-D2136B3B9B04}"/>
              </a:ext>
            </a:extLst>
          </p:cNvPr>
          <p:cNvSpPr/>
          <p:nvPr/>
        </p:nvSpPr>
        <p:spPr>
          <a:xfrm>
            <a:off x="952472" y="5689614"/>
            <a:ext cx="8282046" cy="1066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7" tIns="27309" rIns="54617" bIns="27309" rtlCol="0" anchor="ctr"/>
          <a:lstStyle/>
          <a:p>
            <a:pPr algn="ctr"/>
            <a:endParaRPr lang="es-ES" sz="1200" b="1" dirty="0" smtClean="0">
              <a:solidFill>
                <a:schemeClr val="tx1"/>
              </a:solidFill>
              <a:latin typeface="Montserrat Classic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Montserrat Classic" charset="0"/>
              </a:rPr>
              <a:t>PROPUESTA TÉCNICA: trasladar al Ayuntamiento la cesión del centro  teniendo en cuenta dos condiciones: que  asuman la gestión del comedor social  de </a:t>
            </a:r>
            <a:r>
              <a:rPr lang="es-ES" sz="1200" b="1" dirty="0" err="1" smtClean="0">
                <a:solidFill>
                  <a:schemeClr val="tx1"/>
                </a:solidFill>
                <a:latin typeface="Montserrat Classic" charset="0"/>
              </a:rPr>
              <a:t>Oskía</a:t>
            </a:r>
            <a:r>
              <a:rPr lang="es-ES" sz="1200" b="1" dirty="0" smtClean="0">
                <a:solidFill>
                  <a:schemeClr val="tx1"/>
                </a:solidFill>
                <a:latin typeface="Montserrat Classic" charset="0"/>
              </a:rPr>
              <a:t> y </a:t>
            </a:r>
            <a:r>
              <a:rPr lang="es-ES" sz="1200" b="1" dirty="0" err="1" smtClean="0">
                <a:solidFill>
                  <a:schemeClr val="tx1"/>
                </a:solidFill>
                <a:latin typeface="Montserrat Classic" charset="0"/>
              </a:rPr>
              <a:t>Leyre</a:t>
            </a:r>
            <a:r>
              <a:rPr lang="es-ES" sz="1200" b="1" dirty="0" smtClean="0">
                <a:solidFill>
                  <a:schemeClr val="tx1"/>
                </a:solidFill>
                <a:latin typeface="Montserrat Classic" charset="0"/>
              </a:rPr>
              <a:t>  y que el Centro de respuesta a la actividad de las personas mayores que se realiza en la actualidad</a:t>
            </a:r>
          </a:p>
          <a:p>
            <a:pPr algn="ctr"/>
            <a:endParaRPr lang="es-ES" b="1" dirty="0">
              <a:solidFill>
                <a:schemeClr val="tx1"/>
              </a:solidFill>
              <a:latin typeface="Montserrat Classic" charset="0"/>
            </a:endParaRPr>
          </a:p>
        </p:txBody>
      </p:sp>
      <p:sp>
        <p:nvSpPr>
          <p:cNvPr id="27" name="Rectángulo: esquinas redondeadas 4">
            <a:extLst>
              <a:ext uri="{FF2B5EF4-FFF2-40B4-BE49-F238E27FC236}">
                <a16:creationId xmlns="" xmlns:a16="http://schemas.microsoft.com/office/drawing/2014/main" id="{FB3AE30B-037C-A381-868E-4CBBBB01303D}"/>
              </a:ext>
            </a:extLst>
          </p:cNvPr>
          <p:cNvSpPr/>
          <p:nvPr/>
        </p:nvSpPr>
        <p:spPr>
          <a:xfrm>
            <a:off x="1304903" y="3086099"/>
            <a:ext cx="1071569" cy="3571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7" tIns="27309" rIns="54617" bIns="27309"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120.000€</a:t>
            </a:r>
            <a:endParaRPr lang="es-ES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6057909" y="1828790"/>
            <a:ext cx="670440" cy="424483"/>
          </a:xfrm>
          <a:prstGeom prst="rect">
            <a:avLst/>
          </a:prstGeom>
        </p:spPr>
        <p:txBody>
          <a:bodyPr wrap="square" lIns="54617" tIns="27309" rIns="54617" bIns="27309">
            <a:spAutoFit/>
          </a:bodyPr>
          <a:lstStyle/>
          <a:p>
            <a:pPr algn="ctr"/>
            <a:r>
              <a:rPr lang="es-ES" sz="1200" b="1" dirty="0" smtClean="0">
                <a:latin typeface="Montserrat Classic" charset="0"/>
              </a:rPr>
              <a:t>PLANOS</a:t>
            </a:r>
          </a:p>
        </p:txBody>
      </p:sp>
      <p:sp>
        <p:nvSpPr>
          <p:cNvPr id="20" name="Rectángulo: esquinas redondeadas 4">
            <a:extLst>
              <a:ext uri="{FF2B5EF4-FFF2-40B4-BE49-F238E27FC236}">
                <a16:creationId xmlns="" xmlns:a16="http://schemas.microsoft.com/office/drawing/2014/main" id="{FB3AE30B-037C-A381-868E-4CBBBB01303D}"/>
              </a:ext>
            </a:extLst>
          </p:cNvPr>
          <p:cNvSpPr/>
          <p:nvPr/>
        </p:nvSpPr>
        <p:spPr>
          <a:xfrm>
            <a:off x="1181074" y="2586030"/>
            <a:ext cx="1447810" cy="3861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7" tIns="27309" rIns="54617" bIns="27309" rtlCol="0" anchor="ctr"/>
          <a:lstStyle/>
          <a:p>
            <a:pPr algn="ctr"/>
            <a:r>
              <a:rPr lang="es-ES" sz="11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PRESUPUESTO ANUAL</a:t>
            </a:r>
            <a:endParaRPr lang="es-ES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22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193" y="2184392"/>
            <a:ext cx="2458720" cy="138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23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13" y="2031992"/>
            <a:ext cx="2479040" cy="14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ángulo: esquinas redondeadas 28">
            <a:extLst>
              <a:ext uri="{FF2B5EF4-FFF2-40B4-BE49-F238E27FC236}">
                <a16:creationId xmlns="" xmlns:a16="http://schemas.microsoft.com/office/drawing/2014/main" id="{50CD0B0D-835F-07A0-351C-D2136B3B9B04}"/>
              </a:ext>
            </a:extLst>
          </p:cNvPr>
          <p:cNvSpPr/>
          <p:nvPr/>
        </p:nvSpPr>
        <p:spPr>
          <a:xfrm>
            <a:off x="3886193" y="3759200"/>
            <a:ext cx="2286016" cy="5080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7" tIns="27309" rIns="54617" bIns="27309" rtlCol="0" anchor="ctr"/>
          <a:lstStyle/>
          <a:p>
            <a:pPr algn="ctr"/>
            <a:r>
              <a:rPr lang="es-ES" sz="1100" b="1" dirty="0" smtClean="0">
                <a:solidFill>
                  <a:schemeClr val="tx1"/>
                </a:solidFill>
                <a:latin typeface="Montserrat Classic" charset="0"/>
              </a:rPr>
              <a:t>Planta 1: salón social, comedor, despacho, zona cafetería y baños</a:t>
            </a:r>
            <a:endParaRPr lang="es-ES" sz="1100" b="1" dirty="0">
              <a:solidFill>
                <a:schemeClr val="tx1"/>
              </a:solidFill>
              <a:latin typeface="Montserrat Classic" charset="0"/>
            </a:endParaRPr>
          </a:p>
        </p:txBody>
      </p:sp>
      <p:sp>
        <p:nvSpPr>
          <p:cNvPr id="26" name="Rectángulo: esquinas redondeadas 28">
            <a:extLst>
              <a:ext uri="{FF2B5EF4-FFF2-40B4-BE49-F238E27FC236}">
                <a16:creationId xmlns="" xmlns:a16="http://schemas.microsoft.com/office/drawing/2014/main" id="{50CD0B0D-835F-07A0-351C-D2136B3B9B04}"/>
              </a:ext>
            </a:extLst>
          </p:cNvPr>
          <p:cNvSpPr/>
          <p:nvPr/>
        </p:nvSpPr>
        <p:spPr>
          <a:xfrm>
            <a:off x="6819915" y="3708402"/>
            <a:ext cx="2252995" cy="5147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7" tIns="27309" rIns="54617" bIns="27309" rtlCol="0" anchor="ctr"/>
          <a:lstStyle/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Montserrat Classic" charset="0"/>
              </a:rPr>
              <a:t>Planta 2: sala gimnasia, sala  pintura, 2 despachos y baños</a:t>
            </a:r>
            <a:endParaRPr lang="es-ES" sz="1200" b="1" dirty="0">
              <a:solidFill>
                <a:schemeClr val="tx1"/>
              </a:solidFill>
              <a:latin typeface="Montserrat Classic" charset="0"/>
            </a:endParaRPr>
          </a:p>
        </p:txBody>
      </p:sp>
      <p:sp>
        <p:nvSpPr>
          <p:cNvPr id="35" name="Freeform 17"/>
          <p:cNvSpPr/>
          <p:nvPr/>
        </p:nvSpPr>
        <p:spPr>
          <a:xfrm>
            <a:off x="609572" y="4013203"/>
            <a:ext cx="2895620" cy="1524011"/>
          </a:xfrm>
          <a:custGeom>
            <a:avLst/>
            <a:gdLst/>
            <a:ahLst/>
            <a:cxnLst/>
            <a:rect l="l" t="t" r="r" b="b"/>
            <a:pathLst>
              <a:path w="3312758" h="943387">
                <a:moveTo>
                  <a:pt x="0" y="0"/>
                </a:moveTo>
                <a:lnTo>
                  <a:pt x="3312758" y="0"/>
                </a:lnTo>
                <a:lnTo>
                  <a:pt x="3312758" y="943387"/>
                </a:lnTo>
                <a:lnTo>
                  <a:pt x="0" y="94338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93181E"/>
            </a:solidFill>
            <a:prstDash val="solid"/>
            <a:miter/>
          </a:ln>
        </p:spPr>
        <p:txBody>
          <a:bodyPr lIns="54617" tIns="27309" rIns="54617" bIns="27309"/>
          <a:lstStyle/>
          <a:p>
            <a:pPr algn="just"/>
            <a:r>
              <a:rPr lang="es-ES" sz="1200" dirty="0" smtClean="0">
                <a:latin typeface="Montserrat Classic" charset="0"/>
              </a:rPr>
              <a:t>Centro de participación comunitaria de personas mayores, en el que se desarrollan actividades abiertas al barrio, actividades del pacto de San Juan y la red de mayores. Así mismo es la sede del proyecto Siempre acompañados</a:t>
            </a:r>
          </a:p>
        </p:txBody>
      </p:sp>
      <p:sp>
        <p:nvSpPr>
          <p:cNvPr id="17" name="Rectángulo: esquinas redondeadas 28">
            <a:extLst>
              <a:ext uri="{FF2B5EF4-FFF2-40B4-BE49-F238E27FC236}">
                <a16:creationId xmlns="" xmlns:a16="http://schemas.microsoft.com/office/drawing/2014/main" id="{50CD0B0D-835F-07A0-351C-D2136B3B9B04}"/>
              </a:ext>
            </a:extLst>
          </p:cNvPr>
          <p:cNvSpPr/>
          <p:nvPr/>
        </p:nvSpPr>
        <p:spPr>
          <a:xfrm>
            <a:off x="3876669" y="4729170"/>
            <a:ext cx="2214578" cy="54769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7" tIns="27309" rIns="54617" bIns="27309" rtlCol="0" anchor="ctr"/>
          <a:lstStyle/>
          <a:p>
            <a:r>
              <a:rPr lang="es-ES" sz="1100" b="1" dirty="0" smtClean="0">
                <a:solidFill>
                  <a:schemeClr val="tx1"/>
                </a:solidFill>
                <a:latin typeface="Montserrat Classic" charset="0"/>
              </a:rPr>
              <a:t>Tasación 2013: 816.000 (</a:t>
            </a:r>
            <a:r>
              <a:rPr lang="es-ES" sz="1100" b="1" dirty="0" err="1" smtClean="0">
                <a:solidFill>
                  <a:schemeClr val="tx1"/>
                </a:solidFill>
                <a:latin typeface="Montserrat Classic" charset="0"/>
              </a:rPr>
              <a:t>Tinsa</a:t>
            </a:r>
            <a:r>
              <a:rPr lang="es-ES" sz="1100" dirty="0" smtClean="0"/>
              <a:t>)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48649" y="1749894"/>
            <a:ext cx="739998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2"/>
              </a:lnSpc>
            </a:pPr>
            <a:r>
              <a:rPr lang="en-US" sz="2000" dirty="0" smtClean="0">
                <a:latin typeface="Bricolage Grotesque 28 Bold"/>
              </a:rPr>
              <a:t>3.6. </a:t>
            </a:r>
            <a:r>
              <a:rPr lang="en-US" sz="2000" dirty="0" err="1" smtClean="0">
                <a:latin typeface="Bricolage Grotesque 28 Bold"/>
              </a:rPr>
              <a:t>Propuesta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adquisición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suelo</a:t>
            </a:r>
            <a:r>
              <a:rPr lang="en-US" sz="2000" dirty="0" smtClean="0">
                <a:latin typeface="Bricolage Grotesque 28 Bold"/>
              </a:rPr>
              <a:t> Civican y </a:t>
            </a:r>
            <a:r>
              <a:rPr lang="en-US" sz="2000" dirty="0" err="1" smtClean="0">
                <a:latin typeface="Bricolage Grotesque 28 Bold"/>
              </a:rPr>
              <a:t>cesión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Oskia</a:t>
            </a:r>
            <a:endParaRPr lang="en-US" sz="2000" dirty="0"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61" y="2331579"/>
            <a:ext cx="8656301" cy="27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dirty="0" smtClean="0"/>
              <a:t> </a:t>
            </a: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5"/>
          <p:cNvSpPr txBox="1"/>
          <p:nvPr/>
        </p:nvSpPr>
        <p:spPr>
          <a:xfrm>
            <a:off x="548651" y="716675"/>
            <a:ext cx="561403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 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76272" y="657204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33330" y="2300281"/>
            <a:ext cx="921550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 </a:t>
            </a:r>
          </a:p>
          <a:p>
            <a:pPr algn="just"/>
            <a:r>
              <a:rPr lang="es-ES" sz="1600" dirty="0" smtClean="0">
                <a:latin typeface="Bricolage Grotesque 28" charset="0"/>
              </a:rPr>
              <a:t>Ventajas de la operación:</a:t>
            </a:r>
          </a:p>
          <a:p>
            <a:pPr marL="1657259" lvl="1" indent="-742950" algn="just" fontAlgn="base"/>
            <a:endParaRPr lang="es-ES" sz="1600" dirty="0" smtClean="0">
              <a:latin typeface="Bricolage Grotesque 28" charset="0"/>
            </a:endParaRPr>
          </a:p>
          <a:p>
            <a:pPr marL="1657259" lvl="1" indent="-742950" algn="just" fontAlgn="base">
              <a:buFont typeface="+mj-lt"/>
              <a:buAutoNum type="alphaUcPeriod"/>
            </a:pPr>
            <a:r>
              <a:rPr lang="es-ES" sz="1600" b="1" dirty="0" smtClean="0">
                <a:latin typeface="Bricolage Grotesque 28" charset="0"/>
              </a:rPr>
              <a:t>Consolidación de la sede</a:t>
            </a:r>
            <a:r>
              <a:rPr lang="es-ES" sz="1600" dirty="0" smtClean="0">
                <a:latin typeface="Bricolage Grotesque 28" charset="0"/>
              </a:rPr>
              <a:t> de la Fundación, pudiendo seguir invirtiendo en mejoras y sin obligaciones de cumplimiento de determinados servicios</a:t>
            </a:r>
          </a:p>
          <a:p>
            <a:pPr marL="1657259" lvl="1" indent="-742950" algn="just" fontAlgn="base">
              <a:buFont typeface="+mj-lt"/>
              <a:buAutoNum type="alphaUcPeriod"/>
            </a:pPr>
            <a:endParaRPr lang="es-ES" sz="1600" dirty="0" smtClean="0">
              <a:latin typeface="Bricolage Grotesque 28" charset="0"/>
            </a:endParaRPr>
          </a:p>
          <a:p>
            <a:pPr marL="1657259" lvl="1" indent="-742950" algn="just" fontAlgn="base">
              <a:buFont typeface="+mj-lt"/>
              <a:buAutoNum type="alphaUcPeriod"/>
            </a:pPr>
            <a:r>
              <a:rPr lang="es-ES" sz="1600" b="1" dirty="0" smtClean="0">
                <a:latin typeface="Bricolage Grotesque 28" charset="0"/>
              </a:rPr>
              <a:t>Aumento patrimonial </a:t>
            </a:r>
            <a:r>
              <a:rPr lang="es-ES" sz="1600" dirty="0" smtClean="0">
                <a:latin typeface="Bricolage Grotesque 28" charset="0"/>
              </a:rPr>
              <a:t>en balance, que al contrario de lo que sucede ahora, donde su valor mengua cada año, se revalorizaría</a:t>
            </a:r>
          </a:p>
          <a:p>
            <a:pPr marL="1657259" lvl="1" indent="-742950" algn="just" fontAlgn="base">
              <a:buFont typeface="+mj-lt"/>
              <a:buAutoNum type="alphaUcPeriod"/>
            </a:pPr>
            <a:endParaRPr lang="es-ES" sz="1600" dirty="0" smtClean="0">
              <a:latin typeface="Bricolage Grotesque 28" charset="0"/>
            </a:endParaRPr>
          </a:p>
          <a:p>
            <a:pPr marL="1657259" lvl="1" indent="-742950" algn="just" fontAlgn="base">
              <a:buFont typeface="+mj-lt"/>
              <a:buAutoNum type="alphaUcPeriod"/>
            </a:pPr>
            <a:r>
              <a:rPr lang="es-ES" sz="1600" dirty="0" smtClean="0">
                <a:latin typeface="Bricolage Grotesque 28" charset="0"/>
              </a:rPr>
              <a:t>Mayor </a:t>
            </a:r>
            <a:r>
              <a:rPr lang="es-ES" sz="1600" b="1" dirty="0" smtClean="0">
                <a:latin typeface="Bricolage Grotesque 28" charset="0"/>
              </a:rPr>
              <a:t>usabilidad</a:t>
            </a:r>
            <a:r>
              <a:rPr lang="es-ES" sz="1600" dirty="0" smtClean="0">
                <a:latin typeface="Bricolage Grotesque 28" charset="0"/>
              </a:rPr>
              <a:t> a un centro como el de </a:t>
            </a:r>
            <a:r>
              <a:rPr lang="es-ES" sz="1600" dirty="0" err="1" smtClean="0">
                <a:latin typeface="Bricolage Grotesque 28" charset="0"/>
              </a:rPr>
              <a:t>Oskia</a:t>
            </a:r>
            <a:r>
              <a:rPr lang="es-ES" sz="1600" dirty="0" smtClean="0">
                <a:latin typeface="Bricolage Grotesque 28" charset="0"/>
              </a:rPr>
              <a:t>, con comedor social, ya que el Ayuntamiento conoce mejor las necesidades que demanda el barrio</a:t>
            </a:r>
          </a:p>
          <a:p>
            <a:pPr marL="1657259" lvl="1" indent="-742950" algn="just" fontAlgn="base">
              <a:buFont typeface="+mj-lt"/>
              <a:buAutoNum type="alphaUcPeriod"/>
            </a:pPr>
            <a:endParaRPr lang="es-ES" sz="1600" dirty="0" smtClean="0">
              <a:latin typeface="Bricolage Grotesque 28" charset="0"/>
            </a:endParaRPr>
          </a:p>
          <a:p>
            <a:pPr marL="1657259" lvl="1" indent="-742950" algn="just" fontAlgn="base">
              <a:buFont typeface="+mj-lt"/>
              <a:buAutoNum type="alphaUcPeriod"/>
            </a:pPr>
            <a:r>
              <a:rPr lang="es-ES" sz="1600" b="1" dirty="0" smtClean="0">
                <a:latin typeface="Bricolage Grotesque 28" charset="0"/>
              </a:rPr>
              <a:t>Ahorro del coste </a:t>
            </a:r>
            <a:r>
              <a:rPr lang="es-ES" sz="1600" dirty="0" smtClean="0">
                <a:latin typeface="Bricolage Grotesque 28" charset="0"/>
              </a:rPr>
              <a:t>del centro </a:t>
            </a:r>
            <a:r>
              <a:rPr lang="es-ES" sz="1600" dirty="0" err="1" smtClean="0">
                <a:latin typeface="Bricolage Grotesque 28" charset="0"/>
              </a:rPr>
              <a:t>Oskia</a:t>
            </a:r>
            <a:r>
              <a:rPr lang="es-ES" sz="1600" dirty="0" smtClean="0">
                <a:latin typeface="Bricolage Grotesque 28" charset="0"/>
              </a:rPr>
              <a:t>, que asciende a 120.000 euros</a:t>
            </a:r>
          </a:p>
          <a:p>
            <a:pPr marL="1657259" lvl="1" indent="-742950" fontAlgn="base"/>
            <a:endParaRPr lang="es-ES" dirty="0" smtClean="0"/>
          </a:p>
          <a:p>
            <a:pPr marL="1200059" indent="-742950" fontAlgn="base"/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5600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943223"/>
            <a:ext cx="9377394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183"/>
              </a:lnSpc>
            </a:pPr>
            <a:r>
              <a:rPr lang="es-ES" sz="6600" dirty="0" smtClean="0">
                <a:solidFill>
                  <a:schemeClr val="bg1"/>
                </a:solidFill>
              </a:rPr>
              <a:t>2. </a:t>
            </a:r>
            <a:r>
              <a:rPr lang="es-ES" sz="6600" dirty="0" err="1" smtClean="0">
                <a:solidFill>
                  <a:schemeClr val="bg1"/>
                </a:solidFill>
              </a:rPr>
              <a:t>Intevenciones</a:t>
            </a:r>
            <a:endParaRPr lang="es-ES" sz="6600" dirty="0" smtClean="0">
              <a:solidFill>
                <a:schemeClr val="bg1"/>
              </a:solidFill>
            </a:endParaRPr>
          </a:p>
          <a:p>
            <a:pPr lvl="0" algn="ctr">
              <a:lnSpc>
                <a:spcPts val="5183"/>
              </a:lnSpc>
            </a:pPr>
            <a:r>
              <a:rPr lang="es-ES" sz="4400" dirty="0" smtClean="0">
                <a:solidFill>
                  <a:schemeClr val="bg1"/>
                </a:solidFill>
              </a:rPr>
              <a:t>2.1 Presidente</a:t>
            </a:r>
          </a:p>
          <a:p>
            <a:pPr lvl="0" algn="ctr">
              <a:lnSpc>
                <a:spcPts val="5183"/>
              </a:lnSpc>
            </a:pPr>
            <a:r>
              <a:rPr lang="es-ES" sz="4400" dirty="0" smtClean="0">
                <a:solidFill>
                  <a:schemeClr val="bg1"/>
                </a:solidFill>
              </a:rPr>
              <a:t>2.2 Director General</a:t>
            </a: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48649" y="1749894"/>
            <a:ext cx="739998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2"/>
              </a:lnSpc>
            </a:pPr>
            <a:r>
              <a:rPr lang="en-US" sz="2000" dirty="0" smtClean="0">
                <a:latin typeface="Bricolage Grotesque 28 Bold"/>
              </a:rPr>
              <a:t>3.6.Propuesta </a:t>
            </a:r>
            <a:r>
              <a:rPr lang="en-US" sz="2000" dirty="0" err="1" smtClean="0">
                <a:latin typeface="Bricolage Grotesque 28 Bold"/>
              </a:rPr>
              <a:t>adquisición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suelo</a:t>
            </a:r>
            <a:r>
              <a:rPr lang="en-US" sz="2000" dirty="0" smtClean="0">
                <a:latin typeface="Bricolage Grotesque 28 Bold"/>
              </a:rPr>
              <a:t> Civican y </a:t>
            </a:r>
            <a:r>
              <a:rPr lang="en-US" sz="2000" dirty="0" err="1" smtClean="0">
                <a:latin typeface="Bricolage Grotesque 28 Bold"/>
              </a:rPr>
              <a:t>cesión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Oskia</a:t>
            </a:r>
            <a:endParaRPr lang="en-US" sz="2000" dirty="0"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9082" y="2300281"/>
            <a:ext cx="8656301" cy="27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dirty="0" smtClean="0"/>
              <a:t> </a:t>
            </a: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5"/>
          <p:cNvSpPr txBox="1"/>
          <p:nvPr/>
        </p:nvSpPr>
        <p:spPr>
          <a:xfrm>
            <a:off x="548651" y="716675"/>
            <a:ext cx="561403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3. 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76272" y="657204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Económica</a:t>
            </a:r>
            <a:endParaRPr lang="es-ES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19082" y="3014658"/>
            <a:ext cx="878687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 smtClean="0">
                <a:latin typeface="Bricolage Grotesque 28" charset="0"/>
              </a:rPr>
              <a:t>Propuesta de la </a:t>
            </a:r>
            <a:r>
              <a:rPr lang="es-ES" sz="2000" b="1" dirty="0" smtClean="0">
                <a:latin typeface="Bricolage Grotesque 28" charset="0"/>
              </a:rPr>
              <a:t>Comisión Económica:</a:t>
            </a:r>
          </a:p>
          <a:p>
            <a:pPr lvl="1"/>
            <a:endParaRPr lang="es-ES" dirty="0" smtClean="0">
              <a:latin typeface="Bricolage Grotesque 2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</a:rPr>
              <a:t>Adquirir el suelo por importe según tasación pendiente de recibir</a:t>
            </a:r>
          </a:p>
          <a:p>
            <a:pPr lvl="1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</a:rPr>
              <a:t>Cesión de uso del centro de mayores </a:t>
            </a:r>
            <a:r>
              <a:rPr lang="es-ES" dirty="0" err="1" smtClean="0">
                <a:latin typeface="Bricolage Grotesque 28" charset="0"/>
              </a:rPr>
              <a:t>Oskia</a:t>
            </a:r>
            <a:r>
              <a:rPr lang="es-ES" dirty="0" smtClean="0">
                <a:latin typeface="Bricolage Grotesque 28" charset="0"/>
              </a:rPr>
              <a:t> </a:t>
            </a:r>
          </a:p>
          <a:p>
            <a:pPr lvl="1"/>
            <a:endParaRPr lang="es-ES" dirty="0" smtClean="0">
              <a:latin typeface="Bricolage Grotesque 28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</a:rPr>
              <a:t>Trasladar al Ayuntamiento la oferta de compra del suelo de Civican, la cesión de </a:t>
            </a:r>
            <a:r>
              <a:rPr lang="es-ES" dirty="0" err="1" smtClean="0">
                <a:latin typeface="Bricolage Grotesque 28" charset="0"/>
              </a:rPr>
              <a:t>Oskia</a:t>
            </a:r>
            <a:r>
              <a:rPr lang="es-ES" dirty="0" smtClean="0">
                <a:latin typeface="Bricolage Grotesque 28" charset="0"/>
              </a:rPr>
              <a:t> con la gestión de los comedores del mismo centro y </a:t>
            </a:r>
            <a:r>
              <a:rPr lang="es-ES" dirty="0" err="1" smtClean="0">
                <a:latin typeface="Bricolage Grotesque 28" charset="0"/>
              </a:rPr>
              <a:t>Leyre</a:t>
            </a:r>
            <a:endParaRPr lang="es-ES" dirty="0" smtClean="0">
              <a:latin typeface="Bricolage Grotesque 28" charset="0"/>
            </a:endParaRPr>
          </a:p>
          <a:p>
            <a:pPr marL="1200059" indent="-742950" fontAlgn="base"/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4058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157406"/>
            <a:ext cx="9377394" cy="3713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fontAlgn="auto"/>
            <a:r>
              <a:rPr lang="es-ES" sz="6600" dirty="0" smtClean="0">
                <a:solidFill>
                  <a:schemeClr val="bg1"/>
                </a:solidFill>
              </a:rPr>
              <a:t>4. Asuntos propuestos por la Comisión de Buen Gobierno</a:t>
            </a: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48649" y="1749894"/>
            <a:ext cx="739998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2"/>
              </a:lnSpc>
            </a:pPr>
            <a:r>
              <a:rPr lang="en-US" sz="2000" dirty="0" smtClean="0">
                <a:latin typeface="Bricolage Grotesque 28 Bold"/>
              </a:rPr>
              <a:t>4.1. </a:t>
            </a:r>
            <a:r>
              <a:rPr lang="en-US" sz="2000" dirty="0" err="1" smtClean="0">
                <a:latin typeface="Bricolage Grotesque 28 Bold"/>
              </a:rPr>
              <a:t>Informe</a:t>
            </a:r>
            <a:r>
              <a:rPr lang="en-US" sz="2000" dirty="0" smtClean="0">
                <a:latin typeface="Bricolage Grotesque 28 Bold"/>
              </a:rPr>
              <a:t> Annual de </a:t>
            </a:r>
            <a:r>
              <a:rPr lang="en-US" sz="2000" dirty="0" err="1" smtClean="0">
                <a:latin typeface="Bricolage Grotesque 28 Bold"/>
              </a:rPr>
              <a:t>Gobierno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Corporativo</a:t>
            </a:r>
            <a:r>
              <a:rPr lang="en-US" sz="2000" dirty="0" smtClean="0">
                <a:latin typeface="Bricolage Grotesque 28 Bold"/>
              </a:rPr>
              <a:t> 2023</a:t>
            </a:r>
            <a:endParaRPr lang="en-US" sz="2000" dirty="0"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9082" y="2300281"/>
            <a:ext cx="8656301" cy="27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dirty="0" smtClean="0"/>
              <a:t> </a:t>
            </a: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5"/>
          <p:cNvSpPr txBox="1"/>
          <p:nvPr/>
        </p:nvSpPr>
        <p:spPr>
          <a:xfrm>
            <a:off x="548651" y="716675"/>
            <a:ext cx="561403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4. 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76272" y="657204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Buen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Gobierno</a:t>
            </a:r>
            <a:endParaRPr lang="es-ES" dirty="0" smtClean="0">
              <a:solidFill>
                <a:srgbClr val="FFFFFF"/>
              </a:solidFill>
              <a:latin typeface="Bricolage Grotesque 28 Bold"/>
            </a:endParaRPr>
          </a:p>
        </p:txBody>
      </p:sp>
      <p:pic>
        <p:nvPicPr>
          <p:cNvPr id="15" name="14 Imagen" descr="1710540882956.jpe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48" y="2514592"/>
            <a:ext cx="7715304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48649" y="1749894"/>
            <a:ext cx="739998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2"/>
              </a:lnSpc>
            </a:pPr>
            <a:r>
              <a:rPr lang="en-US" sz="2000" dirty="0" smtClean="0">
                <a:latin typeface="Bricolage Grotesque 28 Bold"/>
              </a:rPr>
              <a:t>4.2. </a:t>
            </a:r>
            <a:r>
              <a:rPr lang="en-US" sz="2000" dirty="0" err="1" smtClean="0">
                <a:latin typeface="Bricolage Grotesque 28 Bold"/>
              </a:rPr>
              <a:t>Sesión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autoevaluación</a:t>
            </a:r>
            <a:r>
              <a:rPr lang="en-US" sz="2000" dirty="0" smtClean="0">
                <a:latin typeface="Bricolage Grotesque 28 Bold"/>
              </a:rPr>
              <a:t> </a:t>
            </a:r>
            <a:r>
              <a:rPr lang="en-US" sz="2000" dirty="0" err="1" smtClean="0">
                <a:latin typeface="Bricolage Grotesque 28 Bold"/>
              </a:rPr>
              <a:t>Patronato</a:t>
            </a:r>
            <a:r>
              <a:rPr lang="en-US" sz="2000" dirty="0" smtClean="0">
                <a:latin typeface="Bricolage Grotesque 28 Bold"/>
              </a:rPr>
              <a:t> 2024</a:t>
            </a:r>
            <a:endParaRPr lang="en-US" sz="2000" dirty="0"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9082" y="2300281"/>
            <a:ext cx="8656301" cy="27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dirty="0" smtClean="0"/>
              <a:t> </a:t>
            </a: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5"/>
          <p:cNvSpPr txBox="1"/>
          <p:nvPr/>
        </p:nvSpPr>
        <p:spPr>
          <a:xfrm>
            <a:off x="548651" y="716675"/>
            <a:ext cx="561403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4. 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76272" y="657204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Asuntos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propuestos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por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Comisión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Buen</a:t>
            </a:r>
            <a:r>
              <a:rPr lang="en-US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Bricolage Grotesque 28 Bold"/>
              </a:rPr>
              <a:t>Gobierno</a:t>
            </a:r>
            <a:endParaRPr lang="es-ES" dirty="0" smtClean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61892" y="3729043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059" indent="-742950" fontAlgn="base">
              <a:buFont typeface="Arial" pitchFamily="34" charset="0"/>
              <a:buChar char="•"/>
            </a:pPr>
            <a:r>
              <a:rPr lang="es-ES" dirty="0" smtClean="0"/>
              <a:t>Octubre 2024</a:t>
            </a:r>
          </a:p>
          <a:p>
            <a:pPr marL="1200059" indent="-742950" fontAlgn="base">
              <a:buFont typeface="Arial" pitchFamily="34" charset="0"/>
              <a:buChar char="•"/>
            </a:pPr>
            <a:endParaRPr lang="es-ES" dirty="0" smtClean="0"/>
          </a:p>
          <a:p>
            <a:pPr marL="1200059" indent="-742950" fontAlgn="base">
              <a:buFont typeface="Arial" pitchFamily="34" charset="0"/>
              <a:buChar char="•"/>
            </a:pPr>
            <a:r>
              <a:rPr lang="es-ES" dirty="0" smtClean="0"/>
              <a:t>Jesús Mª </a:t>
            </a:r>
            <a:r>
              <a:rPr lang="es-ES" dirty="0" err="1" smtClean="0"/>
              <a:t>Elizalde</a:t>
            </a:r>
            <a:r>
              <a:rPr lang="es-ES" dirty="0" smtClean="0"/>
              <a:t> Oroz</a:t>
            </a:r>
          </a:p>
          <a:p>
            <a:pPr marL="1200059" indent="-742950" fontAlgn="base">
              <a:buFont typeface="Arial" pitchFamily="34" charset="0"/>
              <a:buChar char="•"/>
            </a:pPr>
            <a:endParaRPr lang="es-ES" dirty="0" smtClean="0"/>
          </a:p>
        </p:txBody>
      </p:sp>
      <p:pic>
        <p:nvPicPr>
          <p:cNvPr id="17" name="16 Imagen" descr="descarg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610" y="2800344"/>
            <a:ext cx="4559917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4058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157406"/>
            <a:ext cx="9377394" cy="3375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fontAlgn="auto"/>
            <a:r>
              <a:rPr lang="es-ES" sz="4400" dirty="0" smtClean="0">
                <a:solidFill>
                  <a:schemeClr val="bg1"/>
                </a:solidFill>
              </a:rPr>
              <a:t>5. Petición de información del Parlamento de Navarra a solicitud del grupo parlamentario Unión del Pueblo Navarro</a:t>
            </a:r>
            <a:endParaRPr lang="es-ES" sz="6600" dirty="0" smtClean="0">
              <a:solidFill>
                <a:schemeClr val="bg1"/>
              </a:solidFill>
            </a:endParaRP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>
            <a:hlinkClick r:id="rId3" action="ppaction://hlinkfile"/>
          </p:cNvPr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31"/>
            <a:ext cx="9753600" cy="1162563"/>
            <a:chOff x="0" y="0"/>
            <a:chExt cx="13004800" cy="15500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800" cy="1550084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flipV="1">
            <a:off x="-193028" y="2744871"/>
            <a:ext cx="10105099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233331" y="3014658"/>
            <a:ext cx="4221163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Luis Ordoki (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patrono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)</a:t>
            </a: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Iñaki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Pariente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– Ana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Martín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(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asesores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externos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)</a:t>
            </a: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endParaRPr lang="en-US" sz="1526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lnSpc>
                <a:spcPts val="1800"/>
              </a:lnSpc>
            </a:pPr>
            <a:r>
              <a:rPr lang="en-US" sz="1526" b="1" dirty="0" err="1" smtClean="0">
                <a:solidFill>
                  <a:srgbClr val="1D1D1B"/>
                </a:solidFill>
                <a:latin typeface="Bricolage Grotesque 28"/>
              </a:rPr>
              <a:t>También</a:t>
            </a:r>
            <a:r>
              <a:rPr lang="en-US" sz="1526" b="1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526" b="1" dirty="0" err="1" smtClean="0">
                <a:solidFill>
                  <a:srgbClr val="1D1D1B"/>
                </a:solidFill>
                <a:latin typeface="Bricolage Grotesque 28"/>
              </a:rPr>
              <a:t>contrastada</a:t>
            </a:r>
            <a:r>
              <a:rPr lang="en-US" sz="1526" b="1" dirty="0" smtClean="0">
                <a:solidFill>
                  <a:srgbClr val="1D1D1B"/>
                </a:solidFill>
                <a:latin typeface="Bricolage Grotesque 28"/>
              </a:rPr>
              <a:t>:</a:t>
            </a:r>
          </a:p>
          <a:p>
            <a:pPr algn="just">
              <a:lnSpc>
                <a:spcPts val="1800"/>
              </a:lnSpc>
            </a:pPr>
            <a:endParaRPr lang="en-US" sz="1526" b="1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Silvia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Domenech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(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Letrada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mayor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Parlamento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)</a:t>
            </a: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Juan José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Pérez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Capapay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 (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Repr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.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/>
              </a:rPr>
              <a:t>Protectorado</a:t>
            </a:r>
            <a:r>
              <a:rPr lang="en-US" sz="1526" dirty="0" smtClean="0">
                <a:solidFill>
                  <a:srgbClr val="1D1D1B"/>
                </a:solidFill>
                <a:latin typeface="Bricolage Grotesque 28"/>
              </a:rPr>
              <a:t>)</a:t>
            </a:r>
          </a:p>
          <a:p>
            <a:pPr algn="l">
              <a:lnSpc>
                <a:spcPts val="1800"/>
              </a:lnSpc>
              <a:buFont typeface="Arial" pitchFamily="34" charset="0"/>
              <a:buChar char="•"/>
            </a:pPr>
            <a:endParaRPr lang="en-US" sz="1526" dirty="0" smtClean="0">
              <a:solidFill>
                <a:srgbClr val="1D1D1B"/>
              </a:solidFill>
              <a:latin typeface="Bricolage Grotesque 28"/>
            </a:endParaRPr>
          </a:p>
          <a:p>
            <a:pPr algn="l">
              <a:lnSpc>
                <a:spcPts val="1800"/>
              </a:lnSpc>
              <a:buFont typeface="Arial" pitchFamily="34" charset="0"/>
              <a:buChar char="•"/>
            </a:pP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0" y="1264358"/>
            <a:ext cx="704280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5.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Petición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información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Parlamento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Navarra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40" y="2297590"/>
            <a:ext cx="366216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Contestación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trabajada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por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: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83798" y="2955469"/>
            <a:ext cx="467934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Marco legal singular de la Fundación</a:t>
            </a: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endParaRPr lang="en-US" sz="1400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Triple control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derivado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dicho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marco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</a:p>
          <a:p>
            <a:pPr lvl="1"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Protectorado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(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figura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del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representante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)</a:t>
            </a:r>
          </a:p>
          <a:p>
            <a:pPr lvl="1"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Parlamento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(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comparecencia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+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actividad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)</a:t>
            </a:r>
          </a:p>
          <a:p>
            <a:pPr lvl="1"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Ley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Foral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Transparencia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(portal)</a:t>
            </a:r>
          </a:p>
          <a:p>
            <a:pPr lvl="1" algn="just">
              <a:lnSpc>
                <a:spcPts val="1800"/>
              </a:lnSpc>
              <a:buFont typeface="Arial" pitchFamily="34" charset="0"/>
              <a:buChar char="•"/>
            </a:pPr>
            <a:endParaRPr lang="en-US" sz="1400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Concluimos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que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no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procede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contestar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debido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a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que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la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solicitud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información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excede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del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deber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rendición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cuentas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y el control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exigible</a:t>
            </a:r>
            <a:endParaRPr lang="en-US" sz="1400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endParaRPr lang="en-US" sz="1400" dirty="0" smtClean="0">
              <a:solidFill>
                <a:srgbClr val="1D1D1B"/>
              </a:solidFill>
              <a:latin typeface="Bricolage Grotesque 28"/>
            </a:endParaRPr>
          </a:p>
          <a:p>
            <a:pPr algn="just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Y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además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la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vía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del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Reglamento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del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Parlamento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no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es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el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cauce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adecuado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para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solicitar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</a:t>
            </a:r>
            <a:r>
              <a:rPr lang="en-US" sz="1400" dirty="0" err="1" smtClean="0">
                <a:solidFill>
                  <a:srgbClr val="1D1D1B"/>
                </a:solidFill>
                <a:latin typeface="Bricolage Grotesque 28"/>
              </a:rPr>
              <a:t>información</a:t>
            </a:r>
            <a:r>
              <a:rPr lang="en-US" sz="1400" dirty="0" smtClean="0">
                <a:solidFill>
                  <a:srgbClr val="1D1D1B"/>
                </a:solidFill>
                <a:latin typeface="Bricolage Grotesque 28"/>
              </a:rPr>
              <a:t> a la Fundación</a:t>
            </a:r>
          </a:p>
          <a:p>
            <a:pPr lvl="1">
              <a:lnSpc>
                <a:spcPts val="1800"/>
              </a:lnSpc>
              <a:buFont typeface="Arial" pitchFamily="34" charset="0"/>
              <a:buChar char="•"/>
            </a:pPr>
            <a:endParaRPr lang="en-US" sz="1526" dirty="0" smtClean="0">
              <a:solidFill>
                <a:srgbClr val="1D1D1B"/>
              </a:solidFill>
              <a:latin typeface="Bricolage Grotesque 28"/>
            </a:endParaRPr>
          </a:p>
          <a:p>
            <a:pPr algn="l">
              <a:lnSpc>
                <a:spcPts val="1800"/>
              </a:lnSpc>
              <a:buFont typeface="Arial" pitchFamily="34" charset="0"/>
              <a:buChar char="•"/>
            </a:pPr>
            <a:endParaRPr lang="en-US" sz="1526" dirty="0" smtClean="0">
              <a:solidFill>
                <a:srgbClr val="1D1D1B"/>
              </a:solidFill>
              <a:latin typeface="Bricolage Grotesque 28"/>
            </a:endParaRPr>
          </a:p>
          <a:p>
            <a:pPr algn="l">
              <a:lnSpc>
                <a:spcPts val="1800"/>
              </a:lnSpc>
              <a:buFont typeface="Arial" pitchFamily="34" charset="0"/>
              <a:buChar char="•"/>
            </a:pP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" y="6157933"/>
            <a:ext cx="9753579" cy="720913"/>
            <a:chOff x="0" y="0"/>
            <a:chExt cx="13004772" cy="96121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004772" cy="961217"/>
              <a:chOff x="0" y="0"/>
              <a:chExt cx="4816582" cy="35600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481056" y="155199"/>
              <a:ext cx="2431363" cy="650819"/>
            </a:xfrm>
            <a:custGeom>
              <a:avLst/>
              <a:gdLst/>
              <a:ahLst/>
              <a:cxnLst/>
              <a:rect l="l" t="t" r="r" b="b"/>
              <a:pathLst>
                <a:path w="2431363" h="650819">
                  <a:moveTo>
                    <a:pt x="0" y="0"/>
                  </a:moveTo>
                  <a:lnTo>
                    <a:pt x="2431363" y="0"/>
                  </a:lnTo>
                  <a:lnTo>
                    <a:pt x="2431363" y="650819"/>
                  </a:lnTo>
                  <a:lnTo>
                    <a:pt x="0" y="65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7"/>
          <p:cNvSpPr txBox="1"/>
          <p:nvPr/>
        </p:nvSpPr>
        <p:spPr>
          <a:xfrm>
            <a:off x="5162552" y="2300281"/>
            <a:ext cx="428628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Guión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la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contestación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: </a:t>
            </a:r>
            <a:r>
              <a:rPr lang="en-US" sz="1200" dirty="0" err="1" smtClean="0">
                <a:solidFill>
                  <a:srgbClr val="1D1D1B"/>
                </a:solidFill>
                <a:latin typeface="Bricolage Grotesque 28 Bold"/>
                <a:hlinkClick r:id="rId5" action="ppaction://hlinkfile"/>
              </a:rPr>
              <a:t>ver</a:t>
            </a:r>
            <a:r>
              <a:rPr lang="en-US" sz="1200" dirty="0" smtClean="0">
                <a:solidFill>
                  <a:srgbClr val="1D1D1B"/>
                </a:solidFill>
                <a:latin typeface="Bricolage Grotesque 28 Bold"/>
                <a:hlinkClick r:id="rId5" action="ppaction://hlinkfile"/>
              </a:rPr>
              <a:t> doc</a:t>
            </a:r>
            <a:endParaRPr lang="en-US" sz="1200" dirty="0">
              <a:solidFill>
                <a:srgbClr val="1D1D1B"/>
              </a:solidFill>
              <a:latin typeface="Bricolage Grotesque 28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4058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157402"/>
            <a:ext cx="9377394" cy="4390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4400" dirty="0" smtClean="0">
                <a:solidFill>
                  <a:schemeClr val="bg1"/>
                </a:solidFill>
              </a:rPr>
              <a:t>6. Propuesta para la continuidad de la colaboración con la Fundación Centro Internacional de Investigación en Inteligencia Artificial</a:t>
            </a:r>
          </a:p>
          <a:p>
            <a:pPr lvl="0" algn="ctr" fontAlgn="auto"/>
            <a:endParaRPr lang="es-ES" sz="6600" dirty="0" smtClean="0">
              <a:solidFill>
                <a:schemeClr val="bg1"/>
              </a:solidFill>
            </a:endParaRP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8" y="716674"/>
            <a:ext cx="8971622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6. 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continuidad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colaboración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con NAIR Center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61" y="2331575"/>
            <a:ext cx="8656301" cy="39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</a:rPr>
              <a:t>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Bricolage Grotesque 28" charset="0"/>
              </a:rPr>
              <a:t>ORIGEN:</a:t>
            </a:r>
          </a:p>
          <a:p>
            <a:pPr algn="just"/>
            <a:endParaRPr lang="es-ES" dirty="0" smtClean="0">
              <a:latin typeface="Bricolage Grotesque 28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Convenio aprobado por un año en marzo de 2023, renovable en función de su evolución</a:t>
            </a:r>
          </a:p>
          <a:p>
            <a:pPr lvl="1" algn="just">
              <a:buFont typeface="Arial" pitchFamily="34" charset="0"/>
              <a:buChar char="•"/>
            </a:pPr>
            <a:endParaRPr lang="es-ES" sz="1600" dirty="0" smtClean="0">
              <a:latin typeface="Bricolage Grotesque 28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Bricolage Grotesque 28" charset="0"/>
                <a:cs typeface="Arial" pitchFamily="34" charset="0"/>
              </a:rPr>
              <a:t>EVOLUCIÓN Y VALORACIÓN DE LA COLABORACIÓN: </a:t>
            </a:r>
          </a:p>
          <a:p>
            <a:pPr algn="just"/>
            <a:endParaRPr lang="es-ES" sz="1600" dirty="0" smtClean="0">
              <a:latin typeface="Bricolage Grotesque 28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IA </a:t>
            </a:r>
            <a:r>
              <a:rPr lang="es-ES" sz="1600" dirty="0" smtClean="0">
                <a:latin typeface="Bricolage Grotesque 28" charset="0"/>
                <a:cs typeface="Arial" pitchFamily="34" charset="0"/>
                <a:sym typeface="Wingdings" pitchFamily="2" charset="2"/>
              </a:rPr>
              <a:t></a:t>
            </a:r>
            <a:r>
              <a:rPr lang="es-ES" sz="1600" dirty="0" smtClean="0">
                <a:latin typeface="Bricolage Grotesque 28" charset="0"/>
                <a:cs typeface="Arial" pitchFamily="34" charset="0"/>
              </a:rPr>
              <a:t> reto social emergente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Generamos alianzas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Apoyo a la Transformación Digital de la Fundación y mejora de la solvencia interna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Apoyo a la divulgación en Civican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Fuente para genera visibilidad y comunicación en un ámbito de actualidad</a:t>
            </a:r>
          </a:p>
          <a:p>
            <a:pPr algn="just">
              <a:buFont typeface="Arial" pitchFamily="34" charset="0"/>
              <a:buChar char="•"/>
            </a:pPr>
            <a:endParaRPr lang="es-ES" sz="1600" dirty="0" smtClean="0">
              <a:latin typeface="Bricolage Grotesque 28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Bricolage Grotesque 28" charset="0"/>
                <a:cs typeface="Arial" pitchFamily="34" charset="0"/>
              </a:rPr>
              <a:t>PROPUESTA: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Renovarlo hasta la finalización de las 2 becas objeto del convenio en 2026, generando una partida presupuestaria específica</a:t>
            </a:r>
          </a:p>
          <a:p>
            <a:pPr>
              <a:buFont typeface="Arial" pitchFamily="34" charset="0"/>
              <a:buChar char="•"/>
            </a:pPr>
            <a:endParaRPr lang="en-US" sz="1526" dirty="0" smtClean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4058" y="14262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157405"/>
            <a:ext cx="9377394" cy="3713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4400" dirty="0" smtClean="0">
                <a:solidFill>
                  <a:schemeClr val="bg1"/>
                </a:solidFill>
              </a:rPr>
              <a:t>7. Propuesta para la cesión del uso de la “Gran Enciclopedia Navarra” al Archivo Real y General de Navarra</a:t>
            </a:r>
          </a:p>
          <a:p>
            <a:pPr lvl="0" algn="ctr" fontAlgn="auto"/>
            <a:endParaRPr lang="es-ES" sz="6600" dirty="0" smtClean="0">
              <a:solidFill>
                <a:schemeClr val="bg1"/>
              </a:solidFill>
            </a:endParaRP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2" y="657207"/>
            <a:ext cx="920495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7.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colaboración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con 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Departamento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Cultura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para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la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cesión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uso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la Gran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Enciclopedia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Navarra (GEN)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61" y="2331579"/>
            <a:ext cx="8656301" cy="433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Bricolage Grotesque 28" charset="0"/>
              </a:rPr>
              <a:t>PROPUESTA: </a:t>
            </a:r>
          </a:p>
          <a:p>
            <a:pPr algn="just">
              <a:buFont typeface="Arial" pitchFamily="34" charset="0"/>
              <a:buChar char="•"/>
            </a:pP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Bricolage Grotesque 28" charset="0"/>
              <a:cs typeface="Arial" pitchFamily="34" charset="0"/>
            </a:endParaRPr>
          </a:p>
          <a:p>
            <a:pPr marL="329477" lvl="1" indent="-164738" algn="just">
              <a:lnSpc>
                <a:spcPts val="2685"/>
              </a:lnSpc>
              <a:buFont typeface="Arial" pitchFamily="34" charset="0"/>
              <a:buChar char="•"/>
            </a:pP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Suscribir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un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convenio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con el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Departamento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Cultura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del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Gobierno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 Navarra (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Archivo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Real y General de Navarra)</a:t>
            </a:r>
          </a:p>
          <a:p>
            <a:pPr marL="329477" lvl="1" indent="-164738" algn="just">
              <a:lnSpc>
                <a:spcPts val="2685"/>
              </a:lnSpc>
              <a:buFont typeface="Arial" pitchFamily="34" charset="0"/>
              <a:buChar char="•"/>
            </a:pPr>
            <a:endParaRPr lang="en-US" sz="1526" dirty="0" smtClean="0">
              <a:solidFill>
                <a:srgbClr val="1D1D1B"/>
              </a:solidFill>
              <a:latin typeface="Bricolage Grotesque 28" charset="0"/>
            </a:endParaRPr>
          </a:p>
          <a:p>
            <a:pPr marL="329477" lvl="1" indent="-164738" algn="just">
              <a:lnSpc>
                <a:spcPts val="2685"/>
              </a:lnSpc>
              <a:buFont typeface="Arial" pitchFamily="34" charset="0"/>
              <a:buChar char="•"/>
            </a:pP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Cesión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del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uso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 la GEN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para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su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aplicativo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 IA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para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la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divulgación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del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patrimonio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documental e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histórico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navarro</a:t>
            </a:r>
            <a:endParaRPr lang="en-US" sz="1526" dirty="0" smtClean="0">
              <a:solidFill>
                <a:srgbClr val="1D1D1B"/>
              </a:solidFill>
              <a:latin typeface="Bricolage Grotesque 28" charset="0"/>
            </a:endParaRPr>
          </a:p>
          <a:p>
            <a:pPr marL="329477" lvl="1" indent="-164738" algn="just">
              <a:lnSpc>
                <a:spcPts val="2685"/>
              </a:lnSpc>
              <a:buFont typeface="Arial" pitchFamily="34" charset="0"/>
              <a:buChar char="•"/>
            </a:pPr>
            <a:endParaRPr lang="en-US" sz="1526" dirty="0" smtClean="0">
              <a:solidFill>
                <a:srgbClr val="1D1D1B"/>
              </a:solidFill>
              <a:latin typeface="Bricolage Grotesque 28" charset="0"/>
            </a:endParaRPr>
          </a:p>
          <a:p>
            <a:pPr marL="329477" lvl="1" indent="-164738" algn="just">
              <a:lnSpc>
                <a:spcPts val="2685"/>
              </a:lnSpc>
              <a:buFont typeface="Arial" pitchFamily="34" charset="0"/>
              <a:buChar char="•"/>
            </a:pP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Generamos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alianzas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calidad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sin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coste</a:t>
            </a:r>
            <a:endParaRPr lang="en-US" sz="1526" dirty="0" smtClean="0">
              <a:solidFill>
                <a:srgbClr val="1D1D1B"/>
              </a:solidFill>
              <a:latin typeface="Bricolage Grotesque 28" charset="0"/>
            </a:endParaRPr>
          </a:p>
          <a:p>
            <a:pPr marL="329477" lvl="1" indent="-164738" algn="just">
              <a:lnSpc>
                <a:spcPts val="2685"/>
              </a:lnSpc>
            </a:pPr>
            <a:endParaRPr lang="en-US" sz="1526" dirty="0" smtClean="0">
              <a:solidFill>
                <a:srgbClr val="1D1D1B"/>
              </a:solidFill>
              <a:latin typeface="Bricolage Grotesque 28" charset="0"/>
            </a:endParaRPr>
          </a:p>
          <a:p>
            <a:pPr marL="329477" lvl="1" indent="-164738" algn="just">
              <a:lnSpc>
                <a:spcPts val="2685"/>
              </a:lnSpc>
              <a:buFont typeface="Arial" pitchFamily="34" charset="0"/>
              <a:buChar char="•"/>
            </a:pP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Se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nos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ofrece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la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posibilidad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de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incorporar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esta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tecnología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a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nuestra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web,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modernizando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su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acceso</a:t>
            </a:r>
            <a:r>
              <a:rPr lang="en-US" sz="1526" dirty="0" smtClean="0">
                <a:solidFill>
                  <a:srgbClr val="1D1D1B"/>
                </a:solidFill>
                <a:latin typeface="Bricolage Grotesque 28" charset="0"/>
              </a:rPr>
              <a:t> y </a:t>
            </a:r>
            <a:r>
              <a:rPr lang="en-US" sz="1526" dirty="0" err="1" smtClean="0">
                <a:solidFill>
                  <a:srgbClr val="1D1D1B"/>
                </a:solidFill>
                <a:latin typeface="Bricolage Grotesque 28" charset="0"/>
              </a:rPr>
              <a:t>búsquedas</a:t>
            </a:r>
            <a:endParaRPr lang="en-US" sz="1526" dirty="0" smtClean="0">
              <a:solidFill>
                <a:srgbClr val="1D1D1B"/>
              </a:solidFill>
              <a:latin typeface="Bricolage Grotesque 28" charset="0"/>
            </a:endParaRPr>
          </a:p>
          <a:p>
            <a:pPr marL="329477" lvl="1" indent="-164738" algn="l">
              <a:lnSpc>
                <a:spcPts val="2685"/>
              </a:lnSpc>
              <a:buFont typeface="Arial" pitchFamily="34" charset="0"/>
              <a:buChar char="•"/>
            </a:pP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2.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Intervenciones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9" y="1749900"/>
            <a:ext cx="366215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2.1.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Presidente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61" y="2331579"/>
            <a:ext cx="8656301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s-ES" sz="1600" dirty="0" smtClean="0">
                <a:latin typeface="Bricolage Grotesque 28" charset="0"/>
              </a:rPr>
              <a:t> </a:t>
            </a:r>
            <a:endParaRPr lang="es-ES" sz="1600" dirty="0" smtClean="0">
              <a:latin typeface="Bricolage Grotesque 2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</a:rPr>
              <a:t>Orden </a:t>
            </a:r>
            <a:r>
              <a:rPr lang="es-ES" sz="1600" dirty="0" smtClean="0">
                <a:latin typeface="Bricolage Grotesque 28" charset="0"/>
              </a:rPr>
              <a:t>del día</a:t>
            </a:r>
          </a:p>
          <a:p>
            <a:pPr algn="just">
              <a:buFont typeface="Arial" pitchFamily="34" charset="0"/>
              <a:buChar char="•"/>
            </a:pPr>
            <a:endParaRPr lang="es-ES" sz="1600" dirty="0" smtClean="0">
              <a:latin typeface="Bricolage Grotesque 28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Comparecencia en el parlamento</a:t>
            </a:r>
          </a:p>
          <a:p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marL="329477" lvl="1" indent="-164738" algn="l">
              <a:lnSpc>
                <a:spcPts val="2685"/>
              </a:lnSpc>
            </a:pP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6086495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4058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157399"/>
            <a:ext cx="9377394" cy="4390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es-ES" sz="4400" dirty="0" smtClean="0">
              <a:solidFill>
                <a:schemeClr val="bg1"/>
              </a:solidFill>
            </a:endParaRPr>
          </a:p>
          <a:p>
            <a:pPr lvl="0" algn="ctr"/>
            <a:r>
              <a:rPr lang="es-ES" sz="4400" dirty="0" smtClean="0">
                <a:solidFill>
                  <a:schemeClr val="bg1"/>
                </a:solidFill>
              </a:rPr>
              <a:t>8. Propuesta de adquisición de una obra de la muestra </a:t>
            </a:r>
            <a:r>
              <a:rPr lang="es-ES" sz="4400" dirty="0" err="1" smtClean="0">
                <a:solidFill>
                  <a:schemeClr val="bg1"/>
                </a:solidFill>
              </a:rPr>
              <a:t>Oinez</a:t>
            </a:r>
            <a:r>
              <a:rPr lang="es-ES" sz="4400" dirty="0" smtClean="0">
                <a:solidFill>
                  <a:schemeClr val="bg1"/>
                </a:solidFill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</a:rPr>
              <a:t>Artea</a:t>
            </a:r>
            <a:endParaRPr lang="es-ES" sz="4400" dirty="0" smtClean="0">
              <a:solidFill>
                <a:schemeClr val="bg1"/>
              </a:solidFill>
            </a:endParaRPr>
          </a:p>
          <a:p>
            <a:pPr algn="ctr"/>
            <a:endParaRPr lang="es-ES" sz="4400" dirty="0" smtClean="0">
              <a:solidFill>
                <a:schemeClr val="bg1"/>
              </a:solidFill>
            </a:endParaRPr>
          </a:p>
          <a:p>
            <a:pPr lvl="0" algn="ctr" fontAlgn="auto"/>
            <a:endParaRPr lang="es-ES" sz="6600" dirty="0" smtClean="0">
              <a:solidFill>
                <a:schemeClr val="bg1"/>
              </a:solidFill>
            </a:endParaRP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82874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8.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adquisición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obra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arte del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Oinez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Artea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8" y="1749900"/>
            <a:ext cx="897162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Origen: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patronato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marzo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se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encomendó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llevar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una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propuesta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compra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895" y="2300278"/>
            <a:ext cx="429102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Rectángulo"/>
          <p:cNvSpPr/>
          <p:nvPr/>
        </p:nvSpPr>
        <p:spPr>
          <a:xfrm>
            <a:off x="5019679" y="4014790"/>
            <a:ext cx="4081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IXONE SÁDABA: THIS IS NOT MY BODY # 2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82874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8.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adquisición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obra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arte del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Oinez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Artea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8" y="1749900"/>
            <a:ext cx="897162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Origen: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patronato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marzo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se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encomendó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llevar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una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propuesta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compra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14 Rectángulo"/>
          <p:cNvSpPr/>
          <p:nvPr/>
        </p:nvSpPr>
        <p:spPr>
          <a:xfrm>
            <a:off x="4591048" y="4229104"/>
            <a:ext cx="48768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600" dirty="0" smtClean="0"/>
              <a:t>ANDONI EUBA Serie La Espina Dorsal, "Desencuentro", 2013 </a:t>
            </a:r>
            <a:endParaRPr lang="es-E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082" y="2300278"/>
            <a:ext cx="40576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82874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8.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adquisición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obra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arte del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Oinez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Artea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8" y="1749900"/>
            <a:ext cx="897162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Origen: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patronato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marzo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se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encomendó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llevar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una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propuesta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compra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082" y="2228839"/>
            <a:ext cx="4235952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Rectángulo"/>
          <p:cNvSpPr/>
          <p:nvPr/>
        </p:nvSpPr>
        <p:spPr>
          <a:xfrm>
            <a:off x="4733924" y="4086228"/>
            <a:ext cx="48768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 smtClean="0"/>
              <a:t>PATRIK GRIJALVO </a:t>
            </a:r>
            <a:r>
              <a:rPr lang="es-ES" sz="1600" dirty="0" err="1" smtClean="0"/>
              <a:t>Kunsthaus</a:t>
            </a:r>
            <a:r>
              <a:rPr lang="es-ES" sz="1600" dirty="0" smtClean="0"/>
              <a:t> </a:t>
            </a:r>
            <a:r>
              <a:rPr lang="es-ES" sz="1600" dirty="0" err="1" smtClean="0"/>
              <a:t>Zurich</a:t>
            </a:r>
            <a:r>
              <a:rPr lang="es-ES" sz="1600" dirty="0" smtClean="0"/>
              <a:t> / David </a:t>
            </a:r>
            <a:r>
              <a:rPr lang="es-ES" sz="1600" dirty="0" err="1" smtClean="0"/>
              <a:t>Chipperfield</a:t>
            </a:r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82874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8.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adquisición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obra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arte del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Oinez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Artea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8" y="1749900"/>
            <a:ext cx="897162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Origen: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patronato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marzo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se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encomendó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llevar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una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propuesta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compra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1" y="6227579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769" y="2300282"/>
            <a:ext cx="4249566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Rectángulo"/>
          <p:cNvSpPr/>
          <p:nvPr/>
        </p:nvSpPr>
        <p:spPr>
          <a:xfrm>
            <a:off x="4733927" y="4086228"/>
            <a:ext cx="4144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JAVIER RIAÑO </a:t>
            </a:r>
            <a:r>
              <a:rPr lang="es-ES" dirty="0" err="1" smtClean="0"/>
              <a:t>Izenbururik</a:t>
            </a:r>
            <a:r>
              <a:rPr lang="es-ES" dirty="0" smtClean="0"/>
              <a:t> </a:t>
            </a:r>
            <a:r>
              <a:rPr lang="es-ES" dirty="0" err="1" smtClean="0"/>
              <a:t>gabe</a:t>
            </a:r>
            <a:r>
              <a:rPr lang="es-ES" dirty="0" smtClean="0"/>
              <a:t> | Sin título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51" y="716674"/>
            <a:ext cx="882874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8.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Propuesta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adquisición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obra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de arte del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Oinez</a:t>
            </a: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Artea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8" y="1749900"/>
            <a:ext cx="897162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Origen: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patronato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marzo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se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encomendó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llevar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una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propuesta</a:t>
            </a: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 de </a:t>
            </a:r>
            <a:r>
              <a:rPr lang="en-US" sz="1983" dirty="0" err="1" smtClean="0">
                <a:solidFill>
                  <a:srgbClr val="1D1D1B"/>
                </a:solidFill>
                <a:latin typeface="Bricolage Grotesque 28 Bold"/>
              </a:rPr>
              <a:t>compra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0" y="5586426"/>
            <a:ext cx="9753558" cy="720911"/>
            <a:chOff x="0" y="0"/>
            <a:chExt cx="13004744" cy="961215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769" y="2300283"/>
            <a:ext cx="2286015" cy="230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2222" y="2300278"/>
            <a:ext cx="225917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9676" y="2371716"/>
            <a:ext cx="216875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05692" y="2371716"/>
            <a:ext cx="225843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376206" y="451485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Riaño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662222" y="451485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Grijalvo</a:t>
            </a:r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091114" y="451485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Euba</a:t>
            </a:r>
            <a:endParaRPr lang="es-E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591444" y="451485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Sádaba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4058" y="0"/>
            <a:ext cx="13004800" cy="7315200"/>
            <a:chOff x="0" y="0"/>
            <a:chExt cx="17339733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17339733" cy="9753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33330" y="2157405"/>
            <a:ext cx="9377394" cy="3713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es-ES" sz="4400" dirty="0" smtClean="0">
              <a:solidFill>
                <a:schemeClr val="bg1"/>
              </a:solidFill>
            </a:endParaRPr>
          </a:p>
          <a:p>
            <a:pPr lvl="0" algn="ctr"/>
            <a:r>
              <a:rPr lang="es-ES" sz="4400" dirty="0" smtClean="0">
                <a:solidFill>
                  <a:schemeClr val="bg1"/>
                </a:solidFill>
              </a:rPr>
              <a:t>9. Ruegos y preguntas</a:t>
            </a:r>
          </a:p>
          <a:p>
            <a:pPr algn="ctr"/>
            <a:endParaRPr lang="es-ES" sz="4400" dirty="0" smtClean="0">
              <a:solidFill>
                <a:schemeClr val="bg1"/>
              </a:solidFill>
            </a:endParaRPr>
          </a:p>
          <a:p>
            <a:pPr lvl="0" algn="ctr" fontAlgn="auto"/>
            <a:endParaRPr lang="es-ES" sz="6600" dirty="0" smtClean="0">
              <a:solidFill>
                <a:schemeClr val="bg1"/>
              </a:solidFill>
            </a:endParaRPr>
          </a:p>
          <a:p>
            <a:pPr algn="ctr">
              <a:lnSpc>
                <a:spcPts val="5183"/>
              </a:lnSpc>
            </a:pPr>
            <a:endParaRPr lang="en-US" sz="6000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40736" y="5564024"/>
            <a:ext cx="2872132" cy="768803"/>
          </a:xfrm>
          <a:custGeom>
            <a:avLst/>
            <a:gdLst/>
            <a:ahLst/>
            <a:cxnLst/>
            <a:rect l="l" t="t" r="r" b="b"/>
            <a:pathLst>
              <a:path w="2872132" h="768803">
                <a:moveTo>
                  <a:pt x="0" y="0"/>
                </a:moveTo>
                <a:lnTo>
                  <a:pt x="2872132" y="0"/>
                </a:lnTo>
                <a:lnTo>
                  <a:pt x="2872132" y="768803"/>
                </a:lnTo>
                <a:lnTo>
                  <a:pt x="0" y="76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1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1230" y="3324189"/>
            <a:ext cx="2491145" cy="666822"/>
          </a:xfrm>
          <a:custGeom>
            <a:avLst/>
            <a:gdLst/>
            <a:ahLst/>
            <a:cxnLst/>
            <a:rect l="l" t="t" r="r" b="b"/>
            <a:pathLst>
              <a:path w="2491145" h="666822">
                <a:moveTo>
                  <a:pt x="0" y="0"/>
                </a:moveTo>
                <a:lnTo>
                  <a:pt x="2491146" y="0"/>
                </a:lnTo>
                <a:lnTo>
                  <a:pt x="2491146" y="666822"/>
                </a:lnTo>
                <a:lnTo>
                  <a:pt x="0" y="66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" y="366713"/>
            <a:ext cx="9753579" cy="1162560"/>
            <a:chOff x="0" y="0"/>
            <a:chExt cx="13004772" cy="1550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060" b="41060"/>
            <a:stretch>
              <a:fillRect/>
            </a:stretch>
          </p:blipFill>
          <p:spPr>
            <a:xfrm>
              <a:off x="0" y="0"/>
              <a:ext cx="13004772" cy="155008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2" y="2197180"/>
            <a:ext cx="9753558" cy="0"/>
          </a:xfrm>
          <a:prstGeom prst="line">
            <a:avLst/>
          </a:prstGeom>
          <a:ln w="19050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48649" y="716675"/>
            <a:ext cx="309512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2196" dirty="0" smtClean="0">
                <a:solidFill>
                  <a:srgbClr val="FFFFFF"/>
                </a:solidFill>
                <a:latin typeface="Bricolage Grotesque 28 Bold"/>
              </a:rPr>
              <a:t>2. </a:t>
            </a:r>
            <a:r>
              <a:rPr lang="en-US" sz="2196" dirty="0" err="1" smtClean="0">
                <a:solidFill>
                  <a:srgbClr val="FFFFFF"/>
                </a:solidFill>
                <a:latin typeface="Bricolage Grotesque 28 Bold"/>
              </a:rPr>
              <a:t>Intervenciones</a:t>
            </a:r>
            <a:endParaRPr lang="en-US" sz="2196" dirty="0">
              <a:solidFill>
                <a:srgbClr val="FFFFFF"/>
              </a:solidFill>
              <a:latin typeface="Bricolage Grotesque 28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649" y="1749900"/>
            <a:ext cx="366215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3" dirty="0" smtClean="0">
                <a:solidFill>
                  <a:srgbClr val="1D1D1B"/>
                </a:solidFill>
                <a:latin typeface="Bricolage Grotesque 28 Bold"/>
              </a:rPr>
              <a:t>2.2. Director general</a:t>
            </a:r>
            <a:endParaRPr lang="en-US" sz="1983" dirty="0">
              <a:solidFill>
                <a:srgbClr val="1D1D1B"/>
              </a:solidFill>
              <a:latin typeface="Bricolage Grotesque 28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8661" y="2331574"/>
            <a:ext cx="8656301" cy="379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</a:rPr>
              <a:t> </a:t>
            </a:r>
            <a:r>
              <a:rPr lang="es-ES" dirty="0" smtClean="0">
                <a:latin typeface="Bricolage Grotesque 28" charset="0"/>
                <a:cs typeface="Arial" pitchFamily="34" charset="0"/>
              </a:rPr>
              <a:t>Seguimiento presupuestario: cierre de mayo sin desviaciones significativa</a:t>
            </a:r>
          </a:p>
          <a:p>
            <a:pPr algn="just"/>
            <a:endParaRPr lang="es-ES" dirty="0" smtClean="0">
              <a:latin typeface="Bricolage Grotesque 28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  <a:cs typeface="Arial" pitchFamily="34" charset="0"/>
              </a:rPr>
              <a:t> Seguimiento cuadro de mando: actividad dentro de las previsiones</a:t>
            </a:r>
          </a:p>
          <a:p>
            <a:pPr algn="just"/>
            <a:endParaRPr lang="es-ES" dirty="0" smtClean="0">
              <a:latin typeface="Bricolage Grotesque 28" charset="0"/>
              <a:cs typeface="Arial" pitchFamily="34" charset="0"/>
            </a:endParaRPr>
          </a:p>
          <a:p>
            <a:pPr marL="0" lvl="1" algn="just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  <a:cs typeface="Arial" pitchFamily="34" charset="0"/>
              </a:rPr>
              <a:t> Seguimiento del plan estratégico: 40 medidas iniciadas de 46 y 2 acabadas (modelo de gestión interna y aprobar la política de inversión)</a:t>
            </a:r>
          </a:p>
          <a:p>
            <a:pPr marL="0" lvl="1" algn="just"/>
            <a:endParaRPr lang="es-ES" dirty="0" smtClean="0">
              <a:latin typeface="Bricolage Grotesque 28" charset="0"/>
              <a:cs typeface="Arial" pitchFamily="34" charset="0"/>
            </a:endParaRPr>
          </a:p>
          <a:p>
            <a:pPr marL="0" lvl="1" algn="just">
              <a:buFont typeface="Arial" pitchFamily="34" charset="0"/>
              <a:buChar char="•"/>
            </a:pPr>
            <a:r>
              <a:rPr lang="es-ES" dirty="0" smtClean="0">
                <a:latin typeface="Bricolage Grotesque 28" charset="0"/>
                <a:cs typeface="Arial" pitchFamily="34" charset="0"/>
              </a:rPr>
              <a:t> Actividad ordinaria</a:t>
            </a:r>
            <a:r>
              <a:rPr lang="es-ES" dirty="0" smtClean="0">
                <a:latin typeface="Bricolage Grotesque 28" charset="0"/>
                <a:cs typeface="Arial" pitchFamily="34" charset="0"/>
              </a:rPr>
              <a:t>:</a:t>
            </a:r>
            <a:endParaRPr lang="es-ES" sz="1600" dirty="0" smtClean="0">
              <a:solidFill>
                <a:srgbClr val="FF0000"/>
              </a:solidFill>
              <a:latin typeface="Bricolage Grotesque 28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Folleto presentación de la Fundación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Venta de Aranzadi: </a:t>
            </a:r>
            <a:r>
              <a:rPr lang="es-ES" sz="1600" dirty="0" err="1" smtClean="0">
                <a:latin typeface="Bricolage Grotesque 28" charset="0"/>
                <a:cs typeface="Arial" pitchFamily="34" charset="0"/>
              </a:rPr>
              <a:t>Vitalia</a:t>
            </a:r>
            <a:r>
              <a:rPr lang="es-ES" sz="1600" dirty="0" smtClean="0">
                <a:latin typeface="Bricolage Grotesque 28" charset="0"/>
                <a:cs typeface="Arial" pitchFamily="34" charset="0"/>
              </a:rPr>
              <a:t> por 3,6 la oferta de 3,7 no cumplió lo establecido en el pliego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 Auditoría de accesibilidad renovada 25-6-24 por tres años sin ninguna no </a:t>
            </a:r>
            <a:r>
              <a:rPr lang="es-ES" sz="1600" dirty="0" smtClean="0">
                <a:latin typeface="Bricolage Grotesque 28" charset="0"/>
                <a:cs typeface="Arial" pitchFamily="34" charset="0"/>
              </a:rPr>
              <a:t>conformidad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 smtClean="0">
                <a:latin typeface="Bricolage Grotesque 28" charset="0"/>
                <a:cs typeface="Arial" pitchFamily="34" charset="0"/>
              </a:rPr>
              <a:t>Limpieza de las fachadas del CIVICAN</a:t>
            </a:r>
            <a:endParaRPr lang="es-ES" sz="1600" dirty="0" smtClean="0">
              <a:latin typeface="Bricolage Grotesque 28" charset="0"/>
              <a:cs typeface="Arial" pitchFamily="34" charset="0"/>
            </a:endParaRPr>
          </a:p>
          <a:p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marL="329477" lvl="1" indent="-164738" algn="l">
              <a:lnSpc>
                <a:spcPts val="2685"/>
              </a:lnSpc>
            </a:pPr>
            <a:endParaRPr lang="en-US" sz="1526" dirty="0">
              <a:solidFill>
                <a:srgbClr val="1D1D1B"/>
              </a:solidFill>
              <a:latin typeface="Bricolage Grotesque 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" y="6229371"/>
            <a:ext cx="9753558" cy="720911"/>
            <a:chOff x="0" y="0"/>
            <a:chExt cx="13004744" cy="9612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04744" cy="961215"/>
              <a:chOff x="0" y="0"/>
              <a:chExt cx="4816582" cy="3560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81044" y="155198"/>
              <a:ext cx="2431358" cy="650818"/>
            </a:xfrm>
            <a:custGeom>
              <a:avLst/>
              <a:gdLst/>
              <a:ahLst/>
              <a:cxnLst/>
              <a:rect l="l" t="t" r="r" b="b"/>
              <a:pathLst>
                <a:path w="2431358" h="650818">
                  <a:moveTo>
                    <a:pt x="0" y="0"/>
                  </a:moveTo>
                  <a:lnTo>
                    <a:pt x="2431357" y="0"/>
                  </a:lnTo>
                  <a:lnTo>
                    <a:pt x="2431357" y="650818"/>
                  </a:lnTo>
                  <a:lnTo>
                    <a:pt x="0" y="650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O:\fundacion\Patrimonio\Inmovilizado\Obras\2024\Civican\Limpieza de fachada\Fotos\image_50400257.JPG"/>
          <p:cNvSpPr>
            <a:spLocks noChangeAspect="1" noChangeArrowheads="1"/>
          </p:cNvSpPr>
          <p:nvPr/>
        </p:nvSpPr>
        <p:spPr bwMode="auto">
          <a:xfrm>
            <a:off x="50800" y="-145627"/>
            <a:ext cx="243840" cy="3251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O:\fundacion\Patrimonio\Inmovilizado\Obras\2024\Civican\Limpieza de fachada\Fotos\image_50400257.JPG"/>
          <p:cNvSpPr>
            <a:spLocks noChangeAspect="1" noChangeArrowheads="1"/>
          </p:cNvSpPr>
          <p:nvPr/>
        </p:nvSpPr>
        <p:spPr bwMode="auto">
          <a:xfrm>
            <a:off x="50800" y="-145627"/>
            <a:ext cx="243840" cy="3251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11" y="1240414"/>
            <a:ext cx="4461152" cy="46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050" y="1240414"/>
            <a:ext cx="4852941" cy="46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2025761" y="546262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942756" y="546262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O:\fundacion\Patrimonio\Inmovilizado\Obras\2024\Civican\Limpieza de fachada\Fotos\image_50400257.JPG"/>
          <p:cNvSpPr>
            <a:spLocks noChangeAspect="1" noChangeArrowheads="1"/>
          </p:cNvSpPr>
          <p:nvPr/>
        </p:nvSpPr>
        <p:spPr bwMode="auto">
          <a:xfrm>
            <a:off x="50800" y="-145627"/>
            <a:ext cx="243840" cy="3251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O:\fundacion\Patrimonio\Inmovilizado\Obras\2024\Civican\Limpieza de fachada\Fotos\image_50400257.JPG"/>
          <p:cNvSpPr>
            <a:spLocks noChangeAspect="1" noChangeArrowheads="1"/>
          </p:cNvSpPr>
          <p:nvPr/>
        </p:nvSpPr>
        <p:spPr bwMode="auto">
          <a:xfrm>
            <a:off x="50800" y="-145627"/>
            <a:ext cx="243840" cy="3251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17" y="1106500"/>
            <a:ext cx="4577206" cy="478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2061" y="1106501"/>
            <a:ext cx="4702628" cy="478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>
            <a:off x="2024377" y="453728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830985" y="485293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O:\fundacion\Patrimonio\Inmovilizado\Obras\2024\Civican\Limpieza de fachada\Fotos\image_50400257.JPG"/>
          <p:cNvSpPr>
            <a:spLocks noChangeAspect="1" noChangeArrowheads="1"/>
          </p:cNvSpPr>
          <p:nvPr/>
        </p:nvSpPr>
        <p:spPr bwMode="auto">
          <a:xfrm>
            <a:off x="50800" y="-145627"/>
            <a:ext cx="243840" cy="3251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O:\fundacion\Patrimonio\Inmovilizado\Obras\2024\Civican\Limpieza de fachada\Fotos\image_50400257.JPG"/>
          <p:cNvSpPr>
            <a:spLocks noChangeAspect="1" noChangeArrowheads="1"/>
          </p:cNvSpPr>
          <p:nvPr/>
        </p:nvSpPr>
        <p:spPr bwMode="auto">
          <a:xfrm>
            <a:off x="50800" y="-145627"/>
            <a:ext cx="243840" cy="3251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2722" y="1224176"/>
            <a:ext cx="4529909" cy="46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17361" t="13188" r="13345" b="27550"/>
          <a:stretch>
            <a:fillRect/>
          </a:stretch>
        </p:blipFill>
        <p:spPr bwMode="auto">
          <a:xfrm>
            <a:off x="4814596" y="1224176"/>
            <a:ext cx="4766284" cy="46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CuadroTexto"/>
          <p:cNvSpPr txBox="1"/>
          <p:nvPr/>
        </p:nvSpPr>
        <p:spPr>
          <a:xfrm>
            <a:off x="1949390" y="460450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2" name="22 CuadroTexto">
            <a:extLst>
              <a:ext uri="{FF2B5EF4-FFF2-40B4-BE49-F238E27FC236}">
                <a16:creationId xmlns="" xmlns:a16="http://schemas.microsoft.com/office/drawing/2014/main" id="{13713D53-3C01-0418-B86A-1D2A8DFADBEF}"/>
              </a:ext>
            </a:extLst>
          </p:cNvPr>
          <p:cNvSpPr txBox="1"/>
          <p:nvPr/>
        </p:nvSpPr>
        <p:spPr>
          <a:xfrm>
            <a:off x="6935595" y="46045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7F135CB-2E99-B6EA-5CD2-80678C64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61" y="1124651"/>
            <a:ext cx="4563602" cy="49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95892F5C-B0BD-9BFE-39D5-A22A8468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131" y="1124651"/>
            <a:ext cx="4747416" cy="49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20 CuadroTexto">
            <a:extLst>
              <a:ext uri="{FF2B5EF4-FFF2-40B4-BE49-F238E27FC236}">
                <a16:creationId xmlns="" xmlns:a16="http://schemas.microsoft.com/office/drawing/2014/main" id="{76545C87-D54F-9554-90E2-787656EED9C9}"/>
              </a:ext>
            </a:extLst>
          </p:cNvPr>
          <p:cNvSpPr txBox="1"/>
          <p:nvPr/>
        </p:nvSpPr>
        <p:spPr>
          <a:xfrm>
            <a:off x="1852351" y="573301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Antes</a:t>
            </a:r>
          </a:p>
        </p:txBody>
      </p:sp>
      <p:sp>
        <p:nvSpPr>
          <p:cNvPr id="7" name="22 CuadroTexto">
            <a:extLst>
              <a:ext uri="{FF2B5EF4-FFF2-40B4-BE49-F238E27FC236}">
                <a16:creationId xmlns="" xmlns:a16="http://schemas.microsoft.com/office/drawing/2014/main" id="{EAD7CF6A-2900-CA1D-392A-954093B68A64}"/>
              </a:ext>
            </a:extLst>
          </p:cNvPr>
          <p:cNvSpPr txBox="1"/>
          <p:nvPr/>
        </p:nvSpPr>
        <p:spPr>
          <a:xfrm>
            <a:off x="6969327" y="573301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Después</a:t>
            </a:r>
          </a:p>
        </p:txBody>
      </p:sp>
    </p:spTree>
    <p:extLst>
      <p:ext uri="{BB962C8B-B14F-4D97-AF65-F5344CB8AC3E}">
        <p14:creationId xmlns="" xmlns:p14="http://schemas.microsoft.com/office/powerpoint/2010/main" val="40407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2005</Words>
  <Application>Microsoft Office PowerPoint</Application>
  <PresentationFormat>Personalizado</PresentationFormat>
  <Paragraphs>348</Paragraphs>
  <Slides>47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60" baseType="lpstr">
      <vt:lpstr>Arial</vt:lpstr>
      <vt:lpstr>Bricolage Grotesque 28 Semi-Bold</vt:lpstr>
      <vt:lpstr>Bricolage Grotesque 28 Medium</vt:lpstr>
      <vt:lpstr>Calibri</vt:lpstr>
      <vt:lpstr>Bricolage Grotesque 28 Bold</vt:lpstr>
      <vt:lpstr>Bricolage Grotesque 28</vt:lpstr>
      <vt:lpstr>Times New Roman</vt:lpstr>
      <vt:lpstr>Wingdings</vt:lpstr>
      <vt:lpstr>Open Sans</vt:lpstr>
      <vt:lpstr>Montserrat Classic</vt:lpstr>
      <vt:lpstr>Century Gothic</vt:lpstr>
      <vt:lpstr>Office Theme</vt:lpstr>
      <vt:lpstr>1_Office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PARA DIAPOSITIVAS (DUPLICAR) (Presentación (4:3))</dc:title>
  <dc:creator>Alvaro Eguiluz Martiarena</dc:creator>
  <cp:lastModifiedBy>AEM</cp:lastModifiedBy>
  <cp:revision>30</cp:revision>
  <dcterms:created xsi:type="dcterms:W3CDTF">2006-08-16T00:00:00Z</dcterms:created>
  <dcterms:modified xsi:type="dcterms:W3CDTF">2024-06-25T14:57:54Z</dcterms:modified>
  <dc:identifier>DAGJC0l29Tg</dc:identifier>
</cp:coreProperties>
</file>