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9" r:id="rId3"/>
    <p:sldId id="257" r:id="rId4"/>
    <p:sldId id="258" r:id="rId5"/>
    <p:sldId id="328" r:id="rId6"/>
    <p:sldId id="320" r:id="rId7"/>
    <p:sldId id="317" r:id="rId8"/>
    <p:sldId id="318" r:id="rId9"/>
    <p:sldId id="319" r:id="rId10"/>
  </p:sldIdLst>
  <p:sldSz cx="18288000" cy="10287000"/>
  <p:notesSz cx="6858000" cy="9144000"/>
  <p:embeddedFontLst>
    <p:embeddedFont>
      <p:font typeface="Bricolage Grotesque 28" panose="020B0604020202020204" charset="0"/>
      <p:regular r:id="rId12"/>
    </p:embeddedFont>
    <p:embeddedFont>
      <p:font typeface="Bricolage Grotesque 28 Bold" panose="020B0604020202020204" charset="0"/>
      <p:regular r:id="rId13"/>
    </p:embeddedFont>
    <p:embeddedFont>
      <p:font typeface="Bricolage Grotesque 28 Semi-Bold" panose="020B0604020202020204" charset="0"/>
      <p:regular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A1C4C-3BAF-4353-84D2-5E193D764043}" type="datetimeFigureOut">
              <a:rPr lang="es-ES" smtClean="0"/>
              <a:t>26/05/2025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5BC9E-83A4-4B2E-BA02-1A3E6D89E4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1283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undacioncajanavarra-my.sharepoint.com/:b:/g/personal/alvaro_eguiluz_fundacioncajanavarra_es/EbdIhZtGUuhLjdhq3FXtvL0BPHG2b8HaNytLUgiCdE0e6g?e=oXRZuN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undacioncajanavarra-my.sharepoint.com/:b:/g/personal/alvaro_eguiluz_fundacioncajanavarra_es/EbdIhZtGUuhLjdhq3FXtvL0BPHG2b8HaNytLUgiCdE0e6g?e=oXRZuN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undacioncajanavarra-my.sharepoint.com/:b:/g/personal/alvaro_eguiluz_fundacioncajanavarra_es/EbdIhZtGUuhLjdhq3FXtvL0BPHG2b8HaNytLUgiCdE0e6g?e=oXRZuN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5_Informe%20Propuesta%20de%20votaci&#243;n%20en%20la%20JGA%20de%20CABK%202025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2248" b="12248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-143703" y="1014412"/>
            <a:ext cx="1875178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5" name="TextBox 5"/>
          <p:cNvSpPr txBox="1"/>
          <p:nvPr/>
        </p:nvSpPr>
        <p:spPr>
          <a:xfrm>
            <a:off x="1028700" y="2559970"/>
            <a:ext cx="10130319" cy="627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5624" b="1" dirty="0">
                <a:solidFill>
                  <a:srgbClr val="FFFFFF"/>
                </a:solidFill>
                <a:latin typeface="Bricolage Grotesque 28 Semi-Bold"/>
                <a:ea typeface="Bricolage Grotesque 28 Semi-Bold"/>
                <a:cs typeface="Bricolage Grotesque 28 Semi-Bold"/>
                <a:sym typeface="Bricolage Grotesque 28 Semi-Bold"/>
              </a:rPr>
              <a:t>Comisión de Buen </a:t>
            </a:r>
            <a:r>
              <a:rPr lang="en-US" sz="5624" b="1" dirty="0" err="1">
                <a:solidFill>
                  <a:srgbClr val="FFFFFF"/>
                </a:solidFill>
                <a:latin typeface="Bricolage Grotesque 28 Semi-Bold"/>
                <a:ea typeface="Bricolage Grotesque 28 Semi-Bold"/>
                <a:cs typeface="Bricolage Grotesque 28 Semi-Bold"/>
                <a:sym typeface="Bricolage Grotesque 28 Semi-Bold"/>
              </a:rPr>
              <a:t>Gobierno</a:t>
            </a:r>
            <a:endParaRPr lang="en-US" sz="5624" b="1" dirty="0">
              <a:solidFill>
                <a:srgbClr val="FFFFFF"/>
              </a:solidFill>
              <a:latin typeface="Bricolage Grotesque 28 Semi-Bold"/>
              <a:ea typeface="Bricolage Grotesque 28 Semi-Bold"/>
              <a:cs typeface="Bricolage Grotesque 28 Semi-Bold"/>
              <a:sym typeface="Bricolage Grotesque 28 Semi-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287022" y="8075928"/>
            <a:ext cx="4417162" cy="1182372"/>
          </a:xfrm>
          <a:custGeom>
            <a:avLst/>
            <a:gdLst/>
            <a:ahLst/>
            <a:cxnLst/>
            <a:rect l="l" t="t" r="r" b="b"/>
            <a:pathLst>
              <a:path w="4417162" h="1182372">
                <a:moveTo>
                  <a:pt x="0" y="0"/>
                </a:moveTo>
                <a:lnTo>
                  <a:pt x="4417162" y="0"/>
                </a:lnTo>
                <a:lnTo>
                  <a:pt x="4417162" y="1182372"/>
                </a:lnTo>
                <a:lnTo>
                  <a:pt x="0" y="11823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TextBox 7"/>
          <p:cNvSpPr txBox="1"/>
          <p:nvPr/>
        </p:nvSpPr>
        <p:spPr>
          <a:xfrm>
            <a:off x="1028700" y="3137936"/>
            <a:ext cx="8345790" cy="861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dirty="0">
                <a:solidFill>
                  <a:srgbClr val="FFFFFF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26 de mayo de 2025</a:t>
            </a:r>
          </a:p>
          <a:p>
            <a:pPr algn="l">
              <a:lnSpc>
                <a:spcPts val="2940"/>
              </a:lnSpc>
            </a:pPr>
            <a:r>
              <a:rPr lang="en-US" sz="2000" dirty="0">
                <a:solidFill>
                  <a:srgbClr val="FFFFFF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Pamplona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52" y="-3062"/>
            <a:ext cx="18288000" cy="1446818"/>
            <a:chOff x="0" y="0"/>
            <a:chExt cx="24384000" cy="19290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4066" b="44066"/>
            <a:stretch>
              <a:fillRect/>
            </a:stretch>
          </p:blipFill>
          <p:spPr>
            <a:xfrm>
              <a:off x="0" y="0"/>
              <a:ext cx="24384000" cy="192909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676400" y="3841930"/>
            <a:ext cx="15988116" cy="32515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s-ES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Aprobación del acta de la sesión anterior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s-ES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Informe Anual de Gobierno Corporativo correspondiente al ejercicio cerrado a 31 de diciembre de 2024.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s-ES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Actualización sobre el trabajo que se está realizando en relación con los modelos de gestión y desarrollo de personas.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s-ES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Hoja de ruta de la Comisión para las próximas reuniones 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s-ES" sz="200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Ruegos y preguntas</a:t>
            </a:r>
            <a:endParaRPr lang="es-ES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ts val="3453"/>
              </a:lnSpc>
            </a:pPr>
            <a:endParaRPr lang="en-US" sz="1668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453"/>
              </a:lnSpc>
            </a:pPr>
            <a:endParaRPr lang="en-US" sz="1668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13579" y="9019744"/>
            <a:ext cx="18287960" cy="1351711"/>
            <a:chOff x="0" y="0"/>
            <a:chExt cx="24383947" cy="1802282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4383947" cy="1802282"/>
              <a:chOff x="0" y="0"/>
              <a:chExt cx="4816582" cy="35600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00"/>
                  </a:lnSpc>
                </a:pPr>
                <a:r>
                  <a:rPr lang="en-US" sz="2400">
                    <a:solidFill>
                      <a:srgbClr val="FFFFFF"/>
                    </a:solidFill>
                    <a:latin typeface="Bricolage Grotesque 28"/>
                    <a:ea typeface="Bricolage Grotesque 28"/>
                    <a:cs typeface="Bricolage Grotesque 28"/>
                    <a:sym typeface="Bricolage Grotesque 28"/>
                  </a:rPr>
                  <a:t>r</a:t>
                </a:r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10276979" y="290998"/>
              <a:ext cx="4558806" cy="1220286"/>
            </a:xfrm>
            <a:custGeom>
              <a:avLst/>
              <a:gdLst/>
              <a:ahLst/>
              <a:cxnLst/>
              <a:rect l="l" t="t" r="r" b="b"/>
              <a:pathLst>
                <a:path w="4558806" h="1220286">
                  <a:moveTo>
                    <a:pt x="0" y="0"/>
                  </a:moveTo>
                  <a:lnTo>
                    <a:pt x="4558806" y="0"/>
                  </a:lnTo>
                  <a:lnTo>
                    <a:pt x="4558806" y="1220286"/>
                  </a:lnTo>
                  <a:lnTo>
                    <a:pt x="0" y="1220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0" name="AutoShape 10"/>
          <p:cNvSpPr/>
          <p:nvPr/>
        </p:nvSpPr>
        <p:spPr>
          <a:xfrm>
            <a:off x="0" y="2791053"/>
            <a:ext cx="10753108" cy="0"/>
          </a:xfrm>
          <a:prstGeom prst="line">
            <a:avLst/>
          </a:prstGeom>
          <a:ln w="28575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11" name="TextBox 11"/>
          <p:cNvSpPr txBox="1"/>
          <p:nvPr/>
        </p:nvSpPr>
        <p:spPr>
          <a:xfrm>
            <a:off x="685797" y="1873872"/>
            <a:ext cx="11896487" cy="638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5"/>
              </a:lnSpc>
            </a:pPr>
            <a:r>
              <a:rPr lang="en-US" sz="3718" b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Orden del día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0600" y="327560"/>
            <a:ext cx="1667391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s-ES" sz="3200" b="1" dirty="0">
                <a:solidFill>
                  <a:srgbClr val="FFFFFF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Comisión de Buen Gobierno</a:t>
            </a:r>
            <a:endParaRPr lang="en-US" sz="3200" b="1" dirty="0">
              <a:solidFill>
                <a:srgbClr val="FFFFFF"/>
              </a:solidFill>
              <a:latin typeface="Bricolage Grotesque 28 Bold"/>
              <a:ea typeface="Bricolage Grotesque 28 Bold"/>
              <a:cs typeface="Bricolage Grotesque 28 Bold"/>
              <a:sym typeface="Bricolage Grotesque 28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>
            <a:hlinkClick r:id="rId3" tooltip="https://fundacioncajanavarra-my.sharepoint.com/:b:/g/personal/alvaro_eguiluz_fundacioncajanavarra_es/EbdIhZtGUuhLjdhq3FXtvL0BPHG2b8HaNytLUgiCdE0e6g?e=oXRZuN"/>
          </p:cNvPr>
          <p:cNvSpPr/>
          <p:nvPr/>
        </p:nvSpPr>
        <p:spPr>
          <a:xfrm>
            <a:off x="7321173" y="8412481"/>
            <a:ext cx="3619662" cy="966266"/>
          </a:xfrm>
          <a:custGeom>
            <a:avLst/>
            <a:gdLst/>
            <a:ahLst/>
            <a:cxnLst/>
            <a:rect l="l" t="t" r="r" b="b"/>
            <a:pathLst>
              <a:path w="3619662" h="966266">
                <a:moveTo>
                  <a:pt x="0" y="0"/>
                </a:moveTo>
                <a:lnTo>
                  <a:pt x="3619662" y="0"/>
                </a:lnTo>
                <a:lnTo>
                  <a:pt x="3619662" y="966266"/>
                </a:lnTo>
                <a:lnTo>
                  <a:pt x="0" y="9662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2877082" y="4308029"/>
            <a:ext cx="13611096" cy="641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5700">
                <a:solidFill>
                  <a:srgbClr val="FFFFFF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Aprobación del acta de la sesión anterior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15604" y="3980370"/>
            <a:ext cx="322957" cy="969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>
                <a:solidFill>
                  <a:srgbClr val="FFFFFF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1.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>
            <a:hlinkClick r:id="rId3" tooltip="https://fundacioncajanavarra-my.sharepoint.com/:b:/g/personal/alvaro_eguiluz_fundacioncajanavarra_es/EbdIhZtGUuhLjdhq3FXtvL0BPHG2b8HaNytLUgiCdE0e6g?e=oXRZuN"/>
          </p:cNvPr>
          <p:cNvSpPr/>
          <p:nvPr/>
        </p:nvSpPr>
        <p:spPr>
          <a:xfrm>
            <a:off x="7321173" y="8412481"/>
            <a:ext cx="3619662" cy="966266"/>
          </a:xfrm>
          <a:custGeom>
            <a:avLst/>
            <a:gdLst/>
            <a:ahLst/>
            <a:cxnLst/>
            <a:rect l="l" t="t" r="r" b="b"/>
            <a:pathLst>
              <a:path w="3619662" h="966266">
                <a:moveTo>
                  <a:pt x="0" y="0"/>
                </a:moveTo>
                <a:lnTo>
                  <a:pt x="3619662" y="0"/>
                </a:lnTo>
                <a:lnTo>
                  <a:pt x="3619662" y="966266"/>
                </a:lnTo>
                <a:lnTo>
                  <a:pt x="0" y="9662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2877082" y="4210238"/>
            <a:ext cx="13353518" cy="1788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s-ES" sz="4800" dirty="0">
                <a:solidFill>
                  <a:srgbClr val="FFFFFF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Informe Anual de Gobierno Corporativo correspondiente al ejercicio cerrado a 31 de diciembre de 2024.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402172" y="3930522"/>
            <a:ext cx="474911" cy="887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FFFF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2.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B7044-08CE-9F13-F6F4-6FC84EA9E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4E6AF1C-09CA-89A7-B896-8CE5E2C65DA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>
            <a:hlinkClick r:id="rId3" tooltip="https://fundacioncajanavarra-my.sharepoint.com/:b:/g/personal/alvaro_eguiluz_fundacioncajanavarra_es/EbdIhZtGUuhLjdhq3FXtvL0BPHG2b8HaNytLUgiCdE0e6g?e=oXRZuN"/>
            <a:extLst>
              <a:ext uri="{FF2B5EF4-FFF2-40B4-BE49-F238E27FC236}">
                <a16:creationId xmlns:a16="http://schemas.microsoft.com/office/drawing/2014/main" id="{79359CCD-DD4D-1E45-C79A-02376C44D7F8}"/>
              </a:ext>
            </a:extLst>
          </p:cNvPr>
          <p:cNvSpPr/>
          <p:nvPr/>
        </p:nvSpPr>
        <p:spPr>
          <a:xfrm>
            <a:off x="7321173" y="8412481"/>
            <a:ext cx="3619662" cy="966266"/>
          </a:xfrm>
          <a:custGeom>
            <a:avLst/>
            <a:gdLst/>
            <a:ahLst/>
            <a:cxnLst/>
            <a:rect l="l" t="t" r="r" b="b"/>
            <a:pathLst>
              <a:path w="3619662" h="966266">
                <a:moveTo>
                  <a:pt x="0" y="0"/>
                </a:moveTo>
                <a:lnTo>
                  <a:pt x="3619662" y="0"/>
                </a:lnTo>
                <a:lnTo>
                  <a:pt x="3619662" y="966266"/>
                </a:lnTo>
                <a:lnTo>
                  <a:pt x="0" y="9662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189BA42-31D8-FE31-A85F-E46FF1B998C0}"/>
              </a:ext>
            </a:extLst>
          </p:cNvPr>
          <p:cNvSpPr txBox="1"/>
          <p:nvPr/>
        </p:nvSpPr>
        <p:spPr>
          <a:xfrm>
            <a:off x="2877082" y="4210238"/>
            <a:ext cx="13353518" cy="1788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s-ES" sz="4800" dirty="0">
                <a:solidFill>
                  <a:srgbClr val="FFFFFF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Actualización sobre el trabajo que se está realizando en relación con los modelos de gestión y desarrollo de personas.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FCDCAE3-968F-0646-9B4A-E275F4FE2F3C}"/>
              </a:ext>
            </a:extLst>
          </p:cNvPr>
          <p:cNvSpPr txBox="1"/>
          <p:nvPr/>
        </p:nvSpPr>
        <p:spPr>
          <a:xfrm>
            <a:off x="2402172" y="3930522"/>
            <a:ext cx="722028" cy="882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FFFF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538931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82D8E-D018-8480-23F5-AD24970AD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52C6392-0E64-4FC6-B425-D84456274D20}"/>
              </a:ext>
            </a:extLst>
          </p:cNvPr>
          <p:cNvGrpSpPr/>
          <p:nvPr/>
        </p:nvGrpSpPr>
        <p:grpSpPr>
          <a:xfrm>
            <a:off x="0" y="-18645"/>
            <a:ext cx="18288000" cy="1446818"/>
            <a:chOff x="0" y="0"/>
            <a:chExt cx="24384000" cy="1929090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D5ACDA42-65C6-3109-409E-7E6BD01E0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44066" b="44066"/>
            <a:stretch>
              <a:fillRect/>
            </a:stretch>
          </p:blipFill>
          <p:spPr>
            <a:xfrm>
              <a:off x="0" y="0"/>
              <a:ext cx="24384000" cy="1929090"/>
            </a:xfrm>
            <a:prstGeom prst="rect">
              <a:avLst/>
            </a:prstGeom>
          </p:spPr>
        </p:pic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53CE80A1-D378-3A50-D75C-D0C1ACFC2510}"/>
              </a:ext>
            </a:extLst>
          </p:cNvPr>
          <p:cNvGrpSpPr/>
          <p:nvPr/>
        </p:nvGrpSpPr>
        <p:grpSpPr>
          <a:xfrm>
            <a:off x="116932" y="8801100"/>
            <a:ext cx="18287960" cy="1351711"/>
            <a:chOff x="0" y="0"/>
            <a:chExt cx="24383947" cy="1802282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35CDB03C-4FE2-7083-C31D-7C633349DF57}"/>
                </a:ext>
              </a:extLst>
            </p:cNvPr>
            <p:cNvGrpSpPr/>
            <p:nvPr/>
          </p:nvGrpSpPr>
          <p:grpSpPr>
            <a:xfrm>
              <a:off x="0" y="0"/>
              <a:ext cx="24383947" cy="1802282"/>
              <a:chOff x="0" y="0"/>
              <a:chExt cx="4816582" cy="356006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B8D3BAEF-5A7E-F196-5F68-E7F5846149D2}"/>
                  </a:ext>
                </a:extLst>
              </p:cNvPr>
              <p:cNvSpPr/>
              <p:nvPr/>
            </p:nvSpPr>
            <p:spPr>
              <a:xfrm>
                <a:off x="0" y="0"/>
                <a:ext cx="4816582" cy="356006"/>
              </a:xfrm>
              <a:custGeom>
                <a:avLst/>
                <a:gdLst/>
                <a:ahLst/>
                <a:cxnLst/>
                <a:rect l="l" t="t" r="r" b="b"/>
                <a:pathLst>
                  <a:path w="4816582" h="356006">
                    <a:moveTo>
                      <a:pt x="0" y="0"/>
                    </a:moveTo>
                    <a:lnTo>
                      <a:pt x="4816582" y="0"/>
                    </a:lnTo>
                    <a:lnTo>
                      <a:pt x="4816582" y="356006"/>
                    </a:lnTo>
                    <a:lnTo>
                      <a:pt x="0" y="3560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D86E8569-AE04-5A3C-9527-9B5B6E68E366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4816582" cy="3750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00"/>
                  </a:lnSpc>
                </a:pPr>
                <a:r>
                  <a:rPr lang="en-US" sz="2400">
                    <a:solidFill>
                      <a:srgbClr val="FFFFFF"/>
                    </a:solidFill>
                    <a:latin typeface="Bricolage Grotesque 28"/>
                    <a:ea typeface="Bricolage Grotesque 28"/>
                    <a:cs typeface="Bricolage Grotesque 28"/>
                    <a:sym typeface="Bricolage Grotesque 28"/>
                  </a:rPr>
                  <a:t>r</a:t>
                </a:r>
              </a:p>
            </p:txBody>
          </p:sp>
        </p:grp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BBB29D0-7200-51C2-F194-610679F8C915}"/>
                </a:ext>
              </a:extLst>
            </p:cNvPr>
            <p:cNvSpPr/>
            <p:nvPr/>
          </p:nvSpPr>
          <p:spPr>
            <a:xfrm>
              <a:off x="10276979" y="290998"/>
              <a:ext cx="4558806" cy="1220286"/>
            </a:xfrm>
            <a:custGeom>
              <a:avLst/>
              <a:gdLst/>
              <a:ahLst/>
              <a:cxnLst/>
              <a:rect l="l" t="t" r="r" b="b"/>
              <a:pathLst>
                <a:path w="4558806" h="1220286">
                  <a:moveTo>
                    <a:pt x="0" y="0"/>
                  </a:moveTo>
                  <a:lnTo>
                    <a:pt x="4558806" y="0"/>
                  </a:lnTo>
                  <a:lnTo>
                    <a:pt x="4558806" y="1220286"/>
                  </a:lnTo>
                  <a:lnTo>
                    <a:pt x="0" y="1220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0" name="AutoShape 10">
            <a:extLst>
              <a:ext uri="{FF2B5EF4-FFF2-40B4-BE49-F238E27FC236}">
                <a16:creationId xmlns:a16="http://schemas.microsoft.com/office/drawing/2014/main" id="{1CE6D32C-00E0-E485-55CF-DF76D04D5972}"/>
              </a:ext>
            </a:extLst>
          </p:cNvPr>
          <p:cNvSpPr/>
          <p:nvPr/>
        </p:nvSpPr>
        <p:spPr>
          <a:xfrm>
            <a:off x="0" y="2791053"/>
            <a:ext cx="10753108" cy="0"/>
          </a:xfrm>
          <a:prstGeom prst="line">
            <a:avLst/>
          </a:prstGeom>
          <a:ln w="28575" cap="rnd">
            <a:solidFill>
              <a:srgbClr val="C4313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15B1234-6879-EC59-1069-FF1FF4568588}"/>
              </a:ext>
            </a:extLst>
          </p:cNvPr>
          <p:cNvSpPr txBox="1"/>
          <p:nvPr/>
        </p:nvSpPr>
        <p:spPr>
          <a:xfrm>
            <a:off x="685797" y="1873872"/>
            <a:ext cx="11896487" cy="610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5"/>
              </a:lnSpc>
            </a:pPr>
            <a:r>
              <a:rPr lang="en-US" sz="2800" b="1" dirty="0" err="1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Modelo</a:t>
            </a:r>
            <a:r>
              <a:rPr lang="en-US" sz="2800" b="1" dirty="0">
                <a:solidFill>
                  <a:srgbClr val="000000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 de gestion y Desarrollo de personas - FCN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92059DA7-4216-9BF4-79B2-8F6A0192F234}"/>
              </a:ext>
            </a:extLst>
          </p:cNvPr>
          <p:cNvSpPr txBox="1"/>
          <p:nvPr/>
        </p:nvSpPr>
        <p:spPr>
          <a:xfrm>
            <a:off x="990600" y="327560"/>
            <a:ext cx="1667391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24"/>
              </a:lnSpc>
            </a:pPr>
            <a:r>
              <a:rPr lang="es-ES" sz="3200" b="1" dirty="0">
                <a:solidFill>
                  <a:srgbClr val="FFFFFF"/>
                </a:solidFill>
                <a:latin typeface="Bricolage Grotesque 28 Bold"/>
                <a:ea typeface="Bricolage Grotesque 28 Bold"/>
                <a:cs typeface="Bricolage Grotesque 28 Bold"/>
                <a:sym typeface="Bricolage Grotesque 28 Bold"/>
              </a:rPr>
              <a:t>Actualización sobre el trabajo que se está realizando en relación con los modelos de gestión y desarrollo de personas.</a:t>
            </a:r>
            <a:endParaRPr lang="en-US" sz="3200" b="1" dirty="0">
              <a:solidFill>
                <a:srgbClr val="FFFFFF"/>
              </a:solidFill>
              <a:latin typeface="Bricolage Grotesque 28 Bold"/>
              <a:ea typeface="Bricolage Grotesque 28 Bold"/>
              <a:cs typeface="Bricolage Grotesque 28 Bold"/>
              <a:sym typeface="Bricolage Grotesque 28 Bold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289A51A-A87D-7A7C-BD38-BEADD5A5F1C3}"/>
              </a:ext>
            </a:extLst>
          </p:cNvPr>
          <p:cNvSpPr txBox="1"/>
          <p:nvPr/>
        </p:nvSpPr>
        <p:spPr>
          <a:xfrm>
            <a:off x="1066800" y="3201357"/>
            <a:ext cx="15163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 está consolidando un modelo de gestión de personas integral, basado en valores, competencias y desarrollo personal y mejora continua,  que contribuye a la sostenibilidad y coherencia del proyecto de la Fundación y su visión.</a:t>
            </a:r>
          </a:p>
        </p:txBody>
      </p:sp>
      <p:graphicFrame>
        <p:nvGraphicFramePr>
          <p:cNvPr id="32" name="Tabla 31">
            <a:extLst>
              <a:ext uri="{FF2B5EF4-FFF2-40B4-BE49-F238E27FC236}">
                <a16:creationId xmlns:a16="http://schemas.microsoft.com/office/drawing/2014/main" id="{988D42F5-860A-22CB-1ABB-FCD7113E67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821957"/>
              </p:ext>
            </p:extLst>
          </p:nvPr>
        </p:nvGraphicFramePr>
        <p:xfrm>
          <a:off x="1066800" y="4673941"/>
          <a:ext cx="15354299" cy="3053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760808646"/>
                    </a:ext>
                  </a:extLst>
                </a:gridCol>
                <a:gridCol w="9508824">
                  <a:extLst>
                    <a:ext uri="{9D8B030D-6E8A-4147-A177-3AD203B41FA5}">
                      <a16:colId xmlns:a16="http://schemas.microsoft.com/office/drawing/2014/main" val="817094702"/>
                    </a:ext>
                  </a:extLst>
                </a:gridCol>
                <a:gridCol w="3102275">
                  <a:extLst>
                    <a:ext uri="{9D8B030D-6E8A-4147-A177-3AD203B41FA5}">
                      <a16:colId xmlns:a16="http://schemas.microsoft.com/office/drawing/2014/main" val="39389250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Línea estratégica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Actuación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Cronograma / Estado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2148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Formación y desarrollo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dirty="0"/>
                        <a:t>Revisión e implantación de mejoras en el Plan de Formación y desarrollo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Marzo  (hecho)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80403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Modelo de personas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dirty="0"/>
                        <a:t>Modelo de evaluación de desempeño y competencias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Mayo (hecho)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38245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dirty="0"/>
                        <a:t>Definición y valoración de los puestos de trabajo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Junio (en proceso)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47687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dirty="0"/>
                        <a:t>Reactivación de grupos internos e impulso del plan de cuidado, conciliación y flexibilidad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Octubre (pendiente)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575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Organización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dirty="0"/>
                        <a:t>Adaptación del organigrama alineado con la revisión del Plan Estratégico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Mayo (hecho)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259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Cultura y competencias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dirty="0"/>
                        <a:t>Revisión de valores y competencias estratégicas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Abril (hecho)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797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Auditoría RRHH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dirty="0"/>
                        <a:t>Evaluación externa de procesos y modelos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Sep. – Oct. (</a:t>
                      </a:r>
                      <a:r>
                        <a:rPr lang="es-ES" dirty="0" err="1"/>
                        <a:t>pte.</a:t>
                      </a:r>
                      <a:r>
                        <a:rPr lang="es-ES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054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4305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>
            <a:hlinkClick r:id="rId3" action="ppaction://hlinkfile"/>
          </p:cNvPr>
          <p:cNvSpPr/>
          <p:nvPr/>
        </p:nvSpPr>
        <p:spPr>
          <a:xfrm>
            <a:off x="7321173" y="8412481"/>
            <a:ext cx="3619662" cy="966266"/>
          </a:xfrm>
          <a:custGeom>
            <a:avLst/>
            <a:gdLst/>
            <a:ahLst/>
            <a:cxnLst/>
            <a:rect l="l" t="t" r="r" b="b"/>
            <a:pathLst>
              <a:path w="3619662" h="966266">
                <a:moveTo>
                  <a:pt x="0" y="0"/>
                </a:moveTo>
                <a:lnTo>
                  <a:pt x="3619662" y="0"/>
                </a:lnTo>
                <a:lnTo>
                  <a:pt x="3619662" y="966266"/>
                </a:lnTo>
                <a:lnTo>
                  <a:pt x="0" y="9662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TextBox 5"/>
          <p:cNvSpPr txBox="1"/>
          <p:nvPr/>
        </p:nvSpPr>
        <p:spPr>
          <a:xfrm>
            <a:off x="685800" y="1562100"/>
            <a:ext cx="16611600" cy="38448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0293" marR="0" lvl="2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6100" dirty="0">
              <a:solidFill>
                <a:srgbClr val="FFFFFF"/>
              </a:solidFill>
              <a:latin typeface="Bricolage Grotesque 28"/>
              <a:ea typeface="Open Sans"/>
              <a:cs typeface="Open Sans"/>
              <a:sym typeface="Bricolage Grotesque 28"/>
            </a:endParaRPr>
          </a:p>
          <a:p>
            <a:pPr marL="480293" marR="0" lvl="2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icolage Grotesque 28"/>
                <a:ea typeface="Open Sans"/>
                <a:cs typeface="Open Sans"/>
                <a:sym typeface="Bricolage Grotesque 28"/>
              </a:rPr>
              <a:t>4. </a:t>
            </a: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icolage Grotesque 28" panose="020B0604020202020204" charset="0"/>
                <a:ea typeface="Open Sans"/>
                <a:cs typeface="Open Sans"/>
                <a:sym typeface="Open Sans"/>
              </a:rPr>
              <a:t>Hoja de ruta de la Comisión para las próximas reuniones 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ricolage Grotesque 28" panose="020B0604020202020204" charset="0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8540"/>
              </a:lnSpc>
            </a:pPr>
            <a:endParaRPr lang="en-US" sz="6100" dirty="0">
              <a:solidFill>
                <a:srgbClr val="FFFFFF"/>
              </a:solidFill>
              <a:latin typeface="Bricolage Grotesque 28"/>
              <a:ea typeface="Bricolage Grotesque 28"/>
              <a:cs typeface="Bricolage Grotesque 28"/>
              <a:sym typeface="Bricolage Grotesque 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484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7321173" y="8412481"/>
            <a:ext cx="3619662" cy="966266"/>
          </a:xfrm>
          <a:custGeom>
            <a:avLst/>
            <a:gdLst/>
            <a:ahLst/>
            <a:cxnLst/>
            <a:rect l="l" t="t" r="r" b="b"/>
            <a:pathLst>
              <a:path w="3619662" h="966266">
                <a:moveTo>
                  <a:pt x="0" y="0"/>
                </a:moveTo>
                <a:lnTo>
                  <a:pt x="3619662" y="0"/>
                </a:lnTo>
                <a:lnTo>
                  <a:pt x="3619662" y="966266"/>
                </a:lnTo>
                <a:lnTo>
                  <a:pt x="0" y="9662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5410200" y="4616402"/>
            <a:ext cx="12514673" cy="74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</a:pPr>
            <a:r>
              <a:rPr lang="en-US" sz="6500" dirty="0" err="1">
                <a:solidFill>
                  <a:srgbClr val="FFFFFF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Ruegos</a:t>
            </a:r>
            <a:r>
              <a:rPr lang="en-US" sz="6500" dirty="0">
                <a:solidFill>
                  <a:srgbClr val="FFFFFF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 y </a:t>
            </a:r>
            <a:r>
              <a:rPr lang="en-US" sz="6500" dirty="0" err="1">
                <a:solidFill>
                  <a:srgbClr val="FFFFFF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preguntas</a:t>
            </a:r>
            <a:endParaRPr lang="en-US" sz="6500" dirty="0">
              <a:solidFill>
                <a:srgbClr val="FFFFFF"/>
              </a:solidFill>
              <a:latin typeface="Bricolage Grotesque 28"/>
              <a:ea typeface="Bricolage Grotesque 28"/>
              <a:cs typeface="Bricolage Grotesque 28"/>
              <a:sym typeface="Bricolage Grotesque 28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786768" y="4221035"/>
            <a:ext cx="649635" cy="112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dirty="0">
                <a:solidFill>
                  <a:srgbClr val="FFFFFF"/>
                </a:solidFill>
                <a:latin typeface="Bricolage Grotesque 28"/>
                <a:ea typeface="Bricolage Grotesque 28"/>
                <a:cs typeface="Bricolage Grotesque 28"/>
                <a:sym typeface="Bricolage Grotesque 28"/>
              </a:rPr>
              <a:t>5.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08551" y="4518355"/>
            <a:ext cx="4670897" cy="1250291"/>
          </a:xfrm>
          <a:custGeom>
            <a:avLst/>
            <a:gdLst/>
            <a:ahLst/>
            <a:cxnLst/>
            <a:rect l="l" t="t" r="r" b="b"/>
            <a:pathLst>
              <a:path w="4670897" h="1250291">
                <a:moveTo>
                  <a:pt x="0" y="0"/>
                </a:moveTo>
                <a:lnTo>
                  <a:pt x="4670898" y="0"/>
                </a:lnTo>
                <a:lnTo>
                  <a:pt x="4670898" y="1250290"/>
                </a:lnTo>
                <a:lnTo>
                  <a:pt x="0" y="1250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FAC6BA1DA4E354FA5C91ADE054072FF" ma:contentTypeVersion="13" ma:contentTypeDescription="Crear nuevo documento." ma:contentTypeScope="" ma:versionID="51a7410c7daf825c36a3dfde40eeef8b">
  <xsd:schema xmlns:xsd="http://www.w3.org/2001/XMLSchema" xmlns:xs="http://www.w3.org/2001/XMLSchema" xmlns:p="http://schemas.microsoft.com/office/2006/metadata/properties" xmlns:ns2="910358f1-628e-4d7f-8cc8-3c1cbae81a55" xmlns:ns3="1f5e0cdf-5c8b-49b3-a9fe-128d87dd03e0" targetNamespace="http://schemas.microsoft.com/office/2006/metadata/properties" ma:root="true" ma:fieldsID="e66bac352e7b3300cfd6c3a9503c9da4" ns2:_="" ns3:_="">
    <xsd:import namespace="910358f1-628e-4d7f-8cc8-3c1cbae81a55"/>
    <xsd:import namespace="1f5e0cdf-5c8b-49b3-a9fe-128d87dd03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0358f1-628e-4d7f-8cc8-3c1cbae81a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f8bd912-642c-42db-87cc-b6759f428c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5e0cdf-5c8b-49b3-a9fe-128d87dd03e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79eed31-16f9-44d6-9e64-7b9e9b968cc3}" ma:internalName="TaxCatchAll" ma:showField="CatchAllData" ma:web="1f5e0cdf-5c8b-49b3-a9fe-128d87dd03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10358f1-628e-4d7f-8cc8-3c1cbae81a55">
      <Terms xmlns="http://schemas.microsoft.com/office/infopath/2007/PartnerControls"/>
    </lcf76f155ced4ddcb4097134ff3c332f>
    <TaxCatchAll xmlns="1f5e0cdf-5c8b-49b3-a9fe-128d87dd03e0" xsi:nil="true"/>
  </documentManagement>
</p:properties>
</file>

<file path=customXml/itemProps1.xml><?xml version="1.0" encoding="utf-8"?>
<ds:datastoreItem xmlns:ds="http://schemas.openxmlformats.org/officeDocument/2006/customXml" ds:itemID="{D1A5FF81-78B0-4DBB-949C-DF0B6D09482B}"/>
</file>

<file path=customXml/itemProps2.xml><?xml version="1.0" encoding="utf-8"?>
<ds:datastoreItem xmlns:ds="http://schemas.openxmlformats.org/officeDocument/2006/customXml" ds:itemID="{D7BF3C63-4AAB-4E1F-A9A6-D71BB7EF64C0}"/>
</file>

<file path=customXml/itemProps3.xml><?xml version="1.0" encoding="utf-8"?>
<ds:datastoreItem xmlns:ds="http://schemas.openxmlformats.org/officeDocument/2006/customXml" ds:itemID="{B87E9190-CD45-43C1-8EDA-2D1CFAE9F24C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323</Words>
  <Application>Microsoft Office PowerPoint</Application>
  <PresentationFormat>Personalizado</PresentationFormat>
  <Paragraphs>47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Bricolage Grotesque 28 Bold</vt:lpstr>
      <vt:lpstr>Arial</vt:lpstr>
      <vt:lpstr>Bricolage Grotesque 28 Semi-Bold</vt:lpstr>
      <vt:lpstr>Aptos</vt:lpstr>
      <vt:lpstr>Open Sans</vt:lpstr>
      <vt:lpstr>Bricolage Grotesque 28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26 de marzo 2025</dc:title>
  <dc:creator>Alvaro Eguiluz Martiarena</dc:creator>
  <cp:lastModifiedBy>Alvaro Eguiluz Martiarena</cp:lastModifiedBy>
  <cp:revision>9</cp:revision>
  <dcterms:created xsi:type="dcterms:W3CDTF">2006-08-16T00:00:00Z</dcterms:created>
  <dcterms:modified xsi:type="dcterms:W3CDTF">2025-05-26T11:46:53Z</dcterms:modified>
  <dc:identifier>DAGioDr5_58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0x010100EFAC6BA1DA4E354FA5C91ADE054072FF</vt:lpwstr>
  </property>
</Properties>
</file>