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0"/>
  </p:notesMasterIdLst>
  <p:sldIdLst>
    <p:sldId id="256" r:id="rId2"/>
    <p:sldId id="277" r:id="rId3"/>
    <p:sldId id="317" r:id="rId4"/>
    <p:sldId id="278" r:id="rId5"/>
    <p:sldId id="315" r:id="rId6"/>
    <p:sldId id="316" r:id="rId7"/>
    <p:sldId id="293" r:id="rId8"/>
    <p:sldId id="294" r:id="rId9"/>
  </p:sldIdLst>
  <p:sldSz cx="9753600" cy="7315200"/>
  <p:notesSz cx="6797675" cy="9926638"/>
  <p:embeddedFontLst>
    <p:embeddedFont>
      <p:font typeface="Bricolage Grotesque 28 Bold" panose="020B0604020202020204" charset="0"/>
      <p:regular r:id="rId11"/>
    </p:embeddedFont>
    <p:embeddedFont>
      <p:font typeface="Bricolage Grotesque 28 Medium" panose="020B0604020202020204" charset="0"/>
      <p:regular r:id="rId12"/>
    </p:embeddedFont>
    <p:embeddedFont>
      <p:font typeface="Bricolage Grotesque 28 Semi-Bold" panose="020B0604020202020204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100" d="100"/>
          <a:sy n="100" d="100"/>
        </p:scale>
        <p:origin x="172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F585FC-57CE-41FF-B0B4-BB50A552C41F}" type="datetimeFigureOut">
              <a:rPr lang="es-ES" smtClean="0"/>
              <a:pPr/>
              <a:t>24/02/2025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57BBC-995D-404F-B349-9B09B633384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6"/>
            <a:ext cx="6400800" cy="175260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5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5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2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81"/>
            <a:ext cx="4040188" cy="39512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2174881"/>
            <a:ext cx="4041775" cy="39512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7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5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4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7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5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4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5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4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4"/>
            <a:ext cx="8229600" cy="11430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55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4" indent="-342884" algn="l" defTabSz="914355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6" algn="l" defTabSz="914355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4" indent="-228588" algn="l" defTabSz="91435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8" algn="l" defTabSz="914355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7" indent="-228588" algn="l" defTabSz="914355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8" algn="l" defTabSz="9143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8" algn="l" defTabSz="9143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8" algn="l" defTabSz="9143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8" algn="l" defTabSz="9143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5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4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241019_Acta%20CBG%20borrador.pdf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hyperlink" Target="240422_Acta%20Extraordinaria_borrador.doc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241019_Acta%20CBG%20borrador.pdf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hyperlink" Target="240422_Acta%20Extraordinaria_borrador.doc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Guia_practica_para_un_patronato_efectivo.pdf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625600" y="0"/>
            <a:ext cx="13004800" cy="7315200"/>
            <a:chOff x="0" y="0"/>
            <a:chExt cx="17339733" cy="9753600"/>
          </a:xfrm>
        </p:grpSpPr>
        <p:pic>
          <p:nvPicPr>
            <p:cNvPr id="3" name="Picture 3"/>
            <p:cNvPicPr>
              <a:picLocks noChangeAspect="1"/>
            </p:cNvPicPr>
            <p:nvPr/>
          </p:nvPicPr>
          <p:blipFill>
            <a:blip r:embed="rId2"/>
            <a:srcRect t="12248" b="12248"/>
            <a:stretch>
              <a:fillRect/>
            </a:stretch>
          </p:blipFill>
          <p:spPr>
            <a:xfrm>
              <a:off x="0" y="0"/>
              <a:ext cx="17339733" cy="9753600"/>
            </a:xfrm>
            <a:prstGeom prst="rect">
              <a:avLst/>
            </a:prstGeom>
          </p:spPr>
        </p:pic>
      </p:grpSp>
      <p:sp>
        <p:nvSpPr>
          <p:cNvPr id="4" name="AutoShape 4"/>
          <p:cNvSpPr/>
          <p:nvPr/>
        </p:nvSpPr>
        <p:spPr>
          <a:xfrm>
            <a:off x="-76641" y="1455420"/>
            <a:ext cx="10000949" cy="0"/>
          </a:xfrm>
          <a:prstGeom prst="line">
            <a:avLst/>
          </a:prstGeom>
          <a:ln w="952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ES"/>
          </a:p>
        </p:txBody>
      </p:sp>
      <p:sp>
        <p:nvSpPr>
          <p:cNvPr id="5" name="TextBox 5"/>
          <p:cNvSpPr txBox="1"/>
          <p:nvPr/>
        </p:nvSpPr>
        <p:spPr>
          <a:xfrm>
            <a:off x="-1315888" y="4377680"/>
            <a:ext cx="7883255" cy="5605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053"/>
              </a:lnSpc>
            </a:pPr>
            <a:r>
              <a:rPr lang="en-US" sz="4800" dirty="0" err="1">
                <a:solidFill>
                  <a:srgbClr val="FFFFFF"/>
                </a:solidFill>
                <a:latin typeface="Bricolage Grotesque 28 Semi-Bold"/>
              </a:rPr>
              <a:t>Comisión</a:t>
            </a:r>
            <a:r>
              <a:rPr lang="en-US" sz="4800" dirty="0">
                <a:solidFill>
                  <a:srgbClr val="FFFFFF"/>
                </a:solidFill>
                <a:latin typeface="Bricolage Grotesque 28 Semi-Bold"/>
              </a:rPr>
              <a:t> de </a:t>
            </a:r>
            <a:r>
              <a:rPr lang="en-US" sz="4800" dirty="0" err="1">
                <a:solidFill>
                  <a:srgbClr val="FFFFFF"/>
                </a:solidFill>
                <a:latin typeface="Bricolage Grotesque 28 Semi-Bold"/>
              </a:rPr>
              <a:t>Buen</a:t>
            </a:r>
            <a:r>
              <a:rPr lang="en-US" sz="4800" dirty="0">
                <a:solidFill>
                  <a:srgbClr val="FFFFFF"/>
                </a:solidFill>
                <a:latin typeface="Bricolage Grotesque 28 Semi-Bold"/>
              </a:rPr>
              <a:t> </a:t>
            </a:r>
            <a:r>
              <a:rPr lang="en-US" sz="4800" dirty="0" err="1">
                <a:solidFill>
                  <a:srgbClr val="FFFFFF"/>
                </a:solidFill>
                <a:latin typeface="Bricolage Grotesque 28 Semi-Bold"/>
              </a:rPr>
              <a:t>Gobierno</a:t>
            </a:r>
            <a:endParaRPr lang="en-US" sz="4800" dirty="0">
              <a:solidFill>
                <a:srgbClr val="FFFFFF"/>
              </a:solidFill>
              <a:latin typeface="Bricolage Grotesque 28 Semi-Bold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219747" y="1107455"/>
            <a:ext cx="1226768" cy="1812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Bricolage Grotesque 28 Medium"/>
              </a:rPr>
              <a:t>Pamplona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2446516" y="1107455"/>
            <a:ext cx="1775101" cy="1812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Bricolage Grotesque 28 Medium"/>
              </a:rPr>
              <a:t>24 de </a:t>
            </a:r>
            <a:r>
              <a:rPr lang="en-US" sz="1066" dirty="0" err="1">
                <a:solidFill>
                  <a:srgbClr val="FFFFFF"/>
                </a:solidFill>
                <a:latin typeface="Bricolage Grotesque 28 Medium"/>
              </a:rPr>
              <a:t>febrero</a:t>
            </a:r>
            <a:r>
              <a:rPr lang="en-US" sz="1066" dirty="0">
                <a:solidFill>
                  <a:srgbClr val="FFFFFF"/>
                </a:solidFill>
                <a:latin typeface="Bricolage Grotesque 28 Medium"/>
              </a:rPr>
              <a:t> 2024</a:t>
            </a:r>
          </a:p>
        </p:txBody>
      </p:sp>
      <p:sp>
        <p:nvSpPr>
          <p:cNvPr id="9" name="Freeform 9"/>
          <p:cNvSpPr/>
          <p:nvPr/>
        </p:nvSpPr>
        <p:spPr>
          <a:xfrm>
            <a:off x="1219746" y="5221563"/>
            <a:ext cx="2355820" cy="630598"/>
          </a:xfrm>
          <a:custGeom>
            <a:avLst/>
            <a:gdLst/>
            <a:ahLst/>
            <a:cxnLst/>
            <a:rect l="l" t="t" r="r" b="b"/>
            <a:pathLst>
              <a:path w="2355820" h="630598">
                <a:moveTo>
                  <a:pt x="0" y="0"/>
                </a:moveTo>
                <a:lnTo>
                  <a:pt x="2355820" y="0"/>
                </a:lnTo>
                <a:lnTo>
                  <a:pt x="2355820" y="630598"/>
                </a:lnTo>
                <a:lnTo>
                  <a:pt x="0" y="63059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625600" y="0"/>
            <a:ext cx="13004800" cy="7315200"/>
            <a:chOff x="0" y="0"/>
            <a:chExt cx="17339733" cy="9753600"/>
          </a:xfrm>
        </p:grpSpPr>
        <p:pic>
          <p:nvPicPr>
            <p:cNvPr id="3" name="Picture 3">
              <a:hlinkClick r:id="rId2" action="ppaction://hlinkfile"/>
            </p:cNvPr>
            <p:cNvPicPr>
              <a:picLocks noChangeAspect="1"/>
            </p:cNvPicPr>
            <p:nvPr/>
          </p:nvPicPr>
          <p:blipFill>
            <a:blip r:embed="rId3"/>
            <a:srcRect t="7812" b="7812"/>
            <a:stretch>
              <a:fillRect/>
            </a:stretch>
          </p:blipFill>
          <p:spPr>
            <a:xfrm>
              <a:off x="0" y="0"/>
              <a:ext cx="17339733" cy="9753600"/>
            </a:xfrm>
            <a:prstGeom prst="rect">
              <a:avLst/>
            </a:prstGeom>
          </p:spPr>
        </p:pic>
      </p:grpSp>
      <p:sp>
        <p:nvSpPr>
          <p:cNvPr id="4" name="TextBox 4"/>
          <p:cNvSpPr txBox="1"/>
          <p:nvPr/>
        </p:nvSpPr>
        <p:spPr>
          <a:xfrm>
            <a:off x="-991852" y="974781"/>
            <a:ext cx="11737304" cy="54899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83"/>
              </a:lnSpc>
            </a:pPr>
            <a:r>
              <a:rPr lang="es-ES" sz="4800" dirty="0">
                <a:solidFill>
                  <a:schemeClr val="bg1"/>
                </a:solidFill>
              </a:rPr>
              <a:t>Orden del día:</a:t>
            </a:r>
          </a:p>
          <a:p>
            <a:pPr algn="ctr">
              <a:lnSpc>
                <a:spcPts val="5183"/>
              </a:lnSpc>
            </a:pPr>
            <a:endParaRPr lang="es-ES" sz="4800" dirty="0">
              <a:solidFill>
                <a:schemeClr val="bg1"/>
              </a:solidFill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s-ES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Aprobación del acta de la sesión anterior</a:t>
            </a:r>
            <a:endParaRPr lang="es-ES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s-ES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Renovación parcial del Patronato. Preparación de acogida y comunicaciones a instituciones.</a:t>
            </a:r>
            <a:endParaRPr lang="es-ES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s-ES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Evaluación del desempeño del director general durante el año 2024.</a:t>
            </a:r>
            <a:endParaRPr lang="es-ES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s-ES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Guía práctica para un patronato efectivo </a:t>
            </a:r>
            <a:endParaRPr lang="es-ES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s-ES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Ruegos y preguntas</a:t>
            </a:r>
            <a:endParaRPr lang="es-ES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5183"/>
              </a:lnSpc>
            </a:pPr>
            <a:endParaRPr lang="es-ES" dirty="0">
              <a:solidFill>
                <a:schemeClr val="bg1"/>
              </a:solidFill>
            </a:endParaRPr>
          </a:p>
          <a:p>
            <a:pPr algn="ctr">
              <a:lnSpc>
                <a:spcPts val="5183"/>
              </a:lnSpc>
            </a:pPr>
            <a:endParaRPr lang="en-US" sz="6479" dirty="0">
              <a:solidFill>
                <a:srgbClr val="FFFFFF"/>
              </a:solidFill>
              <a:latin typeface="Bricolage Grotesque 28 Bold"/>
            </a:endParaRPr>
          </a:p>
        </p:txBody>
      </p:sp>
      <p:sp>
        <p:nvSpPr>
          <p:cNvPr id="5" name="Freeform 5">
            <a:hlinkClick r:id="rId4" action="ppaction://hlinkfile"/>
          </p:cNvPr>
          <p:cNvSpPr/>
          <p:nvPr/>
        </p:nvSpPr>
        <p:spPr>
          <a:xfrm>
            <a:off x="3440736" y="5564026"/>
            <a:ext cx="2872132" cy="768803"/>
          </a:xfrm>
          <a:custGeom>
            <a:avLst/>
            <a:gdLst/>
            <a:ahLst/>
            <a:cxnLst/>
            <a:rect l="l" t="t" r="r" b="b"/>
            <a:pathLst>
              <a:path w="2872132" h="768803">
                <a:moveTo>
                  <a:pt x="0" y="0"/>
                </a:moveTo>
                <a:lnTo>
                  <a:pt x="2872132" y="0"/>
                </a:lnTo>
                <a:lnTo>
                  <a:pt x="2872132" y="768803"/>
                </a:lnTo>
                <a:lnTo>
                  <a:pt x="0" y="768803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9C7D96-2D8F-E934-7314-3360199C68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992C1ADD-D75C-6CE4-6197-28D8CC63CA81}"/>
              </a:ext>
            </a:extLst>
          </p:cNvPr>
          <p:cNvGrpSpPr/>
          <p:nvPr/>
        </p:nvGrpSpPr>
        <p:grpSpPr>
          <a:xfrm>
            <a:off x="-1625600" y="0"/>
            <a:ext cx="13004800" cy="7315200"/>
            <a:chOff x="0" y="0"/>
            <a:chExt cx="17339733" cy="9753600"/>
          </a:xfrm>
        </p:grpSpPr>
        <p:pic>
          <p:nvPicPr>
            <p:cNvPr id="3" name="Picture 3">
              <a:hlinkClick r:id="rId2" action="ppaction://hlinkfile"/>
              <a:extLst>
                <a:ext uri="{FF2B5EF4-FFF2-40B4-BE49-F238E27FC236}">
                  <a16:creationId xmlns:a16="http://schemas.microsoft.com/office/drawing/2014/main" id="{1EE05D5D-E4F6-7E47-6421-6AC4A0386E9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t="7812" b="7812"/>
            <a:stretch>
              <a:fillRect/>
            </a:stretch>
          </p:blipFill>
          <p:spPr>
            <a:xfrm>
              <a:off x="0" y="0"/>
              <a:ext cx="17339733" cy="9753600"/>
            </a:xfrm>
            <a:prstGeom prst="rect">
              <a:avLst/>
            </a:prstGeom>
          </p:spPr>
        </p:pic>
      </p:grpSp>
      <p:sp>
        <p:nvSpPr>
          <p:cNvPr id="4" name="TextBox 4">
            <a:extLst>
              <a:ext uri="{FF2B5EF4-FFF2-40B4-BE49-F238E27FC236}">
                <a16:creationId xmlns:a16="http://schemas.microsoft.com/office/drawing/2014/main" id="{3F55509D-71E8-EC90-E4A3-15F1C59C617C}"/>
              </a:ext>
            </a:extLst>
          </p:cNvPr>
          <p:cNvSpPr txBox="1"/>
          <p:nvPr/>
        </p:nvSpPr>
        <p:spPr>
          <a:xfrm>
            <a:off x="-523800" y="2943222"/>
            <a:ext cx="10873208" cy="13913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83"/>
              </a:lnSpc>
            </a:pPr>
            <a:r>
              <a:rPr lang="es-ES" sz="4800" dirty="0">
                <a:solidFill>
                  <a:schemeClr val="bg1"/>
                </a:solidFill>
              </a:rPr>
              <a:t>1. Aprobación del acta de la sesión anterior </a:t>
            </a:r>
          </a:p>
          <a:p>
            <a:pPr algn="ctr">
              <a:lnSpc>
                <a:spcPts val="5183"/>
              </a:lnSpc>
            </a:pPr>
            <a:endParaRPr lang="en-US" sz="6479" dirty="0">
              <a:solidFill>
                <a:srgbClr val="FFFFFF"/>
              </a:solidFill>
              <a:latin typeface="Bricolage Grotesque 28 Bold"/>
            </a:endParaRPr>
          </a:p>
        </p:txBody>
      </p:sp>
      <p:sp>
        <p:nvSpPr>
          <p:cNvPr id="5" name="Freeform 5">
            <a:hlinkClick r:id="rId4" action="ppaction://hlinkfile"/>
            <a:extLst>
              <a:ext uri="{FF2B5EF4-FFF2-40B4-BE49-F238E27FC236}">
                <a16:creationId xmlns:a16="http://schemas.microsoft.com/office/drawing/2014/main" id="{30B068AC-7D01-33F4-6249-77898B601500}"/>
              </a:ext>
            </a:extLst>
          </p:cNvPr>
          <p:cNvSpPr/>
          <p:nvPr/>
        </p:nvSpPr>
        <p:spPr>
          <a:xfrm>
            <a:off x="3440736" y="5564026"/>
            <a:ext cx="2872132" cy="768803"/>
          </a:xfrm>
          <a:custGeom>
            <a:avLst/>
            <a:gdLst/>
            <a:ahLst/>
            <a:cxnLst/>
            <a:rect l="l" t="t" r="r" b="b"/>
            <a:pathLst>
              <a:path w="2872132" h="768803">
                <a:moveTo>
                  <a:pt x="0" y="0"/>
                </a:moveTo>
                <a:lnTo>
                  <a:pt x="2872132" y="0"/>
                </a:lnTo>
                <a:lnTo>
                  <a:pt x="2872132" y="768803"/>
                </a:lnTo>
                <a:lnTo>
                  <a:pt x="0" y="768803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8548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625600" y="0"/>
            <a:ext cx="13004800" cy="7315200"/>
            <a:chOff x="0" y="0"/>
            <a:chExt cx="17339733" cy="9753600"/>
          </a:xfrm>
        </p:grpSpPr>
        <p:pic>
          <p:nvPicPr>
            <p:cNvPr id="3" name="Picture 3"/>
            <p:cNvPicPr>
              <a:picLocks noChangeAspect="1"/>
            </p:cNvPicPr>
            <p:nvPr/>
          </p:nvPicPr>
          <p:blipFill>
            <a:blip r:embed="rId2"/>
            <a:srcRect t="7812" b="7812"/>
            <a:stretch>
              <a:fillRect/>
            </a:stretch>
          </p:blipFill>
          <p:spPr>
            <a:xfrm>
              <a:off x="0" y="0"/>
              <a:ext cx="17339733" cy="9753600"/>
            </a:xfrm>
            <a:prstGeom prst="rect">
              <a:avLst/>
            </a:prstGeom>
          </p:spPr>
        </p:pic>
      </p:grpSp>
      <p:sp>
        <p:nvSpPr>
          <p:cNvPr id="4" name="TextBox 4"/>
          <p:cNvSpPr txBox="1"/>
          <p:nvPr/>
        </p:nvSpPr>
        <p:spPr>
          <a:xfrm>
            <a:off x="-739824" y="1641376"/>
            <a:ext cx="10241490" cy="20005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83"/>
              </a:lnSpc>
            </a:pPr>
            <a:r>
              <a:rPr lang="es-ES" sz="4400" dirty="0">
                <a:solidFill>
                  <a:schemeClr val="bg1"/>
                </a:solidFill>
              </a:rPr>
              <a:t>2.	Renovación parcial del Patronato. Preparación de acogida y comunicaciones a instituciones.</a:t>
            </a:r>
            <a:endParaRPr lang="en-US" sz="6000" dirty="0">
              <a:solidFill>
                <a:srgbClr val="FFFFFF"/>
              </a:solidFill>
              <a:latin typeface="Bricolage Grotesque 28 Bold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3440736" y="5564026"/>
            <a:ext cx="2872132" cy="768803"/>
          </a:xfrm>
          <a:custGeom>
            <a:avLst/>
            <a:gdLst/>
            <a:ahLst/>
            <a:cxnLst/>
            <a:rect l="l" t="t" r="r" b="b"/>
            <a:pathLst>
              <a:path w="2872132" h="768803">
                <a:moveTo>
                  <a:pt x="0" y="0"/>
                </a:moveTo>
                <a:lnTo>
                  <a:pt x="2872132" y="0"/>
                </a:lnTo>
                <a:lnTo>
                  <a:pt x="2872132" y="768803"/>
                </a:lnTo>
                <a:lnTo>
                  <a:pt x="0" y="76880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625600" y="0"/>
            <a:ext cx="13004800" cy="7315200"/>
            <a:chOff x="0" y="0"/>
            <a:chExt cx="17339733" cy="9753600"/>
          </a:xfrm>
        </p:grpSpPr>
        <p:pic>
          <p:nvPicPr>
            <p:cNvPr id="3" name="Picture 3"/>
            <p:cNvPicPr>
              <a:picLocks noChangeAspect="1"/>
            </p:cNvPicPr>
            <p:nvPr/>
          </p:nvPicPr>
          <p:blipFill>
            <a:blip r:embed="rId2"/>
            <a:srcRect t="7812" b="7812"/>
            <a:stretch>
              <a:fillRect/>
            </a:stretch>
          </p:blipFill>
          <p:spPr>
            <a:xfrm>
              <a:off x="0" y="0"/>
              <a:ext cx="17339733" cy="9753600"/>
            </a:xfrm>
            <a:prstGeom prst="rect">
              <a:avLst/>
            </a:prstGeom>
          </p:spPr>
        </p:pic>
      </p:grpSp>
      <p:sp>
        <p:nvSpPr>
          <p:cNvPr id="4" name="TextBox 4"/>
          <p:cNvSpPr txBox="1"/>
          <p:nvPr/>
        </p:nvSpPr>
        <p:spPr>
          <a:xfrm>
            <a:off x="-883840" y="2577480"/>
            <a:ext cx="10529522" cy="13497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83"/>
              </a:lnSpc>
            </a:pPr>
            <a:r>
              <a:rPr lang="es-ES" sz="5400" dirty="0">
                <a:solidFill>
                  <a:schemeClr val="bg1"/>
                </a:solidFill>
                <a:latin typeface="+mj-lt"/>
              </a:rPr>
              <a:t>3. Evaluación del desempeño del director general en 2024</a:t>
            </a:r>
            <a:endParaRPr lang="en-US" sz="48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3440736" y="5564026"/>
            <a:ext cx="2872132" cy="768803"/>
          </a:xfrm>
          <a:custGeom>
            <a:avLst/>
            <a:gdLst/>
            <a:ahLst/>
            <a:cxnLst/>
            <a:rect l="l" t="t" r="r" b="b"/>
            <a:pathLst>
              <a:path w="2872132" h="768803">
                <a:moveTo>
                  <a:pt x="0" y="0"/>
                </a:moveTo>
                <a:lnTo>
                  <a:pt x="2872132" y="0"/>
                </a:lnTo>
                <a:lnTo>
                  <a:pt x="2872132" y="768803"/>
                </a:lnTo>
                <a:lnTo>
                  <a:pt x="0" y="76880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3587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EB2FF2-F623-D8D3-64CD-C4B708236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6ED3FDCC-4967-C7B6-C944-CEC53A02A5E7}"/>
              </a:ext>
            </a:extLst>
          </p:cNvPr>
          <p:cNvGrpSpPr/>
          <p:nvPr/>
        </p:nvGrpSpPr>
        <p:grpSpPr>
          <a:xfrm>
            <a:off x="-1625600" y="0"/>
            <a:ext cx="13004800" cy="7315200"/>
            <a:chOff x="0" y="0"/>
            <a:chExt cx="17339733" cy="9753600"/>
          </a:xfrm>
        </p:grpSpPr>
        <p:pic>
          <p:nvPicPr>
            <p:cNvPr id="3" name="Picture 3">
              <a:hlinkClick r:id="rId2" action="ppaction://hlinkfile"/>
              <a:extLst>
                <a:ext uri="{FF2B5EF4-FFF2-40B4-BE49-F238E27FC236}">
                  <a16:creationId xmlns:a16="http://schemas.microsoft.com/office/drawing/2014/main" id="{8773788A-97E0-EA23-765E-5D77B680C1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t="7812" b="7812"/>
            <a:stretch>
              <a:fillRect/>
            </a:stretch>
          </p:blipFill>
          <p:spPr>
            <a:xfrm>
              <a:off x="0" y="0"/>
              <a:ext cx="17339733" cy="9753600"/>
            </a:xfrm>
            <a:prstGeom prst="rect">
              <a:avLst/>
            </a:prstGeom>
          </p:spPr>
        </p:pic>
      </p:grpSp>
      <p:sp>
        <p:nvSpPr>
          <p:cNvPr id="4" name="TextBox 4">
            <a:extLst>
              <a:ext uri="{FF2B5EF4-FFF2-40B4-BE49-F238E27FC236}">
                <a16:creationId xmlns:a16="http://schemas.microsoft.com/office/drawing/2014/main" id="{A16CF29B-9B3A-6E14-8D51-47490265DBC3}"/>
              </a:ext>
            </a:extLst>
          </p:cNvPr>
          <p:cNvSpPr txBox="1"/>
          <p:nvPr/>
        </p:nvSpPr>
        <p:spPr>
          <a:xfrm>
            <a:off x="-883840" y="2577480"/>
            <a:ext cx="10529522" cy="13497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83"/>
              </a:lnSpc>
            </a:pPr>
            <a:r>
              <a:rPr lang="es-ES" sz="5400" dirty="0">
                <a:solidFill>
                  <a:schemeClr val="bg1"/>
                </a:solidFill>
                <a:latin typeface="+mj-lt"/>
              </a:rPr>
              <a:t>4. Guía práctica para un patronato efectivo</a:t>
            </a:r>
            <a:endParaRPr lang="en-US" sz="48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B613CC70-C03F-5F6A-9A63-D85326D24D6A}"/>
              </a:ext>
            </a:extLst>
          </p:cNvPr>
          <p:cNvSpPr/>
          <p:nvPr/>
        </p:nvSpPr>
        <p:spPr>
          <a:xfrm>
            <a:off x="3440736" y="5564026"/>
            <a:ext cx="2872132" cy="768803"/>
          </a:xfrm>
          <a:custGeom>
            <a:avLst/>
            <a:gdLst/>
            <a:ahLst/>
            <a:cxnLst/>
            <a:rect l="l" t="t" r="r" b="b"/>
            <a:pathLst>
              <a:path w="2872132" h="768803">
                <a:moveTo>
                  <a:pt x="0" y="0"/>
                </a:moveTo>
                <a:lnTo>
                  <a:pt x="2872132" y="0"/>
                </a:lnTo>
                <a:lnTo>
                  <a:pt x="2872132" y="768803"/>
                </a:lnTo>
                <a:lnTo>
                  <a:pt x="0" y="76880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0235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624058" y="0"/>
            <a:ext cx="13004800" cy="7315200"/>
            <a:chOff x="0" y="0"/>
            <a:chExt cx="17339733" cy="9753600"/>
          </a:xfrm>
        </p:grpSpPr>
        <p:pic>
          <p:nvPicPr>
            <p:cNvPr id="3" name="Picture 3"/>
            <p:cNvPicPr>
              <a:picLocks noChangeAspect="1"/>
            </p:cNvPicPr>
            <p:nvPr/>
          </p:nvPicPr>
          <p:blipFill>
            <a:blip r:embed="rId2"/>
            <a:srcRect t="7812" b="7812"/>
            <a:stretch>
              <a:fillRect/>
            </a:stretch>
          </p:blipFill>
          <p:spPr>
            <a:xfrm>
              <a:off x="0" y="0"/>
              <a:ext cx="17339733" cy="9753600"/>
            </a:xfrm>
            <a:prstGeom prst="rect">
              <a:avLst/>
            </a:prstGeom>
          </p:spPr>
        </p:pic>
      </p:grpSp>
      <p:sp>
        <p:nvSpPr>
          <p:cNvPr id="4" name="TextBox 4"/>
          <p:cNvSpPr txBox="1"/>
          <p:nvPr/>
        </p:nvSpPr>
        <p:spPr>
          <a:xfrm>
            <a:off x="233330" y="2157405"/>
            <a:ext cx="9377394" cy="37548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/>
            <a:endParaRPr lang="es-ES" sz="4400" dirty="0">
              <a:solidFill>
                <a:schemeClr val="bg1"/>
              </a:solidFill>
            </a:endParaRPr>
          </a:p>
          <a:p>
            <a:pPr lvl="0" algn="ctr"/>
            <a:r>
              <a:rPr lang="es-ES" sz="4400" dirty="0">
                <a:solidFill>
                  <a:schemeClr val="bg1"/>
                </a:solidFill>
              </a:rPr>
              <a:t>4. Ruegos y preguntas</a:t>
            </a:r>
          </a:p>
          <a:p>
            <a:pPr algn="ctr"/>
            <a:endParaRPr lang="es-ES" sz="4400" dirty="0">
              <a:solidFill>
                <a:schemeClr val="bg1"/>
              </a:solidFill>
            </a:endParaRPr>
          </a:p>
          <a:p>
            <a:pPr lvl="0" algn="ctr" fontAlgn="auto"/>
            <a:endParaRPr lang="es-ES" sz="6600" dirty="0">
              <a:solidFill>
                <a:schemeClr val="bg1"/>
              </a:solidFill>
            </a:endParaRPr>
          </a:p>
          <a:p>
            <a:pPr algn="ctr">
              <a:lnSpc>
                <a:spcPts val="5183"/>
              </a:lnSpc>
            </a:pPr>
            <a:endParaRPr lang="en-US" sz="6000" dirty="0">
              <a:solidFill>
                <a:srgbClr val="FFFFFF"/>
              </a:solidFill>
              <a:latin typeface="Bricolage Grotesque 28 Bold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3440736" y="5564026"/>
            <a:ext cx="2872132" cy="768803"/>
          </a:xfrm>
          <a:custGeom>
            <a:avLst/>
            <a:gdLst/>
            <a:ahLst/>
            <a:cxnLst/>
            <a:rect l="l" t="t" r="r" b="b"/>
            <a:pathLst>
              <a:path w="2872132" h="768803">
                <a:moveTo>
                  <a:pt x="0" y="0"/>
                </a:moveTo>
                <a:lnTo>
                  <a:pt x="2872132" y="0"/>
                </a:lnTo>
                <a:lnTo>
                  <a:pt x="2872132" y="768803"/>
                </a:lnTo>
                <a:lnTo>
                  <a:pt x="0" y="76880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431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3631232" y="3324189"/>
            <a:ext cx="2491145" cy="666822"/>
          </a:xfrm>
          <a:custGeom>
            <a:avLst/>
            <a:gdLst/>
            <a:ahLst/>
            <a:cxnLst/>
            <a:rect l="l" t="t" r="r" b="b"/>
            <a:pathLst>
              <a:path w="2491145" h="666822">
                <a:moveTo>
                  <a:pt x="0" y="0"/>
                </a:moveTo>
                <a:lnTo>
                  <a:pt x="2491146" y="0"/>
                </a:lnTo>
                <a:lnTo>
                  <a:pt x="2491146" y="666822"/>
                </a:lnTo>
                <a:lnTo>
                  <a:pt x="0" y="66682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FAC6BA1DA4E354FA5C91ADE054072FF" ma:contentTypeVersion="13" ma:contentTypeDescription="Crear nuevo documento." ma:contentTypeScope="" ma:versionID="51a7410c7daf825c36a3dfde40eeef8b">
  <xsd:schema xmlns:xsd="http://www.w3.org/2001/XMLSchema" xmlns:xs="http://www.w3.org/2001/XMLSchema" xmlns:p="http://schemas.microsoft.com/office/2006/metadata/properties" xmlns:ns2="910358f1-628e-4d7f-8cc8-3c1cbae81a55" xmlns:ns3="1f5e0cdf-5c8b-49b3-a9fe-128d87dd03e0" targetNamespace="http://schemas.microsoft.com/office/2006/metadata/properties" ma:root="true" ma:fieldsID="e66bac352e7b3300cfd6c3a9503c9da4" ns2:_="" ns3:_="">
    <xsd:import namespace="910358f1-628e-4d7f-8cc8-3c1cbae81a55"/>
    <xsd:import namespace="1f5e0cdf-5c8b-49b3-a9fe-128d87dd03e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0358f1-628e-4d7f-8cc8-3c1cbae81a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Etiquetas de imagen" ma:readOnly="false" ma:fieldId="{5cf76f15-5ced-4ddc-b409-7134ff3c332f}" ma:taxonomyMulti="true" ma:sspId="2f8bd912-642c-42db-87cc-b6759f428ce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5e0cdf-5c8b-49b3-a9fe-128d87dd03e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79eed31-16f9-44d6-9e64-7b9e9b968cc3}" ma:internalName="TaxCatchAll" ma:showField="CatchAllData" ma:web="1f5e0cdf-5c8b-49b3-a9fe-128d87dd03e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10358f1-628e-4d7f-8cc8-3c1cbae81a55">
      <Terms xmlns="http://schemas.microsoft.com/office/infopath/2007/PartnerControls"/>
    </lcf76f155ced4ddcb4097134ff3c332f>
    <TaxCatchAll xmlns="1f5e0cdf-5c8b-49b3-a9fe-128d87dd03e0" xsi:nil="true"/>
  </documentManagement>
</p:properties>
</file>

<file path=customXml/itemProps1.xml><?xml version="1.0" encoding="utf-8"?>
<ds:datastoreItem xmlns:ds="http://schemas.openxmlformats.org/officeDocument/2006/customXml" ds:itemID="{A484E86D-E585-4BEE-85FE-1C1B3195DDB2}"/>
</file>

<file path=customXml/itemProps2.xml><?xml version="1.0" encoding="utf-8"?>
<ds:datastoreItem xmlns:ds="http://schemas.openxmlformats.org/officeDocument/2006/customXml" ds:itemID="{B4A174A0-97A7-4F1C-885D-1351B2267A8D}"/>
</file>

<file path=customXml/itemProps3.xml><?xml version="1.0" encoding="utf-8"?>
<ds:datastoreItem xmlns:ds="http://schemas.openxmlformats.org/officeDocument/2006/customXml" ds:itemID="{73EFE683-C23B-4EDB-A643-800B2ACE06B4}"/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101</Words>
  <Application>Microsoft Office PowerPoint</Application>
  <PresentationFormat>Personalizado</PresentationFormat>
  <Paragraphs>17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Calibri</vt:lpstr>
      <vt:lpstr>Bricolage Grotesque 28 Semi-Bold</vt:lpstr>
      <vt:lpstr>Bricolage Grotesque 28 Medium</vt:lpstr>
      <vt:lpstr>Bricolage Grotesque 28 Bold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PLANTILLA PARA DIAPOSITIVAS (DUPLICAR) (Presentación (4:3))</dc:title>
  <dc:creator>Alvaro Eguiluz Martiarena</dc:creator>
  <cp:lastModifiedBy>Alvaro Eguiluz Martiarena</cp:lastModifiedBy>
  <cp:revision>41</cp:revision>
  <cp:lastPrinted>2024-09-24T16:40:37Z</cp:lastPrinted>
  <dcterms:created xsi:type="dcterms:W3CDTF">2006-08-16T00:00:00Z</dcterms:created>
  <dcterms:modified xsi:type="dcterms:W3CDTF">2025-02-24T14:18:10Z</dcterms:modified>
  <dc:identifier>DAGJC0l29Tg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0x010100EFAC6BA1DA4E354FA5C91ADE054072FF</vt:lpwstr>
  </property>
</Properties>
</file>