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Lst>
  <p:sldSz cx="18288000" cy="10287000"/>
  <p:notesSz cx="6858000" cy="9144000"/>
  <p:embeddedFontLst>
    <p:embeddedFont>
      <p:font typeface="Aileron" panose="020B0604020202020204" charset="0"/>
      <p:regular r:id="rId77"/>
    </p:embeddedFont>
    <p:embeddedFont>
      <p:font typeface="Aileron Bold" panose="020B0604020202020204" charset="0"/>
      <p:regular r:id="rId78"/>
    </p:embeddedFont>
    <p:embeddedFont>
      <p:font typeface="Aileron Heavy" panose="020B0604020202020204" charset="0"/>
      <p:regular r:id="rId79"/>
    </p:embeddedFont>
    <p:embeddedFont>
      <p:font typeface="Aileron Ultra-Bold" panose="020B0604020202020204" charset="0"/>
      <p:regular r:id="rId80"/>
    </p:embeddedFont>
    <p:embeddedFont>
      <p:font typeface="Bricolage Grotesque 28" panose="020B0604020202020204" charset="0"/>
      <p:regular r:id="rId81"/>
    </p:embeddedFont>
    <p:embeddedFont>
      <p:font typeface="Bricolage Grotesque 28 Bold" panose="020B0604020202020204" charset="0"/>
      <p:regular r:id="rId82"/>
    </p:embeddedFont>
    <p:embeddedFont>
      <p:font typeface="Bricolage Grotesque 28 Semi-Bold" panose="020B0604020202020204" charset="0"/>
      <p:regular r:id="rId83"/>
    </p:embeddedFont>
    <p:embeddedFont>
      <p:font typeface="Open Sans" panose="020B0606030504020204" pitchFamily="34" charset="0"/>
      <p:regular r:id="rId84"/>
    </p:embeddedFont>
    <p:embeddedFont>
      <p:font typeface="Open Sans Bold" panose="020B0806030504020204" charset="0"/>
      <p:regular r:id="rId8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66" d="100"/>
          <a:sy n="66" d="100"/>
        </p:scale>
        <p:origin x="0" y="0"/>
      </p:cViewPr>
      <p:guideLst>
        <p:guide orient="horz" pos="2160"/>
        <p:guide pos="2880"/>
      </p:guideLst>
    </p:cSldViewPr>
  </p:slide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font" Target="fonts/font8.fntdata"/><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font" Target="fonts/font3.fntdata"/><Relationship Id="rId5" Type="http://schemas.openxmlformats.org/officeDocument/2006/relationships/slide" Target="slides/slide1.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font" Target="fonts/font1.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font" Target="fonts/font4.fntdata"/><Relationship Id="rId85" Type="http://schemas.openxmlformats.org/officeDocument/2006/relationships/font" Target="fonts/font9.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font" Target="fonts/font7.fntdata"/><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font" Target="fonts/font2.fntdata"/><Relationship Id="rId81" Type="http://schemas.openxmlformats.org/officeDocument/2006/relationships/font" Target="fonts/font5.fntdata"/><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font" Target="fonts/font6.fntdata"/><Relationship Id="rId19" Type="http://schemas.openxmlformats.org/officeDocument/2006/relationships/slide" Target="slides/slide1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 Id="rId9" Type="http://schemas.openxmlformats.org/officeDocument/2006/relationships/image" Target="../media/image28.svg"/></Relationships>
</file>

<file path=ppt/slides/_rels/slide11.xml.rels><?xml version="1.0" encoding="UTF-8" standalone="yes"?>
<Relationships xmlns="http://schemas.openxmlformats.org/package/2006/relationships"><Relationship Id="rId3" Type="http://schemas.openxmlformats.org/officeDocument/2006/relationships/hyperlink" Target="https://fundacioncajanavarra-my.sharepoint.com/:b:/g/personal/alvaro_eguiluz_fundacioncajanavarra_es/EV4WAn-OZspHk4c6tuHVK_ABYqBimJObjo9bfPg55vDdrg?e=hE25Dm" TargetMode="External"/><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5.png"/><Relationship Id="rId7"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10" Type="http://schemas.openxmlformats.org/officeDocument/2006/relationships/image" Target="../media/image32.svg"/><Relationship Id="rId4" Type="http://schemas.openxmlformats.org/officeDocument/2006/relationships/image" Target="../media/image6.svg"/><Relationship Id="rId9"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5.png"/><Relationship Id="rId7"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6.sv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fundacioncajanavarra-my.sharepoint.com/:b:/g/personal/alvaro_eguiluz_fundacioncajanavarra_es/EbdIhZtGUuhLjdhq3FXtvL0BPHG2b8HaNytLUgiCdE0e6g?e=oXRZuN" TargetMode="External"/><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fundacioncajanavarra-my.sharepoint.com/:b:/g/personal/alvaro_eguiluz_fundacioncajanavarra_es/EV4WAn-OZspHk4c6tuHVK_ABYqBimJObjo9bfPg55vDdrg?e=hE25Dm" TargetMode="External"/><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6.svg"/></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63.png"/><Relationship Id="rId4" Type="http://schemas.openxmlformats.org/officeDocument/2006/relationships/image" Target="../media/image62.png"/></Relationships>
</file>

<file path=ppt/slides/_rels/slide4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48.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7.png"/><Relationship Id="rId11" Type="http://schemas.openxmlformats.org/officeDocument/2006/relationships/image" Target="../media/image47.png"/><Relationship Id="rId5" Type="http://schemas.openxmlformats.org/officeDocument/2006/relationships/image" Target="../media/image66.png"/><Relationship Id="rId10" Type="http://schemas.openxmlformats.org/officeDocument/2006/relationships/image" Target="../media/image6.svg"/><Relationship Id="rId4" Type="http://schemas.openxmlformats.org/officeDocument/2006/relationships/image" Target="../media/image65.png"/><Relationship Id="rId9" Type="http://schemas.openxmlformats.org/officeDocument/2006/relationships/image" Target="../media/image5.png"/></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svg"/></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63.png"/><Relationship Id="rId4" Type="http://schemas.openxmlformats.org/officeDocument/2006/relationships/image" Target="../media/image62.png"/></Relationships>
</file>

<file path=ppt/slides/_rels/slide5.xml.rels><?xml version="1.0" encoding="UTF-8" standalone="yes"?>
<Relationships xmlns="http://schemas.openxmlformats.org/package/2006/relationships"><Relationship Id="rId3" Type="http://schemas.openxmlformats.org/officeDocument/2006/relationships/hyperlink" Target="https://fundacioncajanavarra-my.sharepoint.com/:b:/g/personal/alvaro_eguiluz_fundacioncajanavarra_es/EV4WAn-OZspHk4c6tuHVK_ABYqBimJObjo9bfPg55vDdrg?e=hE25Dm" TargetMode="External"/><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48.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7.png"/><Relationship Id="rId11" Type="http://schemas.openxmlformats.org/officeDocument/2006/relationships/image" Target="../media/image47.png"/><Relationship Id="rId5" Type="http://schemas.openxmlformats.org/officeDocument/2006/relationships/image" Target="../media/image66.png"/><Relationship Id="rId10" Type="http://schemas.openxmlformats.org/officeDocument/2006/relationships/image" Target="../media/image6.svg"/><Relationship Id="rId4" Type="http://schemas.openxmlformats.org/officeDocument/2006/relationships/image" Target="../media/image65.png"/><Relationship Id="rId9" Type="http://schemas.openxmlformats.org/officeDocument/2006/relationships/image" Target="../media/image5.png"/></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73.png"/></Relationships>
</file>

<file path=ppt/slides/_rels/slide52.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10" Type="http://schemas.openxmlformats.org/officeDocument/2006/relationships/image" Target="../media/image6.svg"/><Relationship Id="rId4" Type="http://schemas.openxmlformats.org/officeDocument/2006/relationships/image" Target="../media/image75.png"/><Relationship Id="rId9" Type="http://schemas.openxmlformats.org/officeDocument/2006/relationships/image" Target="../media/image5.png"/></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1.svg"/><Relationship Id="rId5" Type="http://schemas.openxmlformats.org/officeDocument/2006/relationships/image" Target="../media/image80.png"/><Relationship Id="rId4" Type="http://schemas.openxmlformats.org/officeDocument/2006/relationships/image" Target="../media/image6.svg"/></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63.png"/><Relationship Id="rId4" Type="http://schemas.openxmlformats.org/officeDocument/2006/relationships/image" Target="../media/image62.png"/></Relationships>
</file>

<file path=ppt/slides/_rels/slide55.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48.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7.png"/><Relationship Id="rId11" Type="http://schemas.openxmlformats.org/officeDocument/2006/relationships/image" Target="../media/image47.png"/><Relationship Id="rId5" Type="http://schemas.openxmlformats.org/officeDocument/2006/relationships/image" Target="../media/image66.png"/><Relationship Id="rId10" Type="http://schemas.openxmlformats.org/officeDocument/2006/relationships/image" Target="../media/image6.svg"/><Relationship Id="rId4" Type="http://schemas.openxmlformats.org/officeDocument/2006/relationships/image" Target="../media/image65.png"/><Relationship Id="rId9" Type="http://schemas.openxmlformats.org/officeDocument/2006/relationships/image" Target="../media/image5.png"/></Relationships>
</file>

<file path=ppt/slides/_rels/slide5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73.png"/></Relationships>
</file>

<file path=ppt/slides/_rels/slide57.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10" Type="http://schemas.openxmlformats.org/officeDocument/2006/relationships/image" Target="../media/image6.svg"/><Relationship Id="rId4" Type="http://schemas.openxmlformats.org/officeDocument/2006/relationships/image" Target="../media/image75.png"/><Relationship Id="rId9" Type="http://schemas.openxmlformats.org/officeDocument/2006/relationships/image" Target="../media/image5.png"/></Relationships>
</file>

<file path=ppt/slides/_rels/slide58.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84.png"/><Relationship Id="rId4" Type="http://schemas.openxmlformats.org/officeDocument/2006/relationships/image" Target="../media/image83.png"/></Relationships>
</file>

<file path=ppt/slides/_rels/slide59.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85.png"/><Relationship Id="rId7"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6.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6.svg"/></Relationships>
</file>

<file path=ppt/slides/_rels/slide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89.png"/><Relationship Id="rId4" Type="http://schemas.openxmlformats.org/officeDocument/2006/relationships/image" Target="../media/image6.svg"/></Relationships>
</file>

<file path=ppt/slides/_rels/slide6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2.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6.svg"/></Relationships>
</file>

<file path=ppt/slides/_rels/slide6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6.svg"/></Relationships>
</file>

<file path=ppt/slides/_rels/slide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8" Type="http://schemas.openxmlformats.org/officeDocument/2006/relationships/image" Target="../media/image99.svg"/><Relationship Id="rId3" Type="http://schemas.openxmlformats.org/officeDocument/2006/relationships/image" Target="../media/image5.png"/><Relationship Id="rId7" Type="http://schemas.openxmlformats.org/officeDocument/2006/relationships/image" Target="../media/image98.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97.svg"/><Relationship Id="rId5" Type="http://schemas.openxmlformats.org/officeDocument/2006/relationships/image" Target="../media/image96.png"/><Relationship Id="rId10" Type="http://schemas.openxmlformats.org/officeDocument/2006/relationships/image" Target="../media/image101.svg"/><Relationship Id="rId4" Type="http://schemas.openxmlformats.org/officeDocument/2006/relationships/image" Target="../media/image6.svg"/><Relationship Id="rId9" Type="http://schemas.openxmlformats.org/officeDocument/2006/relationships/image" Target="../media/image100.png"/></Relationships>
</file>

<file path=ppt/slides/_rels/slide6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6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6.svg"/><Relationship Id="rId9" Type="http://schemas.openxmlformats.org/officeDocument/2006/relationships/image" Target="../media/image17.png"/></Relationships>
</file>

<file path=ppt/slides/_rels/slide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6.svg"/></Relationships>
</file>

<file path=ppt/slides/_rels/slide7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05.svg"/><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pic>
          <p:nvPicPr>
            <p:cNvPr id="3" name="Picture 3"/>
            <p:cNvPicPr>
              <a:picLocks noChangeAspect="1"/>
            </p:cNvPicPr>
            <p:nvPr/>
          </p:nvPicPr>
          <p:blipFill>
            <a:blip r:embed="rId2"/>
            <a:srcRect t="12248" b="12248"/>
            <a:stretch>
              <a:fillRect/>
            </a:stretch>
          </p:blipFill>
          <p:spPr>
            <a:xfrm>
              <a:off x="0" y="0"/>
              <a:ext cx="24384000" cy="13716000"/>
            </a:xfrm>
            <a:prstGeom prst="rect">
              <a:avLst/>
            </a:prstGeom>
          </p:spPr>
        </p:pic>
      </p:grpSp>
      <p:sp>
        <p:nvSpPr>
          <p:cNvPr id="4" name="AutoShape 4"/>
          <p:cNvSpPr/>
          <p:nvPr/>
        </p:nvSpPr>
        <p:spPr>
          <a:xfrm>
            <a:off x="-143703" y="1014412"/>
            <a:ext cx="18751780" cy="0"/>
          </a:xfrm>
          <a:prstGeom prst="line">
            <a:avLst/>
          </a:prstGeom>
          <a:ln w="19050" cap="rnd">
            <a:solidFill>
              <a:srgbClr val="FFFFFF"/>
            </a:solidFill>
            <a:prstDash val="solid"/>
            <a:headEnd type="none" w="sm" len="sm"/>
            <a:tailEnd type="none" w="sm" len="sm"/>
          </a:ln>
        </p:spPr>
        <p:txBody>
          <a:bodyPr/>
          <a:lstStyle/>
          <a:p>
            <a:endParaRPr lang="es-ES"/>
          </a:p>
        </p:txBody>
      </p:sp>
      <p:sp>
        <p:nvSpPr>
          <p:cNvPr id="5" name="TextBox 5"/>
          <p:cNvSpPr txBox="1"/>
          <p:nvPr/>
        </p:nvSpPr>
        <p:spPr>
          <a:xfrm>
            <a:off x="841950" y="2559970"/>
            <a:ext cx="7700181" cy="635117"/>
          </a:xfrm>
          <a:prstGeom prst="rect">
            <a:avLst/>
          </a:prstGeom>
        </p:spPr>
        <p:txBody>
          <a:bodyPr lIns="0" tIns="0" rIns="0" bIns="0" rtlCol="0" anchor="t">
            <a:spAutoFit/>
          </a:bodyPr>
          <a:lstStyle/>
          <a:p>
            <a:pPr algn="l">
              <a:lnSpc>
                <a:spcPts val="4499"/>
              </a:lnSpc>
            </a:pPr>
            <a:r>
              <a:rPr lang="en-US" sz="5624" b="1">
                <a:solidFill>
                  <a:srgbClr val="FFFFFF"/>
                </a:solidFill>
                <a:latin typeface="Bricolage Grotesque 28 Semi-Bold"/>
                <a:ea typeface="Bricolage Grotesque 28 Semi-Bold"/>
                <a:cs typeface="Bricolage Grotesque 28 Semi-Bold"/>
                <a:sym typeface="Bricolage Grotesque 28 Semi-Bold"/>
              </a:rPr>
              <a:t>COMISIÓN ECONÓMICA</a:t>
            </a:r>
          </a:p>
        </p:txBody>
      </p:sp>
      <p:sp>
        <p:nvSpPr>
          <p:cNvPr id="6" name="Freeform 6"/>
          <p:cNvSpPr/>
          <p:nvPr/>
        </p:nvSpPr>
        <p:spPr>
          <a:xfrm>
            <a:off x="2287022" y="8075928"/>
            <a:ext cx="4417162" cy="1182372"/>
          </a:xfrm>
          <a:custGeom>
            <a:avLst/>
            <a:gdLst/>
            <a:ahLst/>
            <a:cxnLst/>
            <a:rect l="l" t="t" r="r" b="b"/>
            <a:pathLst>
              <a:path w="4417162" h="1182372">
                <a:moveTo>
                  <a:pt x="0" y="0"/>
                </a:moveTo>
                <a:lnTo>
                  <a:pt x="4417162" y="0"/>
                </a:lnTo>
                <a:lnTo>
                  <a:pt x="4417162" y="1182372"/>
                </a:lnTo>
                <a:lnTo>
                  <a:pt x="0" y="11823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ES"/>
          </a:p>
        </p:txBody>
      </p:sp>
      <p:sp>
        <p:nvSpPr>
          <p:cNvPr id="7" name="TextBox 7"/>
          <p:cNvSpPr txBox="1"/>
          <p:nvPr/>
        </p:nvSpPr>
        <p:spPr>
          <a:xfrm>
            <a:off x="1170236" y="3118886"/>
            <a:ext cx="3903166" cy="622935"/>
          </a:xfrm>
          <a:prstGeom prst="rect">
            <a:avLst/>
          </a:prstGeom>
        </p:spPr>
        <p:txBody>
          <a:bodyPr lIns="0" tIns="0" rIns="0" bIns="0" rtlCol="0" anchor="t">
            <a:spAutoFit/>
          </a:bodyPr>
          <a:lstStyle/>
          <a:p>
            <a:pPr algn="ctr">
              <a:lnSpc>
                <a:spcPts val="5040"/>
              </a:lnSpc>
            </a:pPr>
            <a:r>
              <a:rPr lang="en-US" sz="3600">
                <a:solidFill>
                  <a:srgbClr val="FFFFFF"/>
                </a:solidFill>
                <a:latin typeface="Bricolage Grotesque 28"/>
                <a:ea typeface="Bricolage Grotesque 28"/>
                <a:cs typeface="Bricolage Grotesque 28"/>
                <a:sym typeface="Bricolage Grotesque 28"/>
              </a:rPr>
              <a:t>18 de junio de 2025</a:t>
            </a:r>
          </a:p>
        </p:txBody>
      </p:sp>
      <p:sp>
        <p:nvSpPr>
          <p:cNvPr id="8" name="TextBox 8"/>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Open Sans"/>
                <a:ea typeface="Open Sans"/>
                <a:cs typeface="Open Sans"/>
                <a:sym typeface="Open Sans"/>
              </a:rPr>
              <a:t>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9347" y="0"/>
            <a:ext cx="1098047" cy="10287000"/>
          </a:xfrm>
          <a:prstGeom prst="rect">
            <a:avLst/>
          </a:prstGeom>
          <a:solidFill>
            <a:srgbClr val="BA6769"/>
          </a:solidFill>
        </p:spPr>
        <p:txBody>
          <a:bodyPr/>
          <a:lstStyle/>
          <a:p>
            <a:endParaRPr lang="es-ES"/>
          </a:p>
        </p:txBody>
      </p:sp>
      <p:sp>
        <p:nvSpPr>
          <p:cNvPr id="3" name="AutoShape 3"/>
          <p:cNvSpPr/>
          <p:nvPr/>
        </p:nvSpPr>
        <p:spPr>
          <a:xfrm>
            <a:off x="-972680" y="5124568"/>
            <a:ext cx="2904713" cy="37864"/>
          </a:xfrm>
          <a:prstGeom prst="rect">
            <a:avLst/>
          </a:prstGeom>
          <a:solidFill>
            <a:srgbClr val="13538A"/>
          </a:solidFill>
        </p:spPr>
        <p:txBody>
          <a:bodyPr/>
          <a:lstStyle/>
          <a:p>
            <a:endParaRPr lang="es-ES"/>
          </a:p>
        </p:txBody>
      </p:sp>
      <p:grpSp>
        <p:nvGrpSpPr>
          <p:cNvPr id="4" name="Group 4"/>
          <p:cNvGrpSpPr/>
          <p:nvPr/>
        </p:nvGrpSpPr>
        <p:grpSpPr>
          <a:xfrm>
            <a:off x="14108524" y="6851449"/>
            <a:ext cx="3441288" cy="1731465"/>
            <a:chOff x="0" y="0"/>
            <a:chExt cx="4588385" cy="2308619"/>
          </a:xfrm>
        </p:grpSpPr>
        <p:sp>
          <p:nvSpPr>
            <p:cNvPr id="5" name="TextBox 5"/>
            <p:cNvSpPr txBox="1"/>
            <p:nvPr/>
          </p:nvSpPr>
          <p:spPr>
            <a:xfrm>
              <a:off x="0" y="-28575"/>
              <a:ext cx="4588385" cy="678307"/>
            </a:xfrm>
            <a:prstGeom prst="rect">
              <a:avLst/>
            </a:prstGeom>
          </p:spPr>
          <p:txBody>
            <a:bodyPr lIns="0" tIns="0" rIns="0" bIns="0" rtlCol="0" anchor="t">
              <a:spAutoFit/>
            </a:bodyPr>
            <a:lstStyle/>
            <a:p>
              <a:pPr algn="r">
                <a:lnSpc>
                  <a:spcPts val="4128"/>
                </a:lnSpc>
              </a:pPr>
              <a:r>
                <a:rPr lang="en-US" sz="3200" b="1" spc="160">
                  <a:solidFill>
                    <a:srgbClr val="191919"/>
                  </a:solidFill>
                  <a:latin typeface="Aileron Ultra-Bold"/>
                  <a:ea typeface="Aileron Ultra-Bold"/>
                  <a:cs typeface="Aileron Ultra-Bold"/>
                  <a:sym typeface="Aileron Ultra-Bold"/>
                </a:rPr>
                <a:t>70.934.000</a:t>
              </a:r>
            </a:p>
          </p:txBody>
        </p:sp>
        <p:sp>
          <p:nvSpPr>
            <p:cNvPr id="6" name="TextBox 6"/>
            <p:cNvSpPr txBox="1"/>
            <p:nvPr/>
          </p:nvSpPr>
          <p:spPr>
            <a:xfrm>
              <a:off x="0" y="900189"/>
              <a:ext cx="4588385" cy="1408430"/>
            </a:xfrm>
            <a:prstGeom prst="rect">
              <a:avLst/>
            </a:prstGeom>
          </p:spPr>
          <p:txBody>
            <a:bodyPr lIns="0" tIns="0" rIns="0" bIns="0" rtlCol="0" anchor="t">
              <a:spAutoFit/>
            </a:bodyPr>
            <a:lstStyle/>
            <a:p>
              <a:pPr algn="r">
                <a:lnSpc>
                  <a:spcPts val="2850"/>
                </a:lnSpc>
              </a:pPr>
              <a:r>
                <a:rPr lang="en-US" sz="1900" b="1" spc="95">
                  <a:solidFill>
                    <a:srgbClr val="191919"/>
                  </a:solidFill>
                  <a:latin typeface="Aileron Bold"/>
                  <a:ea typeface="Aileron Bold"/>
                  <a:cs typeface="Aileron Bold"/>
                  <a:sym typeface="Aileron Bold"/>
                </a:rPr>
                <a:t>Excedente del resultado </a:t>
              </a:r>
              <a:r>
                <a:rPr lang="en-US" sz="1900" spc="95">
                  <a:solidFill>
                    <a:srgbClr val="191919"/>
                  </a:solidFill>
                  <a:latin typeface="Aileron"/>
                  <a:ea typeface="Aileron"/>
                  <a:cs typeface="Aileron"/>
                  <a:sym typeface="Aileron"/>
                </a:rPr>
                <a:t>contable que se</a:t>
              </a:r>
              <a:r>
                <a:rPr lang="en-US" sz="1900" b="1" spc="95">
                  <a:solidFill>
                    <a:srgbClr val="191919"/>
                  </a:solidFill>
                  <a:latin typeface="Aileron Bold"/>
                  <a:ea typeface="Aileron Bold"/>
                  <a:cs typeface="Aileron Bold"/>
                  <a:sym typeface="Aileron Bold"/>
                </a:rPr>
                <a:t> </a:t>
              </a:r>
              <a:r>
                <a:rPr lang="en-US" sz="1900" spc="95">
                  <a:solidFill>
                    <a:srgbClr val="191919"/>
                  </a:solidFill>
                  <a:latin typeface="Aileron"/>
                  <a:ea typeface="Aileron"/>
                  <a:cs typeface="Aileron"/>
                  <a:sym typeface="Aileron"/>
                </a:rPr>
                <a:t>destinará a incrementar reservas</a:t>
              </a:r>
            </a:p>
          </p:txBody>
        </p:sp>
      </p:grpSp>
      <p:sp>
        <p:nvSpPr>
          <p:cNvPr id="7" name="Freeform 7"/>
          <p:cNvSpPr/>
          <p:nvPr/>
        </p:nvSpPr>
        <p:spPr>
          <a:xfrm>
            <a:off x="12338143" y="1099548"/>
            <a:ext cx="785306" cy="759784"/>
          </a:xfrm>
          <a:custGeom>
            <a:avLst/>
            <a:gdLst/>
            <a:ahLst/>
            <a:cxnLst/>
            <a:rect l="l" t="t" r="r" b="b"/>
            <a:pathLst>
              <a:path w="785306" h="759784">
                <a:moveTo>
                  <a:pt x="0" y="0"/>
                </a:moveTo>
                <a:lnTo>
                  <a:pt x="785306" y="0"/>
                </a:lnTo>
                <a:lnTo>
                  <a:pt x="785306" y="759784"/>
                </a:lnTo>
                <a:lnTo>
                  <a:pt x="0" y="7597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ES"/>
          </a:p>
        </p:txBody>
      </p:sp>
      <p:sp>
        <p:nvSpPr>
          <p:cNvPr id="8" name="Freeform 8"/>
          <p:cNvSpPr/>
          <p:nvPr/>
        </p:nvSpPr>
        <p:spPr>
          <a:xfrm>
            <a:off x="16517604" y="1099548"/>
            <a:ext cx="741696" cy="741696"/>
          </a:xfrm>
          <a:custGeom>
            <a:avLst/>
            <a:gdLst/>
            <a:ahLst/>
            <a:cxnLst/>
            <a:rect l="l" t="t" r="r" b="b"/>
            <a:pathLst>
              <a:path w="741696" h="741696">
                <a:moveTo>
                  <a:pt x="0" y="0"/>
                </a:moveTo>
                <a:lnTo>
                  <a:pt x="741696" y="0"/>
                </a:lnTo>
                <a:lnTo>
                  <a:pt x="741696" y="741696"/>
                </a:lnTo>
                <a:lnTo>
                  <a:pt x="0" y="7416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ES"/>
          </a:p>
        </p:txBody>
      </p:sp>
      <p:sp>
        <p:nvSpPr>
          <p:cNvPr id="9" name="Freeform 9"/>
          <p:cNvSpPr/>
          <p:nvPr/>
        </p:nvSpPr>
        <p:spPr>
          <a:xfrm>
            <a:off x="12163407" y="5769101"/>
            <a:ext cx="950517" cy="966218"/>
          </a:xfrm>
          <a:custGeom>
            <a:avLst/>
            <a:gdLst/>
            <a:ahLst/>
            <a:cxnLst/>
            <a:rect l="l" t="t" r="r" b="b"/>
            <a:pathLst>
              <a:path w="950517" h="966218">
                <a:moveTo>
                  <a:pt x="0" y="0"/>
                </a:moveTo>
                <a:lnTo>
                  <a:pt x="950517" y="0"/>
                </a:lnTo>
                <a:lnTo>
                  <a:pt x="950517" y="966218"/>
                </a:lnTo>
                <a:lnTo>
                  <a:pt x="0" y="9662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ES"/>
          </a:p>
        </p:txBody>
      </p:sp>
      <p:sp>
        <p:nvSpPr>
          <p:cNvPr id="10" name="Freeform 10"/>
          <p:cNvSpPr/>
          <p:nvPr/>
        </p:nvSpPr>
        <p:spPr>
          <a:xfrm>
            <a:off x="16171249" y="5893440"/>
            <a:ext cx="1088051" cy="841879"/>
          </a:xfrm>
          <a:custGeom>
            <a:avLst/>
            <a:gdLst/>
            <a:ahLst/>
            <a:cxnLst/>
            <a:rect l="l" t="t" r="r" b="b"/>
            <a:pathLst>
              <a:path w="1088051" h="841879">
                <a:moveTo>
                  <a:pt x="0" y="0"/>
                </a:moveTo>
                <a:lnTo>
                  <a:pt x="1088051" y="0"/>
                </a:lnTo>
                <a:lnTo>
                  <a:pt x="1088051" y="841879"/>
                </a:lnTo>
                <a:lnTo>
                  <a:pt x="0" y="84187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s-ES"/>
          </a:p>
        </p:txBody>
      </p:sp>
      <p:grpSp>
        <p:nvGrpSpPr>
          <p:cNvPr id="11" name="Group 11"/>
          <p:cNvGrpSpPr/>
          <p:nvPr/>
        </p:nvGrpSpPr>
        <p:grpSpPr>
          <a:xfrm>
            <a:off x="9771614" y="6851449"/>
            <a:ext cx="3441288" cy="2093415"/>
            <a:chOff x="0" y="0"/>
            <a:chExt cx="4588385" cy="2791219"/>
          </a:xfrm>
        </p:grpSpPr>
        <p:sp>
          <p:nvSpPr>
            <p:cNvPr id="12" name="TextBox 12"/>
            <p:cNvSpPr txBox="1"/>
            <p:nvPr/>
          </p:nvSpPr>
          <p:spPr>
            <a:xfrm>
              <a:off x="0" y="-28575"/>
              <a:ext cx="4588385" cy="678307"/>
            </a:xfrm>
            <a:prstGeom prst="rect">
              <a:avLst/>
            </a:prstGeom>
          </p:spPr>
          <p:txBody>
            <a:bodyPr lIns="0" tIns="0" rIns="0" bIns="0" rtlCol="0" anchor="t">
              <a:spAutoFit/>
            </a:bodyPr>
            <a:lstStyle/>
            <a:p>
              <a:pPr algn="r">
                <a:lnSpc>
                  <a:spcPts val="4128"/>
                </a:lnSpc>
              </a:pPr>
              <a:r>
                <a:rPr lang="en-US" sz="3200" b="1" spc="160">
                  <a:solidFill>
                    <a:srgbClr val="191919"/>
                  </a:solidFill>
                  <a:latin typeface="Aileron Ultra-Bold"/>
                  <a:ea typeface="Aileron Ultra-Bold"/>
                  <a:cs typeface="Aileron Ultra-Bold"/>
                  <a:sym typeface="Aileron Ultra-Bold"/>
                </a:rPr>
                <a:t>1.218.000</a:t>
              </a:r>
            </a:p>
          </p:txBody>
        </p:sp>
        <p:sp>
          <p:nvSpPr>
            <p:cNvPr id="13" name="TextBox 13"/>
            <p:cNvSpPr txBox="1"/>
            <p:nvPr/>
          </p:nvSpPr>
          <p:spPr>
            <a:xfrm>
              <a:off x="0" y="900189"/>
              <a:ext cx="4588385" cy="1891030"/>
            </a:xfrm>
            <a:prstGeom prst="rect">
              <a:avLst/>
            </a:prstGeom>
          </p:spPr>
          <p:txBody>
            <a:bodyPr lIns="0" tIns="0" rIns="0" bIns="0" rtlCol="0" anchor="t">
              <a:spAutoFit/>
            </a:bodyPr>
            <a:lstStyle/>
            <a:p>
              <a:pPr algn="r">
                <a:lnSpc>
                  <a:spcPts val="2850"/>
                </a:lnSpc>
              </a:pPr>
              <a:r>
                <a:rPr lang="en-US" sz="1900" spc="95">
                  <a:solidFill>
                    <a:srgbClr val="191919"/>
                  </a:solidFill>
                  <a:latin typeface="Aileron"/>
                  <a:ea typeface="Aileron"/>
                  <a:cs typeface="Aileron"/>
                  <a:sym typeface="Aileron"/>
                </a:rPr>
                <a:t>Es el 5,4%. A destinar a fines propios en el plazo de 4 años (previsiblemente en 2025)</a:t>
              </a:r>
            </a:p>
          </p:txBody>
        </p:sp>
      </p:grpSp>
      <p:sp>
        <p:nvSpPr>
          <p:cNvPr id="14" name="TextBox 14"/>
          <p:cNvSpPr txBox="1"/>
          <p:nvPr/>
        </p:nvSpPr>
        <p:spPr>
          <a:xfrm>
            <a:off x="13963268" y="1907256"/>
            <a:ext cx="3441288" cy="515874"/>
          </a:xfrm>
          <a:prstGeom prst="rect">
            <a:avLst/>
          </a:prstGeom>
        </p:spPr>
        <p:txBody>
          <a:bodyPr lIns="0" tIns="0" rIns="0" bIns="0" rtlCol="0" anchor="t">
            <a:spAutoFit/>
          </a:bodyPr>
          <a:lstStyle/>
          <a:p>
            <a:pPr algn="r">
              <a:lnSpc>
                <a:spcPts val="4128"/>
              </a:lnSpc>
            </a:pPr>
            <a:r>
              <a:rPr lang="en-US" sz="3200" b="1" spc="160">
                <a:solidFill>
                  <a:srgbClr val="191919"/>
                </a:solidFill>
                <a:latin typeface="Aileron Ultra-Bold"/>
                <a:ea typeface="Aileron Ultra-Bold"/>
                <a:cs typeface="Aileron Ultra-Bold"/>
                <a:sym typeface="Aileron Ultra-Bold"/>
              </a:rPr>
              <a:t>14.797.000</a:t>
            </a:r>
          </a:p>
        </p:txBody>
      </p:sp>
      <p:grpSp>
        <p:nvGrpSpPr>
          <p:cNvPr id="15" name="Group 15"/>
          <p:cNvGrpSpPr/>
          <p:nvPr/>
        </p:nvGrpSpPr>
        <p:grpSpPr>
          <a:xfrm>
            <a:off x="9144000" y="1935831"/>
            <a:ext cx="3979449" cy="2638245"/>
            <a:chOff x="0" y="0"/>
            <a:chExt cx="5305932" cy="3517659"/>
          </a:xfrm>
        </p:grpSpPr>
        <p:sp>
          <p:nvSpPr>
            <p:cNvPr id="16" name="TextBox 16"/>
            <p:cNvSpPr txBox="1"/>
            <p:nvPr/>
          </p:nvSpPr>
          <p:spPr>
            <a:xfrm>
              <a:off x="0" y="-28575"/>
              <a:ext cx="5305932" cy="678307"/>
            </a:xfrm>
            <a:prstGeom prst="rect">
              <a:avLst/>
            </a:prstGeom>
          </p:spPr>
          <p:txBody>
            <a:bodyPr lIns="0" tIns="0" rIns="0" bIns="0" rtlCol="0" anchor="t">
              <a:spAutoFit/>
            </a:bodyPr>
            <a:lstStyle/>
            <a:p>
              <a:pPr algn="r">
                <a:lnSpc>
                  <a:spcPts val="4128"/>
                </a:lnSpc>
              </a:pPr>
              <a:r>
                <a:rPr lang="en-US" sz="3200" b="1" spc="160">
                  <a:solidFill>
                    <a:srgbClr val="191919"/>
                  </a:solidFill>
                  <a:latin typeface="Aileron Ultra-Bold"/>
                  <a:ea typeface="Aileron Ultra-Bold"/>
                  <a:cs typeface="Aileron Ultra-Bold"/>
                  <a:sym typeface="Aileron Ultra-Bold"/>
                </a:rPr>
                <a:t>22.879.000 </a:t>
              </a:r>
            </a:p>
          </p:txBody>
        </p:sp>
        <p:sp>
          <p:nvSpPr>
            <p:cNvPr id="17" name="TextBox 17"/>
            <p:cNvSpPr txBox="1"/>
            <p:nvPr/>
          </p:nvSpPr>
          <p:spPr>
            <a:xfrm>
              <a:off x="0" y="890664"/>
              <a:ext cx="5305932" cy="2626995"/>
            </a:xfrm>
            <a:prstGeom prst="rect">
              <a:avLst/>
            </a:prstGeom>
          </p:spPr>
          <p:txBody>
            <a:bodyPr lIns="0" tIns="0" rIns="0" bIns="0" rtlCol="0" anchor="t">
              <a:spAutoFit/>
            </a:bodyPr>
            <a:lstStyle/>
            <a:p>
              <a:pPr algn="r">
                <a:lnSpc>
                  <a:spcPts val="3150"/>
                </a:lnSpc>
              </a:pPr>
              <a:r>
                <a:rPr lang="en-US" sz="2100" b="1" spc="105">
                  <a:solidFill>
                    <a:srgbClr val="191919"/>
                  </a:solidFill>
                  <a:latin typeface="Aileron Bold"/>
                  <a:ea typeface="Aileron Bold"/>
                  <a:cs typeface="Aileron Bold"/>
                  <a:sym typeface="Aileron Bold"/>
                </a:rPr>
                <a:t>Ingresos en 2024 </a:t>
              </a:r>
              <a:r>
                <a:rPr lang="en-US" sz="2100" spc="105">
                  <a:solidFill>
                    <a:srgbClr val="191919"/>
                  </a:solidFill>
                  <a:latin typeface="Aileron"/>
                  <a:ea typeface="Aileron"/>
                  <a:cs typeface="Aileron"/>
                  <a:sym typeface="Aileron"/>
                </a:rPr>
                <a:t>descontando los obtenidos por la venta de bienes afectados a los fines fundacionales</a:t>
              </a:r>
            </a:p>
          </p:txBody>
        </p:sp>
      </p:grpSp>
      <p:sp>
        <p:nvSpPr>
          <p:cNvPr id="18" name="TextBox 18"/>
          <p:cNvSpPr txBox="1"/>
          <p:nvPr/>
        </p:nvSpPr>
        <p:spPr>
          <a:xfrm>
            <a:off x="2330362" y="3540251"/>
            <a:ext cx="6399383" cy="2228850"/>
          </a:xfrm>
          <a:prstGeom prst="rect">
            <a:avLst/>
          </a:prstGeom>
        </p:spPr>
        <p:txBody>
          <a:bodyPr lIns="0" tIns="0" rIns="0" bIns="0" rtlCol="0" anchor="t">
            <a:spAutoFit/>
          </a:bodyPr>
          <a:lstStyle/>
          <a:p>
            <a:pPr algn="ctr">
              <a:lnSpc>
                <a:spcPts val="5850"/>
              </a:lnSpc>
            </a:pPr>
            <a:r>
              <a:rPr lang="en-US" sz="4875" b="1" spc="292">
                <a:solidFill>
                  <a:srgbClr val="191919"/>
                </a:solidFill>
                <a:latin typeface="Aileron Heavy"/>
                <a:ea typeface="Aileron Heavy"/>
                <a:cs typeface="Aileron Heavy"/>
                <a:sym typeface="Aileron Heavy"/>
              </a:rPr>
              <a:t>DESTINO DE RENTAS E INGRESOS</a:t>
            </a:r>
          </a:p>
        </p:txBody>
      </p:sp>
      <p:sp>
        <p:nvSpPr>
          <p:cNvPr id="19" name="TextBox 19"/>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191919"/>
                </a:solidFill>
                <a:latin typeface="Open Sans"/>
                <a:ea typeface="Open Sans"/>
                <a:cs typeface="Open Sans"/>
                <a:sym typeface="Open Sans"/>
              </a:rPr>
              <a:t>10</a:t>
            </a:r>
          </a:p>
        </p:txBody>
      </p:sp>
      <p:sp>
        <p:nvSpPr>
          <p:cNvPr id="20" name="TextBox 20"/>
          <p:cNvSpPr txBox="1"/>
          <p:nvPr/>
        </p:nvSpPr>
        <p:spPr>
          <a:xfrm>
            <a:off x="14257612" y="2622878"/>
            <a:ext cx="3471106" cy="1108710"/>
          </a:xfrm>
          <a:prstGeom prst="rect">
            <a:avLst/>
          </a:prstGeom>
        </p:spPr>
        <p:txBody>
          <a:bodyPr lIns="0" tIns="0" rIns="0" bIns="0" rtlCol="0" anchor="t">
            <a:spAutoFit/>
          </a:bodyPr>
          <a:lstStyle/>
          <a:p>
            <a:pPr algn="ctr">
              <a:lnSpc>
                <a:spcPts val="2940"/>
              </a:lnSpc>
              <a:spcBef>
                <a:spcPct val="0"/>
              </a:spcBef>
            </a:pPr>
            <a:r>
              <a:rPr lang="en-US" sz="2100" b="1">
                <a:solidFill>
                  <a:srgbClr val="191919"/>
                </a:solidFill>
                <a:latin typeface="Aileron Bold"/>
                <a:ea typeface="Aileron Bold"/>
                <a:cs typeface="Aileron Bold"/>
                <a:sym typeface="Aileron Bold"/>
              </a:rPr>
              <a:t>Destinado a fines propios</a:t>
            </a:r>
            <a:r>
              <a:rPr lang="en-US" sz="2100">
                <a:solidFill>
                  <a:srgbClr val="191919"/>
                </a:solidFill>
                <a:latin typeface="Aileron"/>
                <a:ea typeface="Aileron"/>
                <a:cs typeface="Aileron"/>
                <a:sym typeface="Aileron"/>
              </a:rPr>
              <a:t> Es el 64,6%. La ley exige destinar un mínimo del 70%. </a:t>
            </a:r>
          </a:p>
        </p:txBody>
      </p:sp>
      <p:sp>
        <p:nvSpPr>
          <p:cNvPr id="21" name="TextBox 21"/>
          <p:cNvSpPr txBox="1"/>
          <p:nvPr/>
        </p:nvSpPr>
        <p:spPr>
          <a:xfrm>
            <a:off x="2330362" y="6181725"/>
            <a:ext cx="6775520" cy="622935"/>
          </a:xfrm>
          <a:prstGeom prst="rect">
            <a:avLst/>
          </a:prstGeom>
        </p:spPr>
        <p:txBody>
          <a:bodyPr lIns="0" tIns="0" rIns="0" bIns="0" rtlCol="0" anchor="t">
            <a:spAutoFit/>
          </a:bodyPr>
          <a:lstStyle/>
          <a:p>
            <a:pPr algn="ctr">
              <a:lnSpc>
                <a:spcPts val="5040"/>
              </a:lnSpc>
            </a:pPr>
            <a:r>
              <a:rPr lang="en-US" sz="3600">
                <a:solidFill>
                  <a:srgbClr val="191919"/>
                </a:solidFill>
                <a:latin typeface="Bricolage Grotesque 28"/>
                <a:ea typeface="Bricolage Grotesque 28"/>
                <a:cs typeface="Bricolage Grotesque 28"/>
                <a:sym typeface="Bricolage Grotesque 28"/>
              </a:rPr>
              <a:t>(Artículo 47 Ley de Fundaciones)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s-ES"/>
          </a:p>
        </p:txBody>
      </p:sp>
      <p:sp>
        <p:nvSpPr>
          <p:cNvPr id="3" name="Freeform 3">
            <a:hlinkClick r:id="rId3" tooltip="https://fundacioncajanavarra-my.sharepoint.com/:b:/g/personal/alvaro_eguiluz_fundacioncajanavarra_es/EV4WAn-OZspHk4c6tuHVK_ABYqBimJObjo9bfPg55vDdrg?e=hE25Dm"/>
          </p:cNvPr>
          <p:cNvSpPr/>
          <p:nvPr/>
        </p:nvSpPr>
        <p:spPr>
          <a:xfrm>
            <a:off x="7321173" y="8412481"/>
            <a:ext cx="3619662" cy="966266"/>
          </a:xfrm>
          <a:custGeom>
            <a:avLst/>
            <a:gdLst/>
            <a:ahLst/>
            <a:cxnLst/>
            <a:rect l="l" t="t" r="r" b="b"/>
            <a:pathLst>
              <a:path w="3619662" h="966266">
                <a:moveTo>
                  <a:pt x="0" y="0"/>
                </a:moveTo>
                <a:lnTo>
                  <a:pt x="3619662" y="0"/>
                </a:lnTo>
                <a:lnTo>
                  <a:pt x="3619662" y="966266"/>
                </a:lnTo>
                <a:lnTo>
                  <a:pt x="0" y="966266"/>
                </a:lnTo>
                <a:lnTo>
                  <a:pt x="0" y="0"/>
                </a:lnTo>
                <a:close/>
              </a:path>
            </a:pathLst>
          </a:custGeom>
          <a:blipFill>
            <a:blip r:embed="rId4"/>
            <a:stretch>
              <a:fillRect/>
            </a:stretch>
          </a:blipFill>
        </p:spPr>
        <p:txBody>
          <a:bodyPr/>
          <a:lstStyle/>
          <a:p>
            <a:endParaRPr lang="es-ES"/>
          </a:p>
        </p:txBody>
      </p:sp>
      <p:sp>
        <p:nvSpPr>
          <p:cNvPr id="4" name="TextBox 4"/>
          <p:cNvSpPr txBox="1"/>
          <p:nvPr/>
        </p:nvSpPr>
        <p:spPr>
          <a:xfrm>
            <a:off x="3793460" y="3580833"/>
            <a:ext cx="13611096" cy="1918970"/>
          </a:xfrm>
          <a:prstGeom prst="rect">
            <a:avLst/>
          </a:prstGeom>
        </p:spPr>
        <p:txBody>
          <a:bodyPr lIns="0" tIns="0" rIns="0" bIns="0" rtlCol="0" anchor="t">
            <a:spAutoFit/>
          </a:bodyPr>
          <a:lstStyle/>
          <a:p>
            <a:pPr algn="ctr">
              <a:lnSpc>
                <a:spcPts val="7540"/>
              </a:lnSpc>
            </a:pPr>
            <a:r>
              <a:rPr lang="en-US" sz="6500">
                <a:solidFill>
                  <a:srgbClr val="FFFFFF"/>
                </a:solidFill>
                <a:latin typeface="Bricolage Grotesque 28"/>
                <a:ea typeface="Bricolage Grotesque 28"/>
                <a:cs typeface="Bricolage Grotesque 28"/>
                <a:sym typeface="Bricolage Grotesque 28"/>
              </a:rPr>
              <a:t>Propuesta de liquidación del presupuesto del año anterior</a:t>
            </a:r>
          </a:p>
        </p:txBody>
      </p:sp>
      <p:sp>
        <p:nvSpPr>
          <p:cNvPr id="5" name="TextBox 5"/>
          <p:cNvSpPr txBox="1"/>
          <p:nvPr/>
        </p:nvSpPr>
        <p:spPr>
          <a:xfrm>
            <a:off x="2581713" y="3903730"/>
            <a:ext cx="1150739" cy="1120775"/>
          </a:xfrm>
          <a:prstGeom prst="rect">
            <a:avLst/>
          </a:prstGeom>
        </p:spPr>
        <p:txBody>
          <a:bodyPr lIns="0" tIns="0" rIns="0" bIns="0" rtlCol="0" anchor="t">
            <a:spAutoFit/>
          </a:bodyPr>
          <a:lstStyle/>
          <a:p>
            <a:pPr algn="ctr">
              <a:lnSpc>
                <a:spcPts val="9100"/>
              </a:lnSpc>
            </a:pPr>
            <a:r>
              <a:rPr lang="en-US" sz="6500">
                <a:solidFill>
                  <a:srgbClr val="FFFFFF"/>
                </a:solidFill>
                <a:latin typeface="Bricolage Grotesque 28"/>
                <a:ea typeface="Bricolage Grotesque 28"/>
                <a:cs typeface="Bricolage Grotesque 28"/>
                <a:sym typeface="Bricolage Grotesque 28"/>
              </a:rPr>
              <a:t>2. ii</a:t>
            </a:r>
          </a:p>
        </p:txBody>
      </p:sp>
      <p:sp>
        <p:nvSpPr>
          <p:cNvPr id="6" name="TextBox 6"/>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Open Sans"/>
                <a:ea typeface="Open Sans"/>
                <a:cs typeface="Open Sans"/>
                <a:sym typeface="Open Sans"/>
              </a:rPr>
              <a:t>11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615469"/>
            <a:chOff x="0" y="0"/>
            <a:chExt cx="24384000" cy="2153959"/>
          </a:xfrm>
        </p:grpSpPr>
        <p:pic>
          <p:nvPicPr>
            <p:cNvPr id="3" name="Picture 3"/>
            <p:cNvPicPr>
              <a:picLocks noChangeAspect="1"/>
            </p:cNvPicPr>
            <p:nvPr/>
          </p:nvPicPr>
          <p:blipFill>
            <a:blip r:embed="rId2"/>
            <a:srcRect t="43374" b="43374"/>
            <a:stretch>
              <a:fillRect/>
            </a:stretch>
          </p:blipFill>
          <p:spPr>
            <a:xfrm>
              <a:off x="0" y="0"/>
              <a:ext cx="24384000" cy="2153959"/>
            </a:xfrm>
            <a:prstGeom prst="rect">
              <a:avLst/>
            </a:prstGeom>
          </p:spPr>
        </p:pic>
      </p:grpSp>
      <p:sp>
        <p:nvSpPr>
          <p:cNvPr id="4" name="AutoShape 4"/>
          <p:cNvSpPr/>
          <p:nvPr/>
        </p:nvSpPr>
        <p:spPr>
          <a:xfrm>
            <a:off x="0" y="2628039"/>
            <a:ext cx="18287960" cy="0"/>
          </a:xfrm>
          <a:prstGeom prst="line">
            <a:avLst/>
          </a:prstGeom>
          <a:ln w="28575" cap="rnd">
            <a:solidFill>
              <a:srgbClr val="C4313B"/>
            </a:solidFill>
            <a:prstDash val="solid"/>
            <a:headEnd type="none" w="sm" len="sm"/>
            <a:tailEnd type="none" w="sm" len="sm"/>
          </a:ln>
        </p:spPr>
        <p:txBody>
          <a:bodyPr/>
          <a:lstStyle/>
          <a:p>
            <a:endParaRPr lang="es-ES"/>
          </a:p>
        </p:txBody>
      </p:sp>
      <p:grpSp>
        <p:nvGrpSpPr>
          <p:cNvPr id="5" name="Group 5"/>
          <p:cNvGrpSpPr/>
          <p:nvPr/>
        </p:nvGrpSpPr>
        <p:grpSpPr>
          <a:xfrm>
            <a:off x="3569727" y="9462982"/>
            <a:ext cx="11148545" cy="824018"/>
            <a:chOff x="0" y="0"/>
            <a:chExt cx="14864727" cy="1098691"/>
          </a:xfrm>
        </p:grpSpPr>
        <p:grpSp>
          <p:nvGrpSpPr>
            <p:cNvPr id="6" name="Group 6"/>
            <p:cNvGrpSpPr/>
            <p:nvPr/>
          </p:nvGrpSpPr>
          <p:grpSpPr>
            <a:xfrm>
              <a:off x="0" y="0"/>
              <a:ext cx="14864727" cy="1098691"/>
              <a:chOff x="0" y="0"/>
              <a:chExt cx="4816582" cy="356006"/>
            </a:xfrm>
          </p:grpSpPr>
          <p:sp>
            <p:nvSpPr>
              <p:cNvPr id="7" name="Freeform 7"/>
              <p:cNvSpPr/>
              <p:nvPr/>
            </p:nvSpPr>
            <p:spPr>
              <a:xfrm>
                <a:off x="0" y="0"/>
                <a:ext cx="4816582" cy="356006"/>
              </a:xfrm>
              <a:custGeom>
                <a:avLst/>
                <a:gdLst/>
                <a:ahLst/>
                <a:cxnLst/>
                <a:rect l="l" t="t" r="r" b="b"/>
                <a:pathLst>
                  <a:path w="4816582" h="356006">
                    <a:moveTo>
                      <a:pt x="0" y="0"/>
                    </a:moveTo>
                    <a:lnTo>
                      <a:pt x="4816582" y="0"/>
                    </a:lnTo>
                    <a:lnTo>
                      <a:pt x="4816582" y="356006"/>
                    </a:lnTo>
                    <a:lnTo>
                      <a:pt x="0" y="356006"/>
                    </a:lnTo>
                    <a:close/>
                  </a:path>
                </a:pathLst>
              </a:custGeom>
              <a:solidFill>
                <a:srgbClr val="FFFFFF"/>
              </a:solidFill>
            </p:spPr>
            <p:txBody>
              <a:bodyPr/>
              <a:lstStyle/>
              <a:p>
                <a:endParaRPr lang="es-ES"/>
              </a:p>
            </p:txBody>
          </p:sp>
          <p:sp>
            <p:nvSpPr>
              <p:cNvPr id="8" name="TextBox 8"/>
              <p:cNvSpPr txBox="1"/>
              <p:nvPr/>
            </p:nvSpPr>
            <p:spPr>
              <a:xfrm>
                <a:off x="0" y="-19050"/>
                <a:ext cx="4816582" cy="375056"/>
              </a:xfrm>
              <a:prstGeom prst="rect">
                <a:avLst/>
              </a:prstGeom>
            </p:spPr>
            <p:txBody>
              <a:bodyPr lIns="50800" tIns="50800" rIns="50800" bIns="50800" rtlCol="0" anchor="ctr"/>
              <a:lstStyle/>
              <a:p>
                <a:pPr algn="ctr">
                  <a:lnSpc>
                    <a:spcPts val="3000"/>
                  </a:lnSpc>
                </a:pPr>
                <a:endParaRPr/>
              </a:p>
            </p:txBody>
          </p:sp>
        </p:grpSp>
        <p:sp>
          <p:nvSpPr>
            <p:cNvPr id="9" name="Freeform 9"/>
            <p:cNvSpPr/>
            <p:nvPr/>
          </p:nvSpPr>
          <p:spPr>
            <a:xfrm>
              <a:off x="6264962" y="177395"/>
              <a:ext cx="2779099" cy="743900"/>
            </a:xfrm>
            <a:custGeom>
              <a:avLst/>
              <a:gdLst/>
              <a:ahLst/>
              <a:cxnLst/>
              <a:rect l="l" t="t" r="r" b="b"/>
              <a:pathLst>
                <a:path w="2779099" h="743900">
                  <a:moveTo>
                    <a:pt x="0" y="0"/>
                  </a:moveTo>
                  <a:lnTo>
                    <a:pt x="2779099" y="0"/>
                  </a:lnTo>
                  <a:lnTo>
                    <a:pt x="2779099" y="743901"/>
                  </a:lnTo>
                  <a:lnTo>
                    <a:pt x="0" y="7439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ES"/>
            </a:p>
          </p:txBody>
        </p:sp>
      </p:grpSp>
      <p:sp>
        <p:nvSpPr>
          <p:cNvPr id="10" name="TextBox 10"/>
          <p:cNvSpPr txBox="1"/>
          <p:nvPr/>
        </p:nvSpPr>
        <p:spPr>
          <a:xfrm>
            <a:off x="1555019" y="2127882"/>
            <a:ext cx="15532806" cy="8703048"/>
          </a:xfrm>
          <a:prstGeom prst="rect">
            <a:avLst/>
          </a:prstGeom>
        </p:spPr>
        <p:txBody>
          <a:bodyPr lIns="0" tIns="0" rIns="0" bIns="0" rtlCol="0" anchor="t">
            <a:spAutoFit/>
          </a:bodyPr>
          <a:lstStyle/>
          <a:p>
            <a:pPr algn="just">
              <a:lnSpc>
                <a:spcPts val="3793"/>
              </a:lnSpc>
              <a:spcBef>
                <a:spcPct val="0"/>
              </a:spcBef>
            </a:pPr>
            <a:endParaRPr/>
          </a:p>
          <a:p>
            <a:pPr algn="ctr">
              <a:lnSpc>
                <a:spcPts val="3513"/>
              </a:lnSpc>
              <a:spcBef>
                <a:spcPct val="0"/>
              </a:spcBef>
            </a:pPr>
            <a:r>
              <a:rPr lang="en-US" sz="2509" b="1">
                <a:solidFill>
                  <a:srgbClr val="000000"/>
                </a:solidFill>
                <a:latin typeface="Open Sans Bold"/>
                <a:ea typeface="Open Sans Bold"/>
                <a:cs typeface="Open Sans Bold"/>
                <a:sym typeface="Open Sans Bold"/>
              </a:rPr>
              <a:t>Sin variaciones sobre el cierre de diciembre, presentado en el patronato del 26 de marzo</a:t>
            </a:r>
          </a:p>
          <a:p>
            <a:pPr algn="just">
              <a:lnSpc>
                <a:spcPts val="3513"/>
              </a:lnSpc>
              <a:spcBef>
                <a:spcPct val="0"/>
              </a:spcBef>
            </a:pPr>
            <a:endParaRPr lang="en-US" sz="2509" b="1">
              <a:solidFill>
                <a:srgbClr val="000000"/>
              </a:solidFill>
              <a:latin typeface="Open Sans Bold"/>
              <a:ea typeface="Open Sans Bold"/>
              <a:cs typeface="Open Sans Bold"/>
              <a:sym typeface="Open Sans Bold"/>
            </a:endParaRPr>
          </a:p>
          <a:p>
            <a:pPr algn="just">
              <a:lnSpc>
                <a:spcPts val="3513"/>
              </a:lnSpc>
              <a:spcBef>
                <a:spcPct val="0"/>
              </a:spcBef>
            </a:pPr>
            <a:r>
              <a:rPr lang="en-US" sz="2509" b="1">
                <a:solidFill>
                  <a:srgbClr val="000000"/>
                </a:solidFill>
                <a:latin typeface="Open Sans Bold"/>
                <a:ea typeface="Open Sans Bold"/>
                <a:cs typeface="Open Sans Bold"/>
                <a:sym typeface="Open Sans Bold"/>
              </a:rPr>
              <a:t>INGRESOS: </a:t>
            </a:r>
            <a:r>
              <a:rPr lang="en-US" sz="2509" b="1">
                <a:solidFill>
                  <a:srgbClr val="FF3131"/>
                </a:solidFill>
                <a:latin typeface="Open Sans Bold"/>
                <a:ea typeface="Open Sans Bold"/>
                <a:cs typeface="Open Sans Bold"/>
                <a:sym typeface="Open Sans Bold"/>
              </a:rPr>
              <a:t>- 7.650 euros</a:t>
            </a:r>
          </a:p>
          <a:p>
            <a:pPr marL="1083806" lvl="2" indent="-361269" algn="just">
              <a:lnSpc>
                <a:spcPts val="3513"/>
              </a:lnSpc>
              <a:spcBef>
                <a:spcPct val="0"/>
              </a:spcBef>
              <a:buFont typeface="Arial"/>
              <a:buChar char="⚬"/>
            </a:pPr>
            <a:r>
              <a:rPr lang="en-US" sz="2509">
                <a:solidFill>
                  <a:srgbClr val="000000"/>
                </a:solidFill>
                <a:latin typeface="Open Sans"/>
                <a:ea typeface="Open Sans"/>
                <a:cs typeface="Open Sans"/>
                <a:sym typeface="Open Sans"/>
              </a:rPr>
              <a:t>Mayores ingresos de beneficiarios por 37.000 euros</a:t>
            </a:r>
          </a:p>
          <a:p>
            <a:pPr marL="1083806" lvl="2" indent="-361269" algn="just">
              <a:lnSpc>
                <a:spcPts val="3513"/>
              </a:lnSpc>
              <a:spcBef>
                <a:spcPct val="0"/>
              </a:spcBef>
              <a:buFont typeface="Arial"/>
              <a:buChar char="⚬"/>
            </a:pPr>
            <a:r>
              <a:rPr lang="en-US" sz="2509">
                <a:solidFill>
                  <a:srgbClr val="000000"/>
                </a:solidFill>
                <a:latin typeface="Open Sans"/>
                <a:ea typeface="Open Sans"/>
                <a:cs typeface="Open Sans"/>
                <a:sym typeface="Open Sans"/>
              </a:rPr>
              <a:t>Menores ingresos de la administración en Rio Irati por 63.000 euros, también hemos tenido 94.000 euros menos de gasto</a:t>
            </a:r>
          </a:p>
          <a:p>
            <a:pPr algn="just">
              <a:lnSpc>
                <a:spcPts val="3513"/>
              </a:lnSpc>
              <a:spcBef>
                <a:spcPct val="0"/>
              </a:spcBef>
            </a:pPr>
            <a:endParaRPr lang="en-US" sz="2509">
              <a:solidFill>
                <a:srgbClr val="000000"/>
              </a:solidFill>
              <a:latin typeface="Open Sans"/>
              <a:ea typeface="Open Sans"/>
              <a:cs typeface="Open Sans"/>
              <a:sym typeface="Open Sans"/>
            </a:endParaRPr>
          </a:p>
          <a:p>
            <a:pPr algn="just">
              <a:lnSpc>
                <a:spcPts val="3513"/>
              </a:lnSpc>
              <a:spcBef>
                <a:spcPct val="0"/>
              </a:spcBef>
            </a:pPr>
            <a:r>
              <a:rPr lang="en-US" sz="2509" b="1">
                <a:solidFill>
                  <a:srgbClr val="000000"/>
                </a:solidFill>
                <a:latin typeface="Open Sans Bold"/>
                <a:ea typeface="Open Sans Bold"/>
                <a:cs typeface="Open Sans Bold"/>
                <a:sym typeface="Open Sans Bold"/>
              </a:rPr>
              <a:t>GASTOS: </a:t>
            </a:r>
            <a:r>
              <a:rPr lang="en-US" sz="2509" b="1">
                <a:solidFill>
                  <a:srgbClr val="0ABB41"/>
                </a:solidFill>
                <a:latin typeface="Open Sans Bold"/>
                <a:ea typeface="Open Sans Bold"/>
                <a:cs typeface="Open Sans Bold"/>
                <a:sym typeface="Open Sans Bold"/>
              </a:rPr>
              <a:t>-1.181.182 euros</a:t>
            </a:r>
          </a:p>
          <a:p>
            <a:pPr marL="1083806" lvl="2" indent="-361269" algn="just">
              <a:lnSpc>
                <a:spcPts val="3513"/>
              </a:lnSpc>
              <a:spcBef>
                <a:spcPct val="0"/>
              </a:spcBef>
              <a:buFont typeface="Arial"/>
              <a:buChar char="⚬"/>
            </a:pPr>
            <a:r>
              <a:rPr lang="en-US" sz="2509">
                <a:solidFill>
                  <a:srgbClr val="000000"/>
                </a:solidFill>
                <a:latin typeface="Open Sans"/>
                <a:ea typeface="Open Sans"/>
                <a:cs typeface="Open Sans"/>
                <a:sym typeface="Open Sans"/>
              </a:rPr>
              <a:t>151.000 euros menos de gasto en Civican</a:t>
            </a:r>
          </a:p>
          <a:p>
            <a:pPr marL="1083806" lvl="2" indent="-361269" algn="just">
              <a:lnSpc>
                <a:spcPts val="3513"/>
              </a:lnSpc>
              <a:spcBef>
                <a:spcPct val="0"/>
              </a:spcBef>
              <a:buFont typeface="Arial"/>
              <a:buChar char="⚬"/>
            </a:pPr>
            <a:r>
              <a:rPr lang="en-US" sz="2509">
                <a:solidFill>
                  <a:srgbClr val="000000"/>
                </a:solidFill>
                <a:latin typeface="Open Sans"/>
                <a:ea typeface="Open Sans"/>
                <a:cs typeface="Open Sans"/>
                <a:sym typeface="Open Sans"/>
              </a:rPr>
              <a:t>164.000 euros más en los centros de mayores, al tener que ajustar las remuneraciones del personal al nuevo convenio de asistentes socio culturales</a:t>
            </a:r>
          </a:p>
          <a:p>
            <a:pPr marL="1083806" lvl="2" indent="-361269" algn="just">
              <a:lnSpc>
                <a:spcPts val="3513"/>
              </a:lnSpc>
              <a:spcBef>
                <a:spcPct val="0"/>
              </a:spcBef>
              <a:buFont typeface="Arial"/>
              <a:buChar char="⚬"/>
            </a:pPr>
            <a:r>
              <a:rPr lang="en-US" sz="2509">
                <a:solidFill>
                  <a:srgbClr val="000000"/>
                </a:solidFill>
                <a:latin typeface="Open Sans"/>
                <a:ea typeface="Open Sans"/>
                <a:cs typeface="Open Sans"/>
                <a:sym typeface="Open Sans"/>
              </a:rPr>
              <a:t>168.000 euros menos  con fundación “la Caixa” por gastos asumidos en 2023</a:t>
            </a:r>
          </a:p>
          <a:p>
            <a:pPr marL="1083806" lvl="2" indent="-361269" algn="just">
              <a:lnSpc>
                <a:spcPts val="3513"/>
              </a:lnSpc>
              <a:spcBef>
                <a:spcPct val="0"/>
              </a:spcBef>
              <a:buFont typeface="Arial"/>
              <a:buChar char="⚬"/>
            </a:pPr>
            <a:r>
              <a:rPr lang="en-US" sz="2509">
                <a:solidFill>
                  <a:srgbClr val="000000"/>
                </a:solidFill>
                <a:latin typeface="Open Sans"/>
                <a:ea typeface="Open Sans"/>
                <a:cs typeface="Open Sans"/>
                <a:sym typeface="Open Sans"/>
              </a:rPr>
              <a:t>346.000 euros menos en inversiones que no se han ejecutado y se han pasado al 2025: fachadas</a:t>
            </a:r>
          </a:p>
          <a:p>
            <a:pPr marL="1083806" lvl="2" indent="-361269" algn="just">
              <a:lnSpc>
                <a:spcPts val="3513"/>
              </a:lnSpc>
              <a:spcBef>
                <a:spcPct val="0"/>
              </a:spcBef>
              <a:buFont typeface="Arial"/>
              <a:buChar char="⚬"/>
            </a:pPr>
            <a:r>
              <a:rPr lang="en-US" sz="2509">
                <a:solidFill>
                  <a:srgbClr val="000000"/>
                </a:solidFill>
                <a:latin typeface="Open Sans"/>
                <a:ea typeface="Open Sans"/>
                <a:cs typeface="Open Sans"/>
                <a:sym typeface="Open Sans"/>
              </a:rPr>
              <a:t>400.000 euros menos aplicados al plan estratégico, reparto lineal al confeccionar el plan</a:t>
            </a:r>
          </a:p>
          <a:p>
            <a:pPr algn="just">
              <a:lnSpc>
                <a:spcPts val="3513"/>
              </a:lnSpc>
              <a:spcBef>
                <a:spcPct val="0"/>
              </a:spcBef>
            </a:pPr>
            <a:endParaRPr lang="en-US" sz="2509">
              <a:solidFill>
                <a:srgbClr val="000000"/>
              </a:solidFill>
              <a:latin typeface="Open Sans"/>
              <a:ea typeface="Open Sans"/>
              <a:cs typeface="Open Sans"/>
              <a:sym typeface="Open Sans"/>
            </a:endParaRPr>
          </a:p>
          <a:p>
            <a:pPr algn="just">
              <a:lnSpc>
                <a:spcPts val="3513"/>
              </a:lnSpc>
              <a:spcBef>
                <a:spcPct val="0"/>
              </a:spcBef>
            </a:pPr>
            <a:r>
              <a:rPr lang="en-US" sz="2509" b="1">
                <a:solidFill>
                  <a:srgbClr val="000000"/>
                </a:solidFill>
                <a:latin typeface="Open Sans Bold"/>
                <a:ea typeface="Open Sans Bold"/>
                <a:cs typeface="Open Sans Bold"/>
                <a:sym typeface="Open Sans Bold"/>
              </a:rPr>
              <a:t>EXCEDENTE</a:t>
            </a:r>
            <a:r>
              <a:rPr lang="en-US" sz="2509">
                <a:solidFill>
                  <a:srgbClr val="000000"/>
                </a:solidFill>
                <a:latin typeface="Open Sans"/>
                <a:ea typeface="Open Sans"/>
                <a:cs typeface="Open Sans"/>
                <a:sym typeface="Open Sans"/>
              </a:rPr>
              <a:t>: 1,2 millones de euros</a:t>
            </a:r>
          </a:p>
          <a:p>
            <a:pPr algn="l">
              <a:lnSpc>
                <a:spcPts val="4914"/>
              </a:lnSpc>
              <a:spcBef>
                <a:spcPct val="0"/>
              </a:spcBef>
            </a:pPr>
            <a:endParaRPr lang="en-US" sz="2509">
              <a:solidFill>
                <a:srgbClr val="000000"/>
              </a:solidFill>
              <a:latin typeface="Open Sans"/>
              <a:ea typeface="Open Sans"/>
              <a:cs typeface="Open Sans"/>
              <a:sym typeface="Open Sans"/>
            </a:endParaRPr>
          </a:p>
          <a:p>
            <a:pPr algn="l">
              <a:lnSpc>
                <a:spcPts val="4914"/>
              </a:lnSpc>
              <a:spcBef>
                <a:spcPct val="0"/>
              </a:spcBef>
            </a:pPr>
            <a:endParaRPr lang="en-US" sz="2509">
              <a:solidFill>
                <a:srgbClr val="000000"/>
              </a:solidFill>
              <a:latin typeface="Open Sans"/>
              <a:ea typeface="Open Sans"/>
              <a:cs typeface="Open Sans"/>
              <a:sym typeface="Open Sans"/>
            </a:endParaRPr>
          </a:p>
        </p:txBody>
      </p:sp>
      <p:sp>
        <p:nvSpPr>
          <p:cNvPr id="11" name="Freeform 11"/>
          <p:cNvSpPr/>
          <p:nvPr/>
        </p:nvSpPr>
        <p:spPr>
          <a:xfrm>
            <a:off x="362487" y="3299552"/>
            <a:ext cx="1021056" cy="987872"/>
          </a:xfrm>
          <a:custGeom>
            <a:avLst/>
            <a:gdLst/>
            <a:ahLst/>
            <a:cxnLst/>
            <a:rect l="l" t="t" r="r" b="b"/>
            <a:pathLst>
              <a:path w="1021056" h="987872">
                <a:moveTo>
                  <a:pt x="0" y="0"/>
                </a:moveTo>
                <a:lnTo>
                  <a:pt x="1021056" y="0"/>
                </a:lnTo>
                <a:lnTo>
                  <a:pt x="1021056" y="987872"/>
                </a:lnTo>
                <a:lnTo>
                  <a:pt x="0" y="98787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ES"/>
          </a:p>
        </p:txBody>
      </p:sp>
      <p:sp>
        <p:nvSpPr>
          <p:cNvPr id="12" name="Freeform 12"/>
          <p:cNvSpPr/>
          <p:nvPr/>
        </p:nvSpPr>
        <p:spPr>
          <a:xfrm>
            <a:off x="425327" y="5489243"/>
            <a:ext cx="743679" cy="1018738"/>
          </a:xfrm>
          <a:custGeom>
            <a:avLst/>
            <a:gdLst/>
            <a:ahLst/>
            <a:cxnLst/>
            <a:rect l="l" t="t" r="r" b="b"/>
            <a:pathLst>
              <a:path w="743679" h="1018738">
                <a:moveTo>
                  <a:pt x="0" y="0"/>
                </a:moveTo>
                <a:lnTo>
                  <a:pt x="743679" y="0"/>
                </a:lnTo>
                <a:lnTo>
                  <a:pt x="743679" y="1018738"/>
                </a:lnTo>
                <a:lnTo>
                  <a:pt x="0" y="101873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ES"/>
          </a:p>
        </p:txBody>
      </p:sp>
      <p:sp>
        <p:nvSpPr>
          <p:cNvPr id="13" name="Freeform 13"/>
          <p:cNvSpPr/>
          <p:nvPr/>
        </p:nvSpPr>
        <p:spPr>
          <a:xfrm>
            <a:off x="425327" y="8961425"/>
            <a:ext cx="895375" cy="895375"/>
          </a:xfrm>
          <a:custGeom>
            <a:avLst/>
            <a:gdLst/>
            <a:ahLst/>
            <a:cxnLst/>
            <a:rect l="l" t="t" r="r" b="b"/>
            <a:pathLst>
              <a:path w="895375" h="895375">
                <a:moveTo>
                  <a:pt x="0" y="0"/>
                </a:moveTo>
                <a:lnTo>
                  <a:pt x="895376" y="0"/>
                </a:lnTo>
                <a:lnTo>
                  <a:pt x="895376" y="895375"/>
                </a:lnTo>
                <a:lnTo>
                  <a:pt x="0" y="89537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s-ES"/>
          </a:p>
        </p:txBody>
      </p:sp>
      <p:sp>
        <p:nvSpPr>
          <p:cNvPr id="14" name="TextBox 14"/>
          <p:cNvSpPr txBox="1"/>
          <p:nvPr/>
        </p:nvSpPr>
        <p:spPr>
          <a:xfrm>
            <a:off x="1028700" y="672846"/>
            <a:ext cx="6160341" cy="500738"/>
          </a:xfrm>
          <a:prstGeom prst="rect">
            <a:avLst/>
          </a:prstGeom>
        </p:spPr>
        <p:txBody>
          <a:bodyPr lIns="0" tIns="0" rIns="0" bIns="0" rtlCol="0" anchor="t">
            <a:spAutoFit/>
          </a:bodyPr>
          <a:lstStyle/>
          <a:p>
            <a:pPr algn="l">
              <a:lnSpc>
                <a:spcPts val="3624"/>
              </a:lnSpc>
            </a:pPr>
            <a:r>
              <a:rPr lang="en-US" sz="4118" b="1">
                <a:solidFill>
                  <a:srgbClr val="FFFFFF"/>
                </a:solidFill>
                <a:latin typeface="Bricolage Grotesque 28 Bold"/>
                <a:ea typeface="Bricolage Grotesque 28 Bold"/>
                <a:cs typeface="Bricolage Grotesque 28 Bold"/>
                <a:sym typeface="Bricolage Grotesque 28 Bold"/>
              </a:rPr>
              <a:t>Comisión Económica</a:t>
            </a:r>
          </a:p>
        </p:txBody>
      </p:sp>
      <p:sp>
        <p:nvSpPr>
          <p:cNvPr id="15" name="TextBox 15"/>
          <p:cNvSpPr txBox="1"/>
          <p:nvPr/>
        </p:nvSpPr>
        <p:spPr>
          <a:xfrm>
            <a:off x="675592" y="1755694"/>
            <a:ext cx="14138425" cy="638983"/>
          </a:xfrm>
          <a:prstGeom prst="rect">
            <a:avLst/>
          </a:prstGeom>
        </p:spPr>
        <p:txBody>
          <a:bodyPr lIns="0" tIns="0" rIns="0" bIns="0" rtlCol="0" anchor="t">
            <a:spAutoFit/>
          </a:bodyPr>
          <a:lstStyle/>
          <a:p>
            <a:pPr algn="l">
              <a:lnSpc>
                <a:spcPts val="5205"/>
              </a:lnSpc>
            </a:pPr>
            <a:r>
              <a:rPr lang="en-US" sz="3718" b="1">
                <a:solidFill>
                  <a:srgbClr val="1D1D1B"/>
                </a:solidFill>
                <a:latin typeface="Bricolage Grotesque 28 Bold"/>
                <a:ea typeface="Bricolage Grotesque 28 Bold"/>
                <a:cs typeface="Bricolage Grotesque 28 Bold"/>
                <a:sym typeface="Bricolage Grotesque 28 Bold"/>
              </a:rPr>
              <a:t>Liquidación del presupuesto 2024</a:t>
            </a:r>
          </a:p>
        </p:txBody>
      </p:sp>
      <p:sp>
        <p:nvSpPr>
          <p:cNvPr id="16" name="TextBox 16"/>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Open Sans"/>
                <a:ea typeface="Open Sans"/>
                <a:cs typeface="Open Sans"/>
                <a:sym typeface="Open Sans"/>
              </a:rPr>
              <a:t>12</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615469"/>
            <a:chOff x="0" y="0"/>
            <a:chExt cx="24384000" cy="2153959"/>
          </a:xfrm>
        </p:grpSpPr>
        <p:pic>
          <p:nvPicPr>
            <p:cNvPr id="3" name="Picture 3"/>
            <p:cNvPicPr>
              <a:picLocks noChangeAspect="1"/>
            </p:cNvPicPr>
            <p:nvPr/>
          </p:nvPicPr>
          <p:blipFill>
            <a:blip r:embed="rId2"/>
            <a:srcRect t="43374" b="43374"/>
            <a:stretch>
              <a:fillRect/>
            </a:stretch>
          </p:blipFill>
          <p:spPr>
            <a:xfrm>
              <a:off x="0" y="0"/>
              <a:ext cx="24384000" cy="2153959"/>
            </a:xfrm>
            <a:prstGeom prst="rect">
              <a:avLst/>
            </a:prstGeom>
          </p:spPr>
        </p:pic>
      </p:grpSp>
      <p:sp>
        <p:nvSpPr>
          <p:cNvPr id="4" name="AutoShape 4"/>
          <p:cNvSpPr/>
          <p:nvPr/>
        </p:nvSpPr>
        <p:spPr>
          <a:xfrm>
            <a:off x="0" y="2628039"/>
            <a:ext cx="18287960" cy="0"/>
          </a:xfrm>
          <a:prstGeom prst="line">
            <a:avLst/>
          </a:prstGeom>
          <a:ln w="28575" cap="rnd">
            <a:solidFill>
              <a:srgbClr val="C4313B"/>
            </a:solidFill>
            <a:prstDash val="solid"/>
            <a:headEnd type="none" w="sm" len="sm"/>
            <a:tailEnd type="none" w="sm" len="sm"/>
          </a:ln>
        </p:spPr>
        <p:txBody>
          <a:bodyPr/>
          <a:lstStyle/>
          <a:p>
            <a:endParaRPr lang="es-ES"/>
          </a:p>
        </p:txBody>
      </p:sp>
      <p:grpSp>
        <p:nvGrpSpPr>
          <p:cNvPr id="5" name="Group 5"/>
          <p:cNvGrpSpPr/>
          <p:nvPr/>
        </p:nvGrpSpPr>
        <p:grpSpPr>
          <a:xfrm>
            <a:off x="3569727" y="9462982"/>
            <a:ext cx="11148545" cy="824018"/>
            <a:chOff x="0" y="0"/>
            <a:chExt cx="14864727" cy="1098691"/>
          </a:xfrm>
        </p:grpSpPr>
        <p:grpSp>
          <p:nvGrpSpPr>
            <p:cNvPr id="6" name="Group 6"/>
            <p:cNvGrpSpPr/>
            <p:nvPr/>
          </p:nvGrpSpPr>
          <p:grpSpPr>
            <a:xfrm>
              <a:off x="0" y="0"/>
              <a:ext cx="14864727" cy="1098691"/>
              <a:chOff x="0" y="0"/>
              <a:chExt cx="4816582" cy="356006"/>
            </a:xfrm>
          </p:grpSpPr>
          <p:sp>
            <p:nvSpPr>
              <p:cNvPr id="7" name="Freeform 7"/>
              <p:cNvSpPr/>
              <p:nvPr/>
            </p:nvSpPr>
            <p:spPr>
              <a:xfrm>
                <a:off x="0" y="0"/>
                <a:ext cx="4816582" cy="356006"/>
              </a:xfrm>
              <a:custGeom>
                <a:avLst/>
                <a:gdLst/>
                <a:ahLst/>
                <a:cxnLst/>
                <a:rect l="l" t="t" r="r" b="b"/>
                <a:pathLst>
                  <a:path w="4816582" h="356006">
                    <a:moveTo>
                      <a:pt x="0" y="0"/>
                    </a:moveTo>
                    <a:lnTo>
                      <a:pt x="4816582" y="0"/>
                    </a:lnTo>
                    <a:lnTo>
                      <a:pt x="4816582" y="356006"/>
                    </a:lnTo>
                    <a:lnTo>
                      <a:pt x="0" y="356006"/>
                    </a:lnTo>
                    <a:close/>
                  </a:path>
                </a:pathLst>
              </a:custGeom>
              <a:solidFill>
                <a:srgbClr val="FFFFFF"/>
              </a:solidFill>
            </p:spPr>
            <p:txBody>
              <a:bodyPr/>
              <a:lstStyle/>
              <a:p>
                <a:endParaRPr lang="es-ES"/>
              </a:p>
            </p:txBody>
          </p:sp>
          <p:sp>
            <p:nvSpPr>
              <p:cNvPr id="8" name="TextBox 8"/>
              <p:cNvSpPr txBox="1"/>
              <p:nvPr/>
            </p:nvSpPr>
            <p:spPr>
              <a:xfrm>
                <a:off x="0" y="-19050"/>
                <a:ext cx="4816582" cy="375056"/>
              </a:xfrm>
              <a:prstGeom prst="rect">
                <a:avLst/>
              </a:prstGeom>
            </p:spPr>
            <p:txBody>
              <a:bodyPr lIns="50800" tIns="50800" rIns="50800" bIns="50800" rtlCol="0" anchor="ctr"/>
              <a:lstStyle/>
              <a:p>
                <a:pPr algn="ctr">
                  <a:lnSpc>
                    <a:spcPts val="3000"/>
                  </a:lnSpc>
                </a:pPr>
                <a:endParaRPr/>
              </a:p>
            </p:txBody>
          </p:sp>
        </p:grpSp>
        <p:sp>
          <p:nvSpPr>
            <p:cNvPr id="9" name="Freeform 9"/>
            <p:cNvSpPr/>
            <p:nvPr/>
          </p:nvSpPr>
          <p:spPr>
            <a:xfrm>
              <a:off x="6264962" y="177395"/>
              <a:ext cx="2779099" cy="743900"/>
            </a:xfrm>
            <a:custGeom>
              <a:avLst/>
              <a:gdLst/>
              <a:ahLst/>
              <a:cxnLst/>
              <a:rect l="l" t="t" r="r" b="b"/>
              <a:pathLst>
                <a:path w="2779099" h="743900">
                  <a:moveTo>
                    <a:pt x="0" y="0"/>
                  </a:moveTo>
                  <a:lnTo>
                    <a:pt x="2779099" y="0"/>
                  </a:lnTo>
                  <a:lnTo>
                    <a:pt x="2779099" y="743901"/>
                  </a:lnTo>
                  <a:lnTo>
                    <a:pt x="0" y="7439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ES"/>
            </a:p>
          </p:txBody>
        </p:sp>
      </p:grpSp>
      <p:sp>
        <p:nvSpPr>
          <p:cNvPr id="10" name="TextBox 10"/>
          <p:cNvSpPr txBox="1"/>
          <p:nvPr/>
        </p:nvSpPr>
        <p:spPr>
          <a:xfrm>
            <a:off x="1553296" y="3242402"/>
            <a:ext cx="15512141" cy="6571759"/>
          </a:xfrm>
          <a:prstGeom prst="rect">
            <a:avLst/>
          </a:prstGeom>
        </p:spPr>
        <p:txBody>
          <a:bodyPr lIns="0" tIns="0" rIns="0" bIns="0" rtlCol="0" anchor="t">
            <a:spAutoFit/>
          </a:bodyPr>
          <a:lstStyle/>
          <a:p>
            <a:pPr algn="l">
              <a:lnSpc>
                <a:spcPts val="3919"/>
              </a:lnSpc>
              <a:spcBef>
                <a:spcPct val="0"/>
              </a:spcBef>
            </a:pPr>
            <a:r>
              <a:rPr lang="en-US" sz="2799" b="1">
                <a:solidFill>
                  <a:srgbClr val="CD9A4D"/>
                </a:solidFill>
                <a:latin typeface="Open Sans Bold"/>
                <a:ea typeface="Open Sans Bold"/>
                <a:cs typeface="Open Sans Bold"/>
                <a:sym typeface="Open Sans Bold"/>
              </a:rPr>
              <a:t>PROPUESTA DE ACUERDOS A ELEVAR AL PATRONATO: </a:t>
            </a:r>
          </a:p>
          <a:p>
            <a:pPr algn="l">
              <a:lnSpc>
                <a:spcPts val="3499"/>
              </a:lnSpc>
              <a:spcBef>
                <a:spcPct val="0"/>
              </a:spcBef>
            </a:pPr>
            <a:endParaRPr lang="en-US" sz="2799" b="1">
              <a:solidFill>
                <a:srgbClr val="CD9A4D"/>
              </a:solidFill>
              <a:latin typeface="Open Sans Bold"/>
              <a:ea typeface="Open Sans Bold"/>
              <a:cs typeface="Open Sans Bold"/>
              <a:sym typeface="Open Sans Bold"/>
            </a:endParaRPr>
          </a:p>
          <a:p>
            <a:pPr marL="539749" lvl="1" indent="-269875" algn="l">
              <a:lnSpc>
                <a:spcPts val="3499"/>
              </a:lnSpc>
              <a:buFont typeface="Arial"/>
              <a:buChar char="•"/>
            </a:pPr>
            <a:r>
              <a:rPr lang="en-US" sz="2499">
                <a:solidFill>
                  <a:srgbClr val="000000"/>
                </a:solidFill>
                <a:latin typeface="Open Sans"/>
                <a:ea typeface="Open Sans"/>
                <a:cs typeface="Open Sans"/>
                <a:sym typeface="Open Sans"/>
              </a:rPr>
              <a:t>Aprobación de las Cuentas Anuales correspondientes el ejercicio cerrado a 31 de diciembre de 2024</a:t>
            </a:r>
          </a:p>
          <a:p>
            <a:pPr algn="l">
              <a:lnSpc>
                <a:spcPts val="3499"/>
              </a:lnSpc>
            </a:pPr>
            <a:endParaRPr lang="en-US" sz="2499">
              <a:solidFill>
                <a:srgbClr val="000000"/>
              </a:solidFill>
              <a:latin typeface="Open Sans"/>
              <a:ea typeface="Open Sans"/>
              <a:cs typeface="Open Sans"/>
              <a:sym typeface="Open Sans"/>
            </a:endParaRPr>
          </a:p>
          <a:p>
            <a:pPr marL="539749" lvl="1" indent="-269875" algn="l">
              <a:lnSpc>
                <a:spcPts val="3499"/>
              </a:lnSpc>
              <a:buFont typeface="Arial"/>
              <a:buChar char="•"/>
            </a:pPr>
            <a:r>
              <a:rPr lang="en-US" sz="2499">
                <a:solidFill>
                  <a:srgbClr val="000000"/>
                </a:solidFill>
                <a:latin typeface="Open Sans"/>
                <a:ea typeface="Open Sans"/>
                <a:cs typeface="Open Sans"/>
                <a:sym typeface="Open Sans"/>
              </a:rPr>
              <a:t>Aprobación de la liquidación del presupuesto del ejercicio cerrado a 31 de diciembre de 2024</a:t>
            </a:r>
          </a:p>
          <a:p>
            <a:pPr algn="l">
              <a:lnSpc>
                <a:spcPts val="3499"/>
              </a:lnSpc>
            </a:pPr>
            <a:endParaRPr lang="en-US" sz="2499">
              <a:solidFill>
                <a:srgbClr val="000000"/>
              </a:solidFill>
              <a:latin typeface="Open Sans"/>
              <a:ea typeface="Open Sans"/>
              <a:cs typeface="Open Sans"/>
              <a:sym typeface="Open Sans"/>
            </a:endParaRPr>
          </a:p>
          <a:p>
            <a:pPr marL="539749" lvl="1" indent="-269875" algn="l">
              <a:lnSpc>
                <a:spcPts val="3499"/>
              </a:lnSpc>
              <a:buFont typeface="Arial"/>
              <a:buChar char="•"/>
            </a:pPr>
            <a:r>
              <a:rPr lang="en-US" sz="2499">
                <a:solidFill>
                  <a:srgbClr val="000000"/>
                </a:solidFill>
                <a:latin typeface="Open Sans"/>
                <a:ea typeface="Open Sans"/>
                <a:cs typeface="Open Sans"/>
                <a:sym typeface="Open Sans"/>
              </a:rPr>
              <a:t>Afectar con carácter permanente a los fines fundacionales todos los bienes y derechos adquiridos  por la Fundación a partir del 1 de enero de 2024.</a:t>
            </a:r>
          </a:p>
          <a:p>
            <a:pPr algn="l">
              <a:lnSpc>
                <a:spcPts val="3499"/>
              </a:lnSpc>
            </a:pPr>
            <a:endParaRPr lang="en-US" sz="2499">
              <a:solidFill>
                <a:srgbClr val="000000"/>
              </a:solidFill>
              <a:latin typeface="Open Sans"/>
              <a:ea typeface="Open Sans"/>
              <a:cs typeface="Open Sans"/>
              <a:sym typeface="Open Sans"/>
            </a:endParaRPr>
          </a:p>
          <a:p>
            <a:pPr marL="539749" lvl="1" indent="-269875" algn="l">
              <a:lnSpc>
                <a:spcPts val="3499"/>
              </a:lnSpc>
              <a:buFont typeface="Arial"/>
              <a:buChar char="•"/>
            </a:pPr>
            <a:r>
              <a:rPr lang="en-US" sz="2499">
                <a:solidFill>
                  <a:srgbClr val="000000"/>
                </a:solidFill>
                <a:latin typeface="Open Sans"/>
                <a:ea typeface="Open Sans"/>
                <a:cs typeface="Open Sans"/>
                <a:sym typeface="Open Sans"/>
              </a:rPr>
              <a:t>Destinar el resultado contable no destinado a la realización de los fines fundacionales a incrementar los fondos propios.</a:t>
            </a:r>
          </a:p>
          <a:p>
            <a:pPr algn="l">
              <a:lnSpc>
                <a:spcPts val="4534"/>
              </a:lnSpc>
              <a:spcBef>
                <a:spcPct val="0"/>
              </a:spcBef>
            </a:pPr>
            <a:endParaRPr lang="en-US" sz="2499">
              <a:solidFill>
                <a:srgbClr val="000000"/>
              </a:solidFill>
              <a:latin typeface="Open Sans"/>
              <a:ea typeface="Open Sans"/>
              <a:cs typeface="Open Sans"/>
              <a:sym typeface="Open Sans"/>
            </a:endParaRPr>
          </a:p>
          <a:p>
            <a:pPr algn="l">
              <a:lnSpc>
                <a:spcPts val="4534"/>
              </a:lnSpc>
              <a:spcBef>
                <a:spcPct val="0"/>
              </a:spcBef>
            </a:pPr>
            <a:endParaRPr lang="en-US" sz="2499">
              <a:solidFill>
                <a:srgbClr val="000000"/>
              </a:solidFill>
              <a:latin typeface="Open Sans"/>
              <a:ea typeface="Open Sans"/>
              <a:cs typeface="Open Sans"/>
              <a:sym typeface="Open Sans"/>
            </a:endParaRPr>
          </a:p>
          <a:p>
            <a:pPr algn="l">
              <a:lnSpc>
                <a:spcPts val="4534"/>
              </a:lnSpc>
              <a:spcBef>
                <a:spcPct val="0"/>
              </a:spcBef>
            </a:pPr>
            <a:endParaRPr lang="en-US" sz="2499">
              <a:solidFill>
                <a:srgbClr val="000000"/>
              </a:solidFill>
              <a:latin typeface="Open Sans"/>
              <a:ea typeface="Open Sans"/>
              <a:cs typeface="Open Sans"/>
              <a:sym typeface="Open Sans"/>
            </a:endParaRPr>
          </a:p>
        </p:txBody>
      </p:sp>
      <p:sp>
        <p:nvSpPr>
          <p:cNvPr id="11" name="TextBox 11"/>
          <p:cNvSpPr txBox="1"/>
          <p:nvPr/>
        </p:nvSpPr>
        <p:spPr>
          <a:xfrm>
            <a:off x="1028700" y="672846"/>
            <a:ext cx="6160341" cy="500738"/>
          </a:xfrm>
          <a:prstGeom prst="rect">
            <a:avLst/>
          </a:prstGeom>
        </p:spPr>
        <p:txBody>
          <a:bodyPr lIns="0" tIns="0" rIns="0" bIns="0" rtlCol="0" anchor="t">
            <a:spAutoFit/>
          </a:bodyPr>
          <a:lstStyle/>
          <a:p>
            <a:pPr algn="l">
              <a:lnSpc>
                <a:spcPts val="3624"/>
              </a:lnSpc>
            </a:pPr>
            <a:r>
              <a:rPr lang="en-US" sz="4118" b="1">
                <a:solidFill>
                  <a:srgbClr val="FFFFFF"/>
                </a:solidFill>
                <a:latin typeface="Bricolage Grotesque 28 Bold"/>
                <a:ea typeface="Bricolage Grotesque 28 Bold"/>
                <a:cs typeface="Bricolage Grotesque 28 Bold"/>
                <a:sym typeface="Bricolage Grotesque 28 Bold"/>
              </a:rPr>
              <a:t>Comisión Económica</a:t>
            </a:r>
          </a:p>
        </p:txBody>
      </p:sp>
      <p:sp>
        <p:nvSpPr>
          <p:cNvPr id="12" name="TextBox 12"/>
          <p:cNvSpPr txBox="1"/>
          <p:nvPr/>
        </p:nvSpPr>
        <p:spPr>
          <a:xfrm>
            <a:off x="675592" y="1755694"/>
            <a:ext cx="14138425" cy="638983"/>
          </a:xfrm>
          <a:prstGeom prst="rect">
            <a:avLst/>
          </a:prstGeom>
        </p:spPr>
        <p:txBody>
          <a:bodyPr lIns="0" tIns="0" rIns="0" bIns="0" rtlCol="0" anchor="t">
            <a:spAutoFit/>
          </a:bodyPr>
          <a:lstStyle/>
          <a:p>
            <a:pPr algn="l">
              <a:lnSpc>
                <a:spcPts val="5205"/>
              </a:lnSpc>
            </a:pPr>
            <a:r>
              <a:rPr lang="en-US" sz="3718" b="1">
                <a:solidFill>
                  <a:srgbClr val="1D1D1B"/>
                </a:solidFill>
                <a:latin typeface="Bricolage Grotesque 28 Bold"/>
                <a:ea typeface="Bricolage Grotesque 28 Bold"/>
                <a:cs typeface="Bricolage Grotesque 28 Bold"/>
                <a:sym typeface="Bricolage Grotesque 28 Bold"/>
              </a:rPr>
              <a:t>Aprobación de las Cuentas Anuales - 2024</a:t>
            </a:r>
          </a:p>
        </p:txBody>
      </p:sp>
      <p:sp>
        <p:nvSpPr>
          <p:cNvPr id="13" name="TextBox 13"/>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Open Sans"/>
                <a:ea typeface="Open Sans"/>
                <a:cs typeface="Open Sans"/>
                <a:sym typeface="Open Sans"/>
              </a:rPr>
              <a:t>13</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s-ES"/>
          </a:p>
        </p:txBody>
      </p:sp>
      <p:sp>
        <p:nvSpPr>
          <p:cNvPr id="3" name="Freeform 3"/>
          <p:cNvSpPr/>
          <p:nvPr/>
        </p:nvSpPr>
        <p:spPr>
          <a:xfrm>
            <a:off x="7321173" y="8412481"/>
            <a:ext cx="3619662" cy="966266"/>
          </a:xfrm>
          <a:custGeom>
            <a:avLst/>
            <a:gdLst/>
            <a:ahLst/>
            <a:cxnLst/>
            <a:rect l="l" t="t" r="r" b="b"/>
            <a:pathLst>
              <a:path w="3619662" h="966266">
                <a:moveTo>
                  <a:pt x="0" y="0"/>
                </a:moveTo>
                <a:lnTo>
                  <a:pt x="3619662" y="0"/>
                </a:lnTo>
                <a:lnTo>
                  <a:pt x="3619662" y="966266"/>
                </a:lnTo>
                <a:lnTo>
                  <a:pt x="0" y="966266"/>
                </a:lnTo>
                <a:lnTo>
                  <a:pt x="0" y="0"/>
                </a:lnTo>
                <a:close/>
              </a:path>
            </a:pathLst>
          </a:custGeom>
          <a:blipFill>
            <a:blip r:embed="rId3"/>
            <a:stretch>
              <a:fillRect/>
            </a:stretch>
          </a:blipFill>
        </p:spPr>
        <p:txBody>
          <a:bodyPr/>
          <a:lstStyle/>
          <a:p>
            <a:endParaRPr lang="es-ES"/>
          </a:p>
        </p:txBody>
      </p:sp>
      <p:sp>
        <p:nvSpPr>
          <p:cNvPr id="4" name="TextBox 4"/>
          <p:cNvSpPr txBox="1"/>
          <p:nvPr/>
        </p:nvSpPr>
        <p:spPr>
          <a:xfrm>
            <a:off x="3028720" y="4117975"/>
            <a:ext cx="12514673" cy="1026795"/>
          </a:xfrm>
          <a:prstGeom prst="rect">
            <a:avLst/>
          </a:prstGeom>
        </p:spPr>
        <p:txBody>
          <a:bodyPr lIns="0" tIns="0" rIns="0" bIns="0" rtlCol="0" anchor="t">
            <a:spAutoFit/>
          </a:bodyPr>
          <a:lstStyle/>
          <a:p>
            <a:pPr algn="ctr">
              <a:lnSpc>
                <a:spcPts val="8190"/>
              </a:lnSpc>
            </a:pPr>
            <a:r>
              <a:rPr lang="en-US" sz="6500">
                <a:solidFill>
                  <a:srgbClr val="FFFFFF"/>
                </a:solidFill>
                <a:latin typeface="Bricolage Grotesque 28"/>
                <a:ea typeface="Bricolage Grotesque 28"/>
                <a:cs typeface="Bricolage Grotesque 28"/>
                <a:sym typeface="Bricolage Grotesque 28"/>
              </a:rPr>
              <a:t>Seguimiento presupuestario</a:t>
            </a:r>
          </a:p>
        </p:txBody>
      </p:sp>
      <p:sp>
        <p:nvSpPr>
          <p:cNvPr id="5" name="TextBox 5"/>
          <p:cNvSpPr txBox="1"/>
          <p:nvPr/>
        </p:nvSpPr>
        <p:spPr>
          <a:xfrm>
            <a:off x="2861301" y="4022725"/>
            <a:ext cx="610939" cy="1120775"/>
          </a:xfrm>
          <a:prstGeom prst="rect">
            <a:avLst/>
          </a:prstGeom>
        </p:spPr>
        <p:txBody>
          <a:bodyPr lIns="0" tIns="0" rIns="0" bIns="0" rtlCol="0" anchor="t">
            <a:spAutoFit/>
          </a:bodyPr>
          <a:lstStyle/>
          <a:p>
            <a:pPr algn="ctr">
              <a:lnSpc>
                <a:spcPts val="9100"/>
              </a:lnSpc>
            </a:pPr>
            <a:r>
              <a:rPr lang="en-US" sz="6500">
                <a:solidFill>
                  <a:srgbClr val="FFFFFF"/>
                </a:solidFill>
                <a:latin typeface="Bricolage Grotesque 28"/>
                <a:ea typeface="Bricolage Grotesque 28"/>
                <a:cs typeface="Bricolage Grotesque 28"/>
                <a:sym typeface="Bricolage Grotesque 28"/>
              </a:rPr>
              <a:t>3.</a:t>
            </a:r>
          </a:p>
        </p:txBody>
      </p:sp>
      <p:sp>
        <p:nvSpPr>
          <p:cNvPr id="6" name="TextBox 6"/>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Open Sans"/>
                <a:ea typeface="Open Sans"/>
                <a:cs typeface="Open Sans"/>
                <a:sym typeface="Open Sans"/>
              </a:rPr>
              <a:t>14</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615469"/>
            <a:chOff x="0" y="0"/>
            <a:chExt cx="24384000" cy="2153959"/>
          </a:xfrm>
        </p:grpSpPr>
        <p:pic>
          <p:nvPicPr>
            <p:cNvPr id="3" name="Picture 3"/>
            <p:cNvPicPr>
              <a:picLocks noChangeAspect="1"/>
            </p:cNvPicPr>
            <p:nvPr/>
          </p:nvPicPr>
          <p:blipFill>
            <a:blip r:embed="rId2"/>
            <a:srcRect t="43374" b="43374"/>
            <a:stretch>
              <a:fillRect/>
            </a:stretch>
          </p:blipFill>
          <p:spPr>
            <a:xfrm>
              <a:off x="0" y="0"/>
              <a:ext cx="24384000" cy="2153959"/>
            </a:xfrm>
            <a:prstGeom prst="rect">
              <a:avLst/>
            </a:prstGeom>
          </p:spPr>
        </p:pic>
      </p:grpSp>
      <p:sp>
        <p:nvSpPr>
          <p:cNvPr id="4" name="AutoShape 4"/>
          <p:cNvSpPr/>
          <p:nvPr/>
        </p:nvSpPr>
        <p:spPr>
          <a:xfrm>
            <a:off x="0" y="2628039"/>
            <a:ext cx="18287960" cy="0"/>
          </a:xfrm>
          <a:prstGeom prst="line">
            <a:avLst/>
          </a:prstGeom>
          <a:ln w="28575" cap="rnd">
            <a:solidFill>
              <a:srgbClr val="C4313B"/>
            </a:solidFill>
            <a:prstDash val="solid"/>
            <a:headEnd type="none" w="sm" len="sm"/>
            <a:tailEnd type="none" w="sm" len="sm"/>
          </a:ln>
        </p:spPr>
        <p:txBody>
          <a:bodyPr/>
          <a:lstStyle/>
          <a:p>
            <a:endParaRPr lang="es-ES"/>
          </a:p>
        </p:txBody>
      </p:sp>
      <p:grpSp>
        <p:nvGrpSpPr>
          <p:cNvPr id="5" name="Group 5"/>
          <p:cNvGrpSpPr/>
          <p:nvPr/>
        </p:nvGrpSpPr>
        <p:grpSpPr>
          <a:xfrm>
            <a:off x="3569727" y="9462982"/>
            <a:ext cx="11148545" cy="824018"/>
            <a:chOff x="0" y="0"/>
            <a:chExt cx="14864727" cy="1098691"/>
          </a:xfrm>
        </p:grpSpPr>
        <p:grpSp>
          <p:nvGrpSpPr>
            <p:cNvPr id="6" name="Group 6"/>
            <p:cNvGrpSpPr/>
            <p:nvPr/>
          </p:nvGrpSpPr>
          <p:grpSpPr>
            <a:xfrm>
              <a:off x="0" y="0"/>
              <a:ext cx="14864727" cy="1098691"/>
              <a:chOff x="0" y="0"/>
              <a:chExt cx="4816582" cy="356006"/>
            </a:xfrm>
          </p:grpSpPr>
          <p:sp>
            <p:nvSpPr>
              <p:cNvPr id="7" name="Freeform 7"/>
              <p:cNvSpPr/>
              <p:nvPr/>
            </p:nvSpPr>
            <p:spPr>
              <a:xfrm>
                <a:off x="0" y="0"/>
                <a:ext cx="4816582" cy="356006"/>
              </a:xfrm>
              <a:custGeom>
                <a:avLst/>
                <a:gdLst/>
                <a:ahLst/>
                <a:cxnLst/>
                <a:rect l="l" t="t" r="r" b="b"/>
                <a:pathLst>
                  <a:path w="4816582" h="356006">
                    <a:moveTo>
                      <a:pt x="0" y="0"/>
                    </a:moveTo>
                    <a:lnTo>
                      <a:pt x="4816582" y="0"/>
                    </a:lnTo>
                    <a:lnTo>
                      <a:pt x="4816582" y="356006"/>
                    </a:lnTo>
                    <a:lnTo>
                      <a:pt x="0" y="356006"/>
                    </a:lnTo>
                    <a:close/>
                  </a:path>
                </a:pathLst>
              </a:custGeom>
              <a:solidFill>
                <a:srgbClr val="FFFFFF"/>
              </a:solidFill>
            </p:spPr>
            <p:txBody>
              <a:bodyPr/>
              <a:lstStyle/>
              <a:p>
                <a:endParaRPr lang="es-ES"/>
              </a:p>
            </p:txBody>
          </p:sp>
          <p:sp>
            <p:nvSpPr>
              <p:cNvPr id="8" name="TextBox 8"/>
              <p:cNvSpPr txBox="1"/>
              <p:nvPr/>
            </p:nvSpPr>
            <p:spPr>
              <a:xfrm>
                <a:off x="0" y="-19050"/>
                <a:ext cx="4816582" cy="375056"/>
              </a:xfrm>
              <a:prstGeom prst="rect">
                <a:avLst/>
              </a:prstGeom>
            </p:spPr>
            <p:txBody>
              <a:bodyPr lIns="50800" tIns="50800" rIns="50800" bIns="50800" rtlCol="0" anchor="ctr"/>
              <a:lstStyle/>
              <a:p>
                <a:pPr algn="ctr">
                  <a:lnSpc>
                    <a:spcPts val="3000"/>
                  </a:lnSpc>
                </a:pPr>
                <a:endParaRPr/>
              </a:p>
            </p:txBody>
          </p:sp>
        </p:grpSp>
        <p:sp>
          <p:nvSpPr>
            <p:cNvPr id="9" name="Freeform 9"/>
            <p:cNvSpPr/>
            <p:nvPr/>
          </p:nvSpPr>
          <p:spPr>
            <a:xfrm>
              <a:off x="6264962" y="177395"/>
              <a:ext cx="2779099" cy="743900"/>
            </a:xfrm>
            <a:custGeom>
              <a:avLst/>
              <a:gdLst/>
              <a:ahLst/>
              <a:cxnLst/>
              <a:rect l="l" t="t" r="r" b="b"/>
              <a:pathLst>
                <a:path w="2779099" h="743900">
                  <a:moveTo>
                    <a:pt x="0" y="0"/>
                  </a:moveTo>
                  <a:lnTo>
                    <a:pt x="2779099" y="0"/>
                  </a:lnTo>
                  <a:lnTo>
                    <a:pt x="2779099" y="743901"/>
                  </a:lnTo>
                  <a:lnTo>
                    <a:pt x="0" y="7439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ES"/>
            </a:p>
          </p:txBody>
        </p:sp>
      </p:grpSp>
      <p:sp>
        <p:nvSpPr>
          <p:cNvPr id="10" name="TextBox 10"/>
          <p:cNvSpPr txBox="1"/>
          <p:nvPr/>
        </p:nvSpPr>
        <p:spPr>
          <a:xfrm>
            <a:off x="1560590" y="2813777"/>
            <a:ext cx="15989223" cy="6556375"/>
          </a:xfrm>
          <a:prstGeom prst="rect">
            <a:avLst/>
          </a:prstGeom>
        </p:spPr>
        <p:txBody>
          <a:bodyPr lIns="0" tIns="0" rIns="0" bIns="0" rtlCol="0" anchor="t">
            <a:spAutoFit/>
          </a:bodyPr>
          <a:lstStyle/>
          <a:p>
            <a:pPr algn="ctr">
              <a:lnSpc>
                <a:spcPts val="3499"/>
              </a:lnSpc>
            </a:pPr>
            <a:r>
              <a:rPr lang="en-US" sz="2499" b="1">
                <a:solidFill>
                  <a:srgbClr val="000000"/>
                </a:solidFill>
                <a:latin typeface="Open Sans Bold"/>
                <a:ea typeface="Open Sans Bold"/>
                <a:cs typeface="Open Sans Bold"/>
                <a:sym typeface="Open Sans Bold"/>
              </a:rPr>
              <a:t>SIN DESVIACIONES SIGNIFICATIVAS</a:t>
            </a:r>
          </a:p>
          <a:p>
            <a:pPr algn="l">
              <a:lnSpc>
                <a:spcPts val="3499"/>
              </a:lnSpc>
            </a:pPr>
            <a:r>
              <a:rPr lang="en-US" sz="2499" b="1">
                <a:solidFill>
                  <a:srgbClr val="000000"/>
                </a:solidFill>
                <a:latin typeface="Open Sans Bold"/>
                <a:ea typeface="Open Sans Bold"/>
                <a:cs typeface="Open Sans Bold"/>
                <a:sym typeface="Open Sans Bold"/>
              </a:rPr>
              <a:t>INGRESOS: </a:t>
            </a:r>
          </a:p>
          <a:p>
            <a:pPr marL="1079499" lvl="2" indent="-359833" algn="l">
              <a:lnSpc>
                <a:spcPts val="3499"/>
              </a:lnSpc>
              <a:buFont typeface="Arial"/>
              <a:buChar char="⚬"/>
            </a:pPr>
            <a:r>
              <a:rPr lang="en-US" sz="2499">
                <a:solidFill>
                  <a:srgbClr val="000000"/>
                </a:solidFill>
                <a:latin typeface="Open Sans"/>
                <a:ea typeface="Open Sans"/>
                <a:cs typeface="Open Sans"/>
                <a:sym typeface="Open Sans"/>
              </a:rPr>
              <a:t>3% por encima de lo presupuestado</a:t>
            </a:r>
          </a:p>
          <a:p>
            <a:pPr marL="1079499" lvl="2" indent="-359833" algn="l">
              <a:lnSpc>
                <a:spcPts val="3499"/>
              </a:lnSpc>
              <a:spcBef>
                <a:spcPct val="0"/>
              </a:spcBef>
              <a:buFont typeface="Arial"/>
              <a:buChar char="⚬"/>
            </a:pPr>
            <a:r>
              <a:rPr lang="en-US" sz="2499">
                <a:solidFill>
                  <a:srgbClr val="000000"/>
                </a:solidFill>
                <a:latin typeface="Open Sans"/>
                <a:ea typeface="Open Sans"/>
                <a:cs typeface="Open Sans"/>
                <a:sym typeface="Open Sans"/>
              </a:rPr>
              <a:t>142.000 euros más ingresados en Isterria: sustituciones de profesores (27.000) y cobro del concierto que se ajustará en lo siguientes meses, también se refleja en un mayor gasto por 87.000 euros.</a:t>
            </a:r>
          </a:p>
          <a:p>
            <a:pPr marL="1079499" lvl="2" indent="-359833" algn="l">
              <a:lnSpc>
                <a:spcPts val="3499"/>
              </a:lnSpc>
              <a:spcBef>
                <a:spcPct val="0"/>
              </a:spcBef>
              <a:buFont typeface="Arial"/>
              <a:buChar char="⚬"/>
            </a:pPr>
            <a:r>
              <a:rPr lang="en-US" sz="2499">
                <a:solidFill>
                  <a:srgbClr val="000000"/>
                </a:solidFill>
                <a:latin typeface="Open Sans"/>
                <a:ea typeface="Open Sans"/>
                <a:cs typeface="Open Sans"/>
                <a:sym typeface="Open Sans"/>
              </a:rPr>
              <a:t>9.000 euros de subvención por el Día Verde</a:t>
            </a:r>
          </a:p>
          <a:p>
            <a:pPr algn="l">
              <a:lnSpc>
                <a:spcPts val="3499"/>
              </a:lnSpc>
              <a:spcBef>
                <a:spcPct val="0"/>
              </a:spcBef>
            </a:pPr>
            <a:endParaRPr lang="en-US" sz="2499">
              <a:solidFill>
                <a:srgbClr val="000000"/>
              </a:solidFill>
              <a:latin typeface="Open Sans"/>
              <a:ea typeface="Open Sans"/>
              <a:cs typeface="Open Sans"/>
              <a:sym typeface="Open Sans"/>
            </a:endParaRPr>
          </a:p>
          <a:p>
            <a:pPr algn="l">
              <a:lnSpc>
                <a:spcPts val="3499"/>
              </a:lnSpc>
              <a:spcBef>
                <a:spcPct val="0"/>
              </a:spcBef>
            </a:pPr>
            <a:r>
              <a:rPr lang="en-US" sz="2499" b="1">
                <a:solidFill>
                  <a:srgbClr val="000000"/>
                </a:solidFill>
                <a:latin typeface="Open Sans Bold"/>
                <a:ea typeface="Open Sans Bold"/>
                <a:cs typeface="Open Sans Bold"/>
                <a:sym typeface="Open Sans Bold"/>
              </a:rPr>
              <a:t>GASTOS:</a:t>
            </a:r>
          </a:p>
          <a:p>
            <a:pPr marL="1079499" lvl="2" indent="-359833" algn="l">
              <a:lnSpc>
                <a:spcPts val="3499"/>
              </a:lnSpc>
              <a:spcBef>
                <a:spcPct val="0"/>
              </a:spcBef>
              <a:buFont typeface="Arial"/>
              <a:buChar char="⚬"/>
            </a:pPr>
            <a:r>
              <a:rPr lang="en-US" sz="2499">
                <a:solidFill>
                  <a:srgbClr val="000000"/>
                </a:solidFill>
                <a:latin typeface="Open Sans"/>
                <a:ea typeface="Open Sans"/>
                <a:cs typeface="Open Sans"/>
                <a:sym typeface="Open Sans"/>
              </a:rPr>
              <a:t>6,5% menos de los presupuestado </a:t>
            </a:r>
          </a:p>
          <a:p>
            <a:pPr marL="1079499" lvl="2" indent="-359833" algn="l">
              <a:lnSpc>
                <a:spcPts val="3499"/>
              </a:lnSpc>
              <a:spcBef>
                <a:spcPct val="0"/>
              </a:spcBef>
              <a:buFont typeface="Arial"/>
              <a:buChar char="⚬"/>
            </a:pPr>
            <a:r>
              <a:rPr lang="en-US" sz="2499">
                <a:solidFill>
                  <a:srgbClr val="000000"/>
                </a:solidFill>
                <a:latin typeface="Open Sans"/>
                <a:ea typeface="Open Sans"/>
                <a:cs typeface="Open Sans"/>
                <a:sym typeface="Open Sans"/>
              </a:rPr>
              <a:t>Menos gasto en las Colonias por 49.000 euros, se irá ajustando en los próximos meses, a ser meses que no están funcionando y su gasto se hizo entre los 12 meses</a:t>
            </a:r>
          </a:p>
          <a:p>
            <a:pPr marL="1079499" lvl="2" indent="-359833" algn="l">
              <a:lnSpc>
                <a:spcPts val="3499"/>
              </a:lnSpc>
              <a:spcBef>
                <a:spcPct val="0"/>
              </a:spcBef>
              <a:buFont typeface="Arial"/>
              <a:buChar char="⚬"/>
            </a:pPr>
            <a:r>
              <a:rPr lang="en-US" sz="2499">
                <a:solidFill>
                  <a:srgbClr val="000000"/>
                </a:solidFill>
                <a:latin typeface="Open Sans"/>
                <a:ea typeface="Open Sans"/>
                <a:cs typeface="Open Sans"/>
                <a:sym typeface="Open Sans"/>
              </a:rPr>
              <a:t>Más gasto en los centros de mayores por 49.000 euros, cierre presupuestado en marzo de 3 centros que no se ha podido hacer</a:t>
            </a:r>
          </a:p>
          <a:p>
            <a:pPr marL="1079499" lvl="2" indent="-359833" algn="l">
              <a:lnSpc>
                <a:spcPts val="3499"/>
              </a:lnSpc>
              <a:spcBef>
                <a:spcPct val="0"/>
              </a:spcBef>
              <a:buFont typeface="Arial"/>
              <a:buChar char="⚬"/>
            </a:pPr>
            <a:r>
              <a:rPr lang="en-US" sz="2499">
                <a:solidFill>
                  <a:srgbClr val="000000"/>
                </a:solidFill>
                <a:latin typeface="Open Sans"/>
                <a:ea typeface="Open Sans"/>
                <a:cs typeface="Open Sans"/>
                <a:sym typeface="Open Sans"/>
              </a:rPr>
              <a:t>Menor gasto en la ejecución del plan estratégico en 184.000 euros que se ejecutarán los próximos meses</a:t>
            </a:r>
          </a:p>
        </p:txBody>
      </p:sp>
      <p:sp>
        <p:nvSpPr>
          <p:cNvPr id="11" name="TextBox 11"/>
          <p:cNvSpPr txBox="1"/>
          <p:nvPr/>
        </p:nvSpPr>
        <p:spPr>
          <a:xfrm>
            <a:off x="1028700" y="672846"/>
            <a:ext cx="6160341" cy="500738"/>
          </a:xfrm>
          <a:prstGeom prst="rect">
            <a:avLst/>
          </a:prstGeom>
        </p:spPr>
        <p:txBody>
          <a:bodyPr lIns="0" tIns="0" rIns="0" bIns="0" rtlCol="0" anchor="t">
            <a:spAutoFit/>
          </a:bodyPr>
          <a:lstStyle/>
          <a:p>
            <a:pPr algn="l">
              <a:lnSpc>
                <a:spcPts val="3624"/>
              </a:lnSpc>
            </a:pPr>
            <a:r>
              <a:rPr lang="en-US" sz="4118" b="1">
                <a:solidFill>
                  <a:srgbClr val="FFFFFF"/>
                </a:solidFill>
                <a:latin typeface="Bricolage Grotesque 28 Bold"/>
                <a:ea typeface="Bricolage Grotesque 28 Bold"/>
                <a:cs typeface="Bricolage Grotesque 28 Bold"/>
                <a:sym typeface="Bricolage Grotesque 28 Bold"/>
              </a:rPr>
              <a:t>Comisión Económica</a:t>
            </a:r>
          </a:p>
        </p:txBody>
      </p:sp>
      <p:sp>
        <p:nvSpPr>
          <p:cNvPr id="12" name="TextBox 12"/>
          <p:cNvSpPr txBox="1"/>
          <p:nvPr/>
        </p:nvSpPr>
        <p:spPr>
          <a:xfrm>
            <a:off x="675592" y="1755694"/>
            <a:ext cx="14138425" cy="638983"/>
          </a:xfrm>
          <a:prstGeom prst="rect">
            <a:avLst/>
          </a:prstGeom>
        </p:spPr>
        <p:txBody>
          <a:bodyPr lIns="0" tIns="0" rIns="0" bIns="0" rtlCol="0" anchor="t">
            <a:spAutoFit/>
          </a:bodyPr>
          <a:lstStyle/>
          <a:p>
            <a:pPr algn="l">
              <a:lnSpc>
                <a:spcPts val="5205"/>
              </a:lnSpc>
            </a:pPr>
            <a:r>
              <a:rPr lang="en-US" sz="3718" b="1">
                <a:solidFill>
                  <a:srgbClr val="1D1D1B"/>
                </a:solidFill>
                <a:latin typeface="Bricolage Grotesque 28 Bold"/>
                <a:ea typeface="Bricolage Grotesque 28 Bold"/>
                <a:cs typeface="Bricolage Grotesque 28 Bold"/>
                <a:sym typeface="Bricolage Grotesque 28 Bold"/>
              </a:rPr>
              <a:t>Seguimiento presupuestario - cierre abril</a:t>
            </a:r>
          </a:p>
        </p:txBody>
      </p:sp>
      <p:sp>
        <p:nvSpPr>
          <p:cNvPr id="13" name="TextBox 13"/>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Open Sans"/>
                <a:ea typeface="Open Sans"/>
                <a:cs typeface="Open Sans"/>
                <a:sym typeface="Open Sans"/>
              </a:rPr>
              <a:t>15</a:t>
            </a:r>
          </a:p>
        </p:txBody>
      </p:sp>
      <p:sp>
        <p:nvSpPr>
          <p:cNvPr id="14" name="Freeform 14"/>
          <p:cNvSpPr/>
          <p:nvPr/>
        </p:nvSpPr>
        <p:spPr>
          <a:xfrm>
            <a:off x="362487" y="3016281"/>
            <a:ext cx="1021056" cy="987872"/>
          </a:xfrm>
          <a:custGeom>
            <a:avLst/>
            <a:gdLst/>
            <a:ahLst/>
            <a:cxnLst/>
            <a:rect l="l" t="t" r="r" b="b"/>
            <a:pathLst>
              <a:path w="1021056" h="987872">
                <a:moveTo>
                  <a:pt x="0" y="0"/>
                </a:moveTo>
                <a:lnTo>
                  <a:pt x="1021056" y="0"/>
                </a:lnTo>
                <a:lnTo>
                  <a:pt x="1021056" y="987872"/>
                </a:lnTo>
                <a:lnTo>
                  <a:pt x="0" y="98787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ES"/>
          </a:p>
        </p:txBody>
      </p:sp>
      <p:sp>
        <p:nvSpPr>
          <p:cNvPr id="15" name="Freeform 15"/>
          <p:cNvSpPr/>
          <p:nvPr/>
        </p:nvSpPr>
        <p:spPr>
          <a:xfrm>
            <a:off x="362487" y="5606408"/>
            <a:ext cx="743679" cy="1018738"/>
          </a:xfrm>
          <a:custGeom>
            <a:avLst/>
            <a:gdLst/>
            <a:ahLst/>
            <a:cxnLst/>
            <a:rect l="l" t="t" r="r" b="b"/>
            <a:pathLst>
              <a:path w="743679" h="1018738">
                <a:moveTo>
                  <a:pt x="0" y="0"/>
                </a:moveTo>
                <a:lnTo>
                  <a:pt x="743679" y="0"/>
                </a:lnTo>
                <a:lnTo>
                  <a:pt x="743679" y="1018738"/>
                </a:lnTo>
                <a:lnTo>
                  <a:pt x="0" y="101873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E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s-ES"/>
          </a:p>
        </p:txBody>
      </p:sp>
      <p:sp>
        <p:nvSpPr>
          <p:cNvPr id="3" name="Freeform 3"/>
          <p:cNvSpPr/>
          <p:nvPr/>
        </p:nvSpPr>
        <p:spPr>
          <a:xfrm>
            <a:off x="7321173" y="8412481"/>
            <a:ext cx="3619662" cy="966266"/>
          </a:xfrm>
          <a:custGeom>
            <a:avLst/>
            <a:gdLst/>
            <a:ahLst/>
            <a:cxnLst/>
            <a:rect l="l" t="t" r="r" b="b"/>
            <a:pathLst>
              <a:path w="3619662" h="966266">
                <a:moveTo>
                  <a:pt x="0" y="0"/>
                </a:moveTo>
                <a:lnTo>
                  <a:pt x="3619662" y="0"/>
                </a:lnTo>
                <a:lnTo>
                  <a:pt x="3619662" y="966266"/>
                </a:lnTo>
                <a:lnTo>
                  <a:pt x="0" y="966266"/>
                </a:lnTo>
                <a:lnTo>
                  <a:pt x="0" y="0"/>
                </a:lnTo>
                <a:close/>
              </a:path>
            </a:pathLst>
          </a:custGeom>
          <a:blipFill>
            <a:blip r:embed="rId3"/>
            <a:stretch>
              <a:fillRect/>
            </a:stretch>
          </a:blipFill>
        </p:spPr>
        <p:txBody>
          <a:bodyPr/>
          <a:lstStyle/>
          <a:p>
            <a:endParaRPr lang="es-ES"/>
          </a:p>
        </p:txBody>
      </p:sp>
      <p:sp>
        <p:nvSpPr>
          <p:cNvPr id="4" name="TextBox 4"/>
          <p:cNvSpPr txBox="1"/>
          <p:nvPr/>
        </p:nvSpPr>
        <p:spPr>
          <a:xfrm>
            <a:off x="2303146" y="3598228"/>
            <a:ext cx="12514673" cy="2065020"/>
          </a:xfrm>
          <a:prstGeom prst="rect">
            <a:avLst/>
          </a:prstGeom>
        </p:spPr>
        <p:txBody>
          <a:bodyPr lIns="0" tIns="0" rIns="0" bIns="0" rtlCol="0" anchor="t">
            <a:spAutoFit/>
          </a:bodyPr>
          <a:lstStyle/>
          <a:p>
            <a:pPr algn="ctr">
              <a:lnSpc>
                <a:spcPts val="8190"/>
              </a:lnSpc>
            </a:pPr>
            <a:r>
              <a:rPr lang="en-US" sz="6500">
                <a:solidFill>
                  <a:srgbClr val="FFFFFF"/>
                </a:solidFill>
                <a:latin typeface="Bricolage Grotesque 28"/>
                <a:ea typeface="Bricolage Grotesque 28"/>
                <a:cs typeface="Bricolage Grotesque 28"/>
                <a:sym typeface="Bricolage Grotesque 28"/>
              </a:rPr>
              <a:t>Evolución del patrimonio financiero</a:t>
            </a:r>
          </a:p>
        </p:txBody>
      </p:sp>
      <p:sp>
        <p:nvSpPr>
          <p:cNvPr id="5" name="TextBox 5"/>
          <p:cNvSpPr txBox="1"/>
          <p:nvPr/>
        </p:nvSpPr>
        <p:spPr>
          <a:xfrm>
            <a:off x="3041025" y="3336919"/>
            <a:ext cx="609302" cy="1120775"/>
          </a:xfrm>
          <a:prstGeom prst="rect">
            <a:avLst/>
          </a:prstGeom>
        </p:spPr>
        <p:txBody>
          <a:bodyPr lIns="0" tIns="0" rIns="0" bIns="0" rtlCol="0" anchor="t">
            <a:spAutoFit/>
          </a:bodyPr>
          <a:lstStyle/>
          <a:p>
            <a:pPr algn="ctr">
              <a:lnSpc>
                <a:spcPts val="9100"/>
              </a:lnSpc>
            </a:pPr>
            <a:r>
              <a:rPr lang="en-US" sz="6500">
                <a:solidFill>
                  <a:srgbClr val="FFFFFF"/>
                </a:solidFill>
                <a:latin typeface="Bricolage Grotesque 28"/>
                <a:ea typeface="Bricolage Grotesque 28"/>
                <a:cs typeface="Bricolage Grotesque 28"/>
                <a:sym typeface="Bricolage Grotesque 28"/>
              </a:rPr>
              <a:t>4.</a:t>
            </a:r>
          </a:p>
        </p:txBody>
      </p:sp>
      <p:sp>
        <p:nvSpPr>
          <p:cNvPr id="6" name="TextBox 6"/>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Open Sans"/>
                <a:ea typeface="Open Sans"/>
                <a:cs typeface="Open Sans"/>
                <a:sym typeface="Open Sans"/>
              </a:rPr>
              <a:t>16</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s-ES"/>
          </a:p>
        </p:txBody>
      </p:sp>
      <p:sp>
        <p:nvSpPr>
          <p:cNvPr id="3" name="Freeform 3"/>
          <p:cNvSpPr/>
          <p:nvPr/>
        </p:nvSpPr>
        <p:spPr>
          <a:xfrm>
            <a:off x="7321173" y="8412481"/>
            <a:ext cx="3619662" cy="966266"/>
          </a:xfrm>
          <a:custGeom>
            <a:avLst/>
            <a:gdLst/>
            <a:ahLst/>
            <a:cxnLst/>
            <a:rect l="l" t="t" r="r" b="b"/>
            <a:pathLst>
              <a:path w="3619662" h="966266">
                <a:moveTo>
                  <a:pt x="0" y="0"/>
                </a:moveTo>
                <a:lnTo>
                  <a:pt x="3619662" y="0"/>
                </a:lnTo>
                <a:lnTo>
                  <a:pt x="3619662" y="966266"/>
                </a:lnTo>
                <a:lnTo>
                  <a:pt x="0" y="966266"/>
                </a:lnTo>
                <a:lnTo>
                  <a:pt x="0" y="0"/>
                </a:lnTo>
                <a:close/>
              </a:path>
            </a:pathLst>
          </a:custGeom>
          <a:blipFill>
            <a:blip r:embed="rId3"/>
            <a:stretch>
              <a:fillRect/>
            </a:stretch>
          </a:blipFill>
        </p:spPr>
        <p:txBody>
          <a:bodyPr/>
          <a:lstStyle/>
          <a:p>
            <a:endParaRPr lang="es-ES"/>
          </a:p>
        </p:txBody>
      </p:sp>
      <p:sp>
        <p:nvSpPr>
          <p:cNvPr id="4" name="TextBox 4"/>
          <p:cNvSpPr txBox="1"/>
          <p:nvPr/>
        </p:nvSpPr>
        <p:spPr>
          <a:xfrm>
            <a:off x="3390795" y="2978207"/>
            <a:ext cx="14013762" cy="3140975"/>
          </a:xfrm>
          <a:prstGeom prst="rect">
            <a:avLst/>
          </a:prstGeom>
        </p:spPr>
        <p:txBody>
          <a:bodyPr lIns="0" tIns="0" rIns="0" bIns="0" rtlCol="0" anchor="t">
            <a:spAutoFit/>
          </a:bodyPr>
          <a:lstStyle/>
          <a:p>
            <a:pPr algn="ctr">
              <a:lnSpc>
                <a:spcPts val="8361"/>
              </a:lnSpc>
            </a:pPr>
            <a:r>
              <a:rPr lang="en-US" sz="6015">
                <a:solidFill>
                  <a:srgbClr val="FFFFFF"/>
                </a:solidFill>
                <a:latin typeface="Bricolage Grotesque 28"/>
                <a:ea typeface="Bricolage Grotesque 28"/>
                <a:cs typeface="Bricolage Grotesque 28"/>
                <a:sym typeface="Bricolage Grotesque 28"/>
              </a:rPr>
              <a:t>Análisis de la evolución del patrimonio financiero e inversiones en el segundo trimestre (Mayo 25)</a:t>
            </a:r>
          </a:p>
        </p:txBody>
      </p:sp>
      <p:sp>
        <p:nvSpPr>
          <p:cNvPr id="5" name="TextBox 5"/>
          <p:cNvSpPr txBox="1"/>
          <p:nvPr/>
        </p:nvSpPr>
        <p:spPr>
          <a:xfrm>
            <a:off x="2381666" y="2786076"/>
            <a:ext cx="1033462" cy="1120775"/>
          </a:xfrm>
          <a:prstGeom prst="rect">
            <a:avLst/>
          </a:prstGeom>
        </p:spPr>
        <p:txBody>
          <a:bodyPr lIns="0" tIns="0" rIns="0" bIns="0" rtlCol="0" anchor="t">
            <a:spAutoFit/>
          </a:bodyPr>
          <a:lstStyle/>
          <a:p>
            <a:pPr algn="ctr">
              <a:lnSpc>
                <a:spcPts val="9100"/>
              </a:lnSpc>
            </a:pPr>
            <a:r>
              <a:rPr lang="en-US" sz="6500">
                <a:solidFill>
                  <a:srgbClr val="FFFFFF"/>
                </a:solidFill>
                <a:latin typeface="Bricolage Grotesque 28"/>
                <a:ea typeface="Bricolage Grotesque 28"/>
                <a:cs typeface="Bricolage Grotesque 28"/>
                <a:sym typeface="Bricolage Grotesque 28"/>
              </a:rPr>
              <a:t>4. 1</a:t>
            </a:r>
          </a:p>
        </p:txBody>
      </p:sp>
      <p:sp>
        <p:nvSpPr>
          <p:cNvPr id="6" name="TextBox 6"/>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Open Sans"/>
                <a:ea typeface="Open Sans"/>
                <a:cs typeface="Open Sans"/>
                <a:sym typeface="Open Sans"/>
              </a:rPr>
              <a:t>17</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194327" cy="10234309"/>
          </a:xfrm>
          <a:custGeom>
            <a:avLst/>
            <a:gdLst/>
            <a:ahLst/>
            <a:cxnLst/>
            <a:rect l="l" t="t" r="r" b="b"/>
            <a:pathLst>
              <a:path w="18194327" h="10234309">
                <a:moveTo>
                  <a:pt x="0" y="0"/>
                </a:moveTo>
                <a:lnTo>
                  <a:pt x="18194327" y="0"/>
                </a:lnTo>
                <a:lnTo>
                  <a:pt x="18194327" y="10234309"/>
                </a:lnTo>
                <a:lnTo>
                  <a:pt x="0" y="10234309"/>
                </a:lnTo>
                <a:lnTo>
                  <a:pt x="0" y="0"/>
                </a:lnTo>
                <a:close/>
              </a:path>
            </a:pathLst>
          </a:custGeom>
          <a:blipFill>
            <a:blip r:embed="rId2"/>
            <a:stretch>
              <a:fillRect/>
            </a:stretch>
          </a:blipFill>
        </p:spPr>
        <p:txBody>
          <a:bodyPr/>
          <a:lstStyle/>
          <a:p>
            <a:endParaRPr lang="es-ES"/>
          </a:p>
        </p:txBody>
      </p:sp>
      <p:sp>
        <p:nvSpPr>
          <p:cNvPr id="3" name="TextBox 3"/>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Open Sans"/>
                <a:ea typeface="Open Sans"/>
                <a:cs typeface="Open Sans"/>
                <a:sym typeface="Open Sans"/>
              </a:rPr>
              <a:t>18</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8037"/>
            <a:ext cx="18288000" cy="10238654"/>
          </a:xfrm>
          <a:custGeom>
            <a:avLst/>
            <a:gdLst/>
            <a:ahLst/>
            <a:cxnLst/>
            <a:rect l="l" t="t" r="r" b="b"/>
            <a:pathLst>
              <a:path w="18288000" h="10238654">
                <a:moveTo>
                  <a:pt x="0" y="0"/>
                </a:moveTo>
                <a:lnTo>
                  <a:pt x="18288000" y="0"/>
                </a:lnTo>
                <a:lnTo>
                  <a:pt x="18288000" y="10238655"/>
                </a:lnTo>
                <a:lnTo>
                  <a:pt x="0" y="10238655"/>
                </a:lnTo>
                <a:lnTo>
                  <a:pt x="0" y="0"/>
                </a:lnTo>
                <a:close/>
              </a:path>
            </a:pathLst>
          </a:custGeom>
          <a:blipFill>
            <a:blip r:embed="rId2"/>
            <a:stretch>
              <a:fillRect t="-496" r="-23"/>
            </a:stretch>
          </a:blipFill>
        </p:spPr>
        <p:txBody>
          <a:bodyPr/>
          <a:lstStyle/>
          <a:p>
            <a:endParaRPr lang="es-ES"/>
          </a:p>
        </p:txBody>
      </p:sp>
      <p:sp>
        <p:nvSpPr>
          <p:cNvPr id="3" name="TextBox 3"/>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Open Sans"/>
                <a:ea typeface="Open Sans"/>
                <a:cs typeface="Open Sans"/>
                <a:sym typeface="Open Sans"/>
              </a:rPr>
              <a:t>19</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4846"/>
            <a:ext cx="18288000" cy="1446818"/>
            <a:chOff x="0" y="0"/>
            <a:chExt cx="24384000" cy="1929090"/>
          </a:xfrm>
        </p:grpSpPr>
        <p:pic>
          <p:nvPicPr>
            <p:cNvPr id="3" name="Picture 3"/>
            <p:cNvPicPr>
              <a:picLocks noChangeAspect="1"/>
            </p:cNvPicPr>
            <p:nvPr/>
          </p:nvPicPr>
          <p:blipFill>
            <a:blip r:embed="rId2"/>
            <a:srcRect t="44066" b="44066"/>
            <a:stretch>
              <a:fillRect/>
            </a:stretch>
          </p:blipFill>
          <p:spPr>
            <a:xfrm>
              <a:off x="0" y="0"/>
              <a:ext cx="24384000" cy="1929090"/>
            </a:xfrm>
            <a:prstGeom prst="rect">
              <a:avLst/>
            </a:prstGeom>
          </p:spPr>
        </p:pic>
      </p:grpSp>
      <p:sp>
        <p:nvSpPr>
          <p:cNvPr id="4" name="TextBox 4"/>
          <p:cNvSpPr txBox="1"/>
          <p:nvPr/>
        </p:nvSpPr>
        <p:spPr>
          <a:xfrm>
            <a:off x="1371248" y="2805391"/>
            <a:ext cx="15772623" cy="6657590"/>
          </a:xfrm>
          <a:prstGeom prst="rect">
            <a:avLst/>
          </a:prstGeom>
        </p:spPr>
        <p:txBody>
          <a:bodyPr lIns="0" tIns="0" rIns="0" bIns="0" rtlCol="0" anchor="t">
            <a:spAutoFit/>
          </a:bodyPr>
          <a:lstStyle/>
          <a:p>
            <a:pPr marL="410218" lvl="1" indent="-205109" algn="l">
              <a:lnSpc>
                <a:spcPts val="3933"/>
              </a:lnSpc>
              <a:buAutoNum type="arabicPeriod"/>
            </a:pPr>
            <a:r>
              <a:rPr lang="en-US" sz="1900">
                <a:solidFill>
                  <a:srgbClr val="000000"/>
                </a:solidFill>
                <a:latin typeface="Open Sans"/>
                <a:ea typeface="Open Sans"/>
                <a:cs typeface="Open Sans"/>
                <a:sym typeface="Open Sans"/>
              </a:rPr>
              <a:t>Aprobación del acta de la sesión anterior </a:t>
            </a:r>
          </a:p>
          <a:p>
            <a:pPr marL="410218" lvl="1" indent="-205109" algn="l">
              <a:lnSpc>
                <a:spcPts val="3933"/>
              </a:lnSpc>
              <a:buAutoNum type="arabicPeriod"/>
            </a:pPr>
            <a:r>
              <a:rPr lang="en-US" sz="1900">
                <a:solidFill>
                  <a:srgbClr val="000000"/>
                </a:solidFill>
                <a:latin typeface="Open Sans"/>
                <a:ea typeface="Open Sans"/>
                <a:cs typeface="Open Sans"/>
                <a:sym typeface="Open Sans"/>
              </a:rPr>
              <a:t>Aprobación de las Cuentas Anuales y liquidación del presupuesto </a:t>
            </a:r>
          </a:p>
          <a:p>
            <a:pPr marL="1165884" lvl="3" indent="-291471" algn="l">
              <a:lnSpc>
                <a:spcPts val="3726"/>
              </a:lnSpc>
              <a:buAutoNum type="romanLcPeriod"/>
            </a:pPr>
            <a:r>
              <a:rPr lang="en-US" sz="1800">
                <a:solidFill>
                  <a:srgbClr val="000000"/>
                </a:solidFill>
                <a:latin typeface="Open Sans"/>
                <a:ea typeface="Open Sans"/>
                <a:cs typeface="Open Sans"/>
                <a:sym typeface="Open Sans"/>
              </a:rPr>
              <a:t>Propuesta de aprobación del balance, cuenta de resultados y memoria del ejercicio cerrado a 31 de diciembre de 2024 </a:t>
            </a:r>
          </a:p>
          <a:p>
            <a:pPr marL="1165884" lvl="3" indent="-291471" algn="l">
              <a:lnSpc>
                <a:spcPts val="3726"/>
              </a:lnSpc>
              <a:buAutoNum type="romanLcPeriod"/>
            </a:pPr>
            <a:r>
              <a:rPr lang="en-US" sz="1800">
                <a:solidFill>
                  <a:srgbClr val="000000"/>
                </a:solidFill>
                <a:latin typeface="Open Sans"/>
                <a:ea typeface="Open Sans"/>
                <a:cs typeface="Open Sans"/>
                <a:sym typeface="Open Sans"/>
              </a:rPr>
              <a:t>Propuesta de liquidación del presupuesto del año anterior. </a:t>
            </a:r>
          </a:p>
          <a:p>
            <a:pPr marL="410218" lvl="1" indent="-205109" algn="l">
              <a:lnSpc>
                <a:spcPts val="3933"/>
              </a:lnSpc>
              <a:buAutoNum type="arabicPeriod"/>
            </a:pPr>
            <a:r>
              <a:rPr lang="en-US" sz="1900">
                <a:solidFill>
                  <a:srgbClr val="000000"/>
                </a:solidFill>
                <a:latin typeface="Open Sans"/>
                <a:ea typeface="Open Sans"/>
                <a:cs typeface="Open Sans"/>
                <a:sym typeface="Open Sans"/>
              </a:rPr>
              <a:t>Seguimiento presupuestario </a:t>
            </a:r>
          </a:p>
          <a:p>
            <a:pPr marL="410218" lvl="1" indent="-205109" algn="l">
              <a:lnSpc>
                <a:spcPts val="3933"/>
              </a:lnSpc>
              <a:buAutoNum type="arabicPeriod"/>
            </a:pPr>
            <a:r>
              <a:rPr lang="en-US" sz="1900">
                <a:solidFill>
                  <a:srgbClr val="000000"/>
                </a:solidFill>
                <a:latin typeface="Open Sans"/>
                <a:ea typeface="Open Sans"/>
                <a:cs typeface="Open Sans"/>
                <a:sym typeface="Open Sans"/>
              </a:rPr>
              <a:t>Evolución del patrimonio financiero </a:t>
            </a:r>
          </a:p>
          <a:p>
            <a:pPr marL="1165884" lvl="3" indent="-291471" algn="l">
              <a:lnSpc>
                <a:spcPts val="3726"/>
              </a:lnSpc>
              <a:buAutoNum type="romanLcPeriod"/>
            </a:pPr>
            <a:r>
              <a:rPr lang="en-US" sz="1800">
                <a:solidFill>
                  <a:srgbClr val="000000"/>
                </a:solidFill>
                <a:latin typeface="Open Sans"/>
                <a:ea typeface="Open Sans"/>
                <a:cs typeface="Open Sans"/>
                <a:sym typeface="Open Sans"/>
              </a:rPr>
              <a:t>Análisis de la evolución del patrimonio financiero e inversiones en el segundo trimestre. </a:t>
            </a:r>
          </a:p>
          <a:p>
            <a:pPr marL="1165884" lvl="3" indent="-291471" algn="l">
              <a:lnSpc>
                <a:spcPts val="3726"/>
              </a:lnSpc>
              <a:buAutoNum type="romanLcPeriod"/>
            </a:pPr>
            <a:r>
              <a:rPr lang="en-US" sz="1800">
                <a:solidFill>
                  <a:srgbClr val="000000"/>
                </a:solidFill>
                <a:latin typeface="Open Sans"/>
                <a:ea typeface="Open Sans"/>
                <a:cs typeface="Open Sans"/>
                <a:sym typeface="Open Sans"/>
              </a:rPr>
              <a:t>Presentación de la propuesta de informes de seguimiento del patrimonio financiero </a:t>
            </a:r>
          </a:p>
          <a:p>
            <a:pPr marL="410218" lvl="1" indent="-205109" algn="l">
              <a:lnSpc>
                <a:spcPts val="3933"/>
              </a:lnSpc>
              <a:buAutoNum type="arabicPeriod"/>
            </a:pPr>
            <a:r>
              <a:rPr lang="en-US" sz="1900">
                <a:solidFill>
                  <a:srgbClr val="000000"/>
                </a:solidFill>
                <a:latin typeface="Open Sans"/>
                <a:ea typeface="Open Sans"/>
                <a:cs typeface="Open Sans"/>
                <a:sym typeface="Open Sans"/>
              </a:rPr>
              <a:t>Control Interno y cumplimiento normativo </a:t>
            </a:r>
          </a:p>
          <a:p>
            <a:pPr marL="1165884" lvl="3" indent="-291471" algn="l">
              <a:lnSpc>
                <a:spcPts val="3726"/>
              </a:lnSpc>
              <a:buAutoNum type="romanLcPeriod"/>
            </a:pPr>
            <a:r>
              <a:rPr lang="en-US" sz="1800">
                <a:solidFill>
                  <a:srgbClr val="000000"/>
                </a:solidFill>
                <a:latin typeface="Open Sans"/>
                <a:ea typeface="Open Sans"/>
                <a:cs typeface="Open Sans"/>
                <a:sym typeface="Open Sans"/>
              </a:rPr>
              <a:t>Informe anual sobre el grado de cumplimiento de la política de inversión en el ejercicio 2024 </a:t>
            </a:r>
          </a:p>
          <a:p>
            <a:pPr marL="1165884" lvl="3" indent="-291471" algn="l">
              <a:lnSpc>
                <a:spcPts val="3726"/>
              </a:lnSpc>
              <a:buAutoNum type="romanLcPeriod"/>
            </a:pPr>
            <a:r>
              <a:rPr lang="en-US" sz="1800">
                <a:solidFill>
                  <a:srgbClr val="000000"/>
                </a:solidFill>
                <a:latin typeface="Open Sans"/>
                <a:ea typeface="Open Sans"/>
                <a:cs typeface="Open Sans"/>
                <a:sym typeface="Open Sans"/>
              </a:rPr>
              <a:t>informe anual sobre el cumplimiento código de conducta de CNMV durante el ejercicio 2024 </a:t>
            </a:r>
          </a:p>
          <a:p>
            <a:pPr marL="1165884" lvl="3" indent="-291471" algn="l">
              <a:lnSpc>
                <a:spcPts val="3726"/>
              </a:lnSpc>
              <a:buAutoNum type="romanLcPeriod"/>
            </a:pPr>
            <a:r>
              <a:rPr lang="en-US" sz="1800">
                <a:solidFill>
                  <a:srgbClr val="000000"/>
                </a:solidFill>
                <a:latin typeface="Open Sans"/>
                <a:ea typeface="Open Sans"/>
                <a:cs typeface="Open Sans"/>
                <a:sym typeface="Open Sans"/>
              </a:rPr>
              <a:t>informe de valoración y cumplimiento ESG del ejercicio 2024 </a:t>
            </a:r>
          </a:p>
          <a:p>
            <a:pPr marL="1165884" lvl="3" indent="-291471" algn="l">
              <a:lnSpc>
                <a:spcPts val="3726"/>
              </a:lnSpc>
              <a:buAutoNum type="romanLcPeriod"/>
            </a:pPr>
            <a:r>
              <a:rPr lang="en-US" sz="1800">
                <a:solidFill>
                  <a:srgbClr val="000000"/>
                </a:solidFill>
                <a:latin typeface="Open Sans"/>
                <a:ea typeface="Open Sans"/>
                <a:cs typeface="Open Sans"/>
                <a:sym typeface="Open Sans"/>
              </a:rPr>
              <a:t>informes de evaluación de gestores y asesores externos durante el ejercicio 2024 </a:t>
            </a:r>
          </a:p>
          <a:p>
            <a:pPr marL="410218" lvl="1" indent="-205109" algn="l">
              <a:lnSpc>
                <a:spcPts val="3933"/>
              </a:lnSpc>
              <a:buAutoNum type="arabicPeriod"/>
            </a:pPr>
            <a:r>
              <a:rPr lang="en-US" sz="1900">
                <a:solidFill>
                  <a:srgbClr val="000000"/>
                </a:solidFill>
                <a:latin typeface="Open Sans"/>
                <a:ea typeface="Open Sans"/>
                <a:cs typeface="Open Sans"/>
                <a:sym typeface="Open Sans"/>
              </a:rPr>
              <a:t>Ruegos y Preguntas </a:t>
            </a:r>
          </a:p>
        </p:txBody>
      </p:sp>
      <p:grpSp>
        <p:nvGrpSpPr>
          <p:cNvPr id="5" name="Group 5"/>
          <p:cNvGrpSpPr/>
          <p:nvPr/>
        </p:nvGrpSpPr>
        <p:grpSpPr>
          <a:xfrm>
            <a:off x="3569727" y="9462982"/>
            <a:ext cx="11148545" cy="824018"/>
            <a:chOff x="0" y="0"/>
            <a:chExt cx="14864727" cy="1098691"/>
          </a:xfrm>
        </p:grpSpPr>
        <p:grpSp>
          <p:nvGrpSpPr>
            <p:cNvPr id="6" name="Group 6"/>
            <p:cNvGrpSpPr/>
            <p:nvPr/>
          </p:nvGrpSpPr>
          <p:grpSpPr>
            <a:xfrm>
              <a:off x="0" y="0"/>
              <a:ext cx="14864727" cy="1098691"/>
              <a:chOff x="0" y="0"/>
              <a:chExt cx="4816582" cy="356006"/>
            </a:xfrm>
          </p:grpSpPr>
          <p:sp>
            <p:nvSpPr>
              <p:cNvPr id="7" name="Freeform 7"/>
              <p:cNvSpPr/>
              <p:nvPr/>
            </p:nvSpPr>
            <p:spPr>
              <a:xfrm>
                <a:off x="0" y="0"/>
                <a:ext cx="4816582" cy="356006"/>
              </a:xfrm>
              <a:custGeom>
                <a:avLst/>
                <a:gdLst/>
                <a:ahLst/>
                <a:cxnLst/>
                <a:rect l="l" t="t" r="r" b="b"/>
                <a:pathLst>
                  <a:path w="4816582" h="356006">
                    <a:moveTo>
                      <a:pt x="0" y="0"/>
                    </a:moveTo>
                    <a:lnTo>
                      <a:pt x="4816582" y="0"/>
                    </a:lnTo>
                    <a:lnTo>
                      <a:pt x="4816582" y="356006"/>
                    </a:lnTo>
                    <a:lnTo>
                      <a:pt x="0" y="356006"/>
                    </a:lnTo>
                    <a:close/>
                  </a:path>
                </a:pathLst>
              </a:custGeom>
              <a:solidFill>
                <a:srgbClr val="FFFFFF"/>
              </a:solidFill>
            </p:spPr>
            <p:txBody>
              <a:bodyPr/>
              <a:lstStyle/>
              <a:p>
                <a:endParaRPr lang="es-ES"/>
              </a:p>
            </p:txBody>
          </p:sp>
          <p:sp>
            <p:nvSpPr>
              <p:cNvPr id="8" name="TextBox 8"/>
              <p:cNvSpPr txBox="1"/>
              <p:nvPr/>
            </p:nvSpPr>
            <p:spPr>
              <a:xfrm>
                <a:off x="0" y="-19050"/>
                <a:ext cx="4816582" cy="375056"/>
              </a:xfrm>
              <a:prstGeom prst="rect">
                <a:avLst/>
              </a:prstGeom>
            </p:spPr>
            <p:txBody>
              <a:bodyPr lIns="50800" tIns="50800" rIns="50800" bIns="50800" rtlCol="0" anchor="ctr"/>
              <a:lstStyle/>
              <a:p>
                <a:pPr algn="ctr">
                  <a:lnSpc>
                    <a:spcPts val="3000"/>
                  </a:lnSpc>
                </a:pPr>
                <a:endParaRPr/>
              </a:p>
            </p:txBody>
          </p:sp>
        </p:grpSp>
        <p:sp>
          <p:nvSpPr>
            <p:cNvPr id="9" name="Freeform 9"/>
            <p:cNvSpPr/>
            <p:nvPr/>
          </p:nvSpPr>
          <p:spPr>
            <a:xfrm>
              <a:off x="6264962" y="177395"/>
              <a:ext cx="2779099" cy="743900"/>
            </a:xfrm>
            <a:custGeom>
              <a:avLst/>
              <a:gdLst/>
              <a:ahLst/>
              <a:cxnLst/>
              <a:rect l="l" t="t" r="r" b="b"/>
              <a:pathLst>
                <a:path w="2779099" h="743900">
                  <a:moveTo>
                    <a:pt x="0" y="0"/>
                  </a:moveTo>
                  <a:lnTo>
                    <a:pt x="2779099" y="0"/>
                  </a:lnTo>
                  <a:lnTo>
                    <a:pt x="2779099" y="743901"/>
                  </a:lnTo>
                  <a:lnTo>
                    <a:pt x="0" y="7439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ES"/>
            </a:p>
          </p:txBody>
        </p:sp>
      </p:grpSp>
      <p:sp>
        <p:nvSpPr>
          <p:cNvPr id="10" name="AutoShape 10"/>
          <p:cNvSpPr/>
          <p:nvPr/>
        </p:nvSpPr>
        <p:spPr>
          <a:xfrm>
            <a:off x="0" y="2791053"/>
            <a:ext cx="10753108" cy="0"/>
          </a:xfrm>
          <a:prstGeom prst="line">
            <a:avLst/>
          </a:prstGeom>
          <a:ln w="28575" cap="rnd">
            <a:solidFill>
              <a:srgbClr val="C4313B"/>
            </a:solidFill>
            <a:prstDash val="solid"/>
            <a:headEnd type="none" w="sm" len="sm"/>
            <a:tailEnd type="none" w="sm" len="sm"/>
          </a:ln>
        </p:spPr>
        <p:txBody>
          <a:bodyPr/>
          <a:lstStyle/>
          <a:p>
            <a:endParaRPr lang="es-ES"/>
          </a:p>
        </p:txBody>
      </p:sp>
      <p:sp>
        <p:nvSpPr>
          <p:cNvPr id="11" name="TextBox 11"/>
          <p:cNvSpPr txBox="1"/>
          <p:nvPr/>
        </p:nvSpPr>
        <p:spPr>
          <a:xfrm>
            <a:off x="685797" y="1873872"/>
            <a:ext cx="11896487" cy="638983"/>
          </a:xfrm>
          <a:prstGeom prst="rect">
            <a:avLst/>
          </a:prstGeom>
        </p:spPr>
        <p:txBody>
          <a:bodyPr lIns="0" tIns="0" rIns="0" bIns="0" rtlCol="0" anchor="t">
            <a:spAutoFit/>
          </a:bodyPr>
          <a:lstStyle/>
          <a:p>
            <a:pPr algn="l">
              <a:lnSpc>
                <a:spcPts val="5205"/>
              </a:lnSpc>
            </a:pPr>
            <a:r>
              <a:rPr lang="en-US" sz="3718" b="1">
                <a:solidFill>
                  <a:srgbClr val="000000"/>
                </a:solidFill>
                <a:latin typeface="Bricolage Grotesque 28 Bold"/>
                <a:ea typeface="Bricolage Grotesque 28 Bold"/>
                <a:cs typeface="Bricolage Grotesque 28 Bold"/>
                <a:sym typeface="Bricolage Grotesque 28 Bold"/>
              </a:rPr>
              <a:t>Orden del día</a:t>
            </a:r>
          </a:p>
        </p:txBody>
      </p:sp>
      <p:sp>
        <p:nvSpPr>
          <p:cNvPr id="12" name="TextBox 12"/>
          <p:cNvSpPr txBox="1"/>
          <p:nvPr/>
        </p:nvSpPr>
        <p:spPr>
          <a:xfrm>
            <a:off x="1156884" y="544344"/>
            <a:ext cx="7987116" cy="500738"/>
          </a:xfrm>
          <a:prstGeom prst="rect">
            <a:avLst/>
          </a:prstGeom>
        </p:spPr>
        <p:txBody>
          <a:bodyPr lIns="0" tIns="0" rIns="0" bIns="0" rtlCol="0" anchor="t">
            <a:spAutoFit/>
          </a:bodyPr>
          <a:lstStyle/>
          <a:p>
            <a:pPr algn="l">
              <a:lnSpc>
                <a:spcPts val="3624"/>
              </a:lnSpc>
            </a:pPr>
            <a:r>
              <a:rPr lang="en-US" sz="4118" b="1">
                <a:solidFill>
                  <a:srgbClr val="FFFFFF"/>
                </a:solidFill>
                <a:latin typeface="Bricolage Grotesque 28 Bold"/>
                <a:ea typeface="Bricolage Grotesque 28 Bold"/>
                <a:cs typeface="Bricolage Grotesque 28 Bold"/>
                <a:sym typeface="Bricolage Grotesque 28 Bold"/>
              </a:rPr>
              <a:t>Cambios en la P.I. de la FCN</a:t>
            </a:r>
          </a:p>
        </p:txBody>
      </p:sp>
      <p:sp>
        <p:nvSpPr>
          <p:cNvPr id="13" name="TextBox 13"/>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Open Sans"/>
                <a:ea typeface="Open Sans"/>
                <a:cs typeface="Open Sans"/>
                <a:sym typeface="Open Sans"/>
              </a:rPr>
              <a:t>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181313" cy="10226988"/>
          </a:xfrm>
          <a:custGeom>
            <a:avLst/>
            <a:gdLst/>
            <a:ahLst/>
            <a:cxnLst/>
            <a:rect l="l" t="t" r="r" b="b"/>
            <a:pathLst>
              <a:path w="18181313" h="10226988">
                <a:moveTo>
                  <a:pt x="0" y="0"/>
                </a:moveTo>
                <a:lnTo>
                  <a:pt x="18181313" y="0"/>
                </a:lnTo>
                <a:lnTo>
                  <a:pt x="18181313" y="10226988"/>
                </a:lnTo>
                <a:lnTo>
                  <a:pt x="0" y="10226988"/>
                </a:lnTo>
                <a:lnTo>
                  <a:pt x="0" y="0"/>
                </a:lnTo>
                <a:close/>
              </a:path>
            </a:pathLst>
          </a:custGeom>
          <a:blipFill>
            <a:blip r:embed="rId2"/>
            <a:stretch>
              <a:fillRect/>
            </a:stretch>
          </a:blipFill>
        </p:spPr>
        <p:txBody>
          <a:bodyPr/>
          <a:lstStyle/>
          <a:p>
            <a:endParaRPr lang="es-ES"/>
          </a:p>
        </p:txBody>
      </p:sp>
      <p:sp>
        <p:nvSpPr>
          <p:cNvPr id="3" name="TextBox 3"/>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Open Sans"/>
                <a:ea typeface="Open Sans"/>
                <a:cs typeface="Open Sans"/>
                <a:sym typeface="Open Sans"/>
              </a:rPr>
              <a:t>20</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s-ES"/>
          </a:p>
        </p:txBody>
      </p:sp>
      <p:sp>
        <p:nvSpPr>
          <p:cNvPr id="3" name="TextBox 3"/>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Open Sans"/>
                <a:ea typeface="Open Sans"/>
                <a:cs typeface="Open Sans"/>
                <a:sym typeface="Open Sans"/>
              </a:rPr>
              <a:t>21</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0484" y="0"/>
            <a:ext cx="18087033" cy="10287000"/>
          </a:xfrm>
          <a:custGeom>
            <a:avLst/>
            <a:gdLst/>
            <a:ahLst/>
            <a:cxnLst/>
            <a:rect l="l" t="t" r="r" b="b"/>
            <a:pathLst>
              <a:path w="18087033" h="10287000">
                <a:moveTo>
                  <a:pt x="0" y="0"/>
                </a:moveTo>
                <a:lnTo>
                  <a:pt x="18087032" y="0"/>
                </a:lnTo>
                <a:lnTo>
                  <a:pt x="18087032" y="10287000"/>
                </a:lnTo>
                <a:lnTo>
                  <a:pt x="0" y="10287000"/>
                </a:lnTo>
                <a:lnTo>
                  <a:pt x="0" y="0"/>
                </a:lnTo>
                <a:close/>
              </a:path>
            </a:pathLst>
          </a:custGeom>
          <a:blipFill>
            <a:blip r:embed="rId2"/>
            <a:stretch>
              <a:fillRect/>
            </a:stretch>
          </a:blipFill>
        </p:spPr>
        <p:txBody>
          <a:bodyPr/>
          <a:lstStyle/>
          <a:p>
            <a:endParaRPr lang="es-ES"/>
          </a:p>
        </p:txBody>
      </p:sp>
      <p:sp>
        <p:nvSpPr>
          <p:cNvPr id="3" name="TextBox 3"/>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Open Sans"/>
                <a:ea typeface="Open Sans"/>
                <a:cs typeface="Open Sans"/>
                <a:sym typeface="Open Sans"/>
              </a:rPr>
              <a:t>22</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s-ES"/>
          </a:p>
        </p:txBody>
      </p:sp>
      <p:sp>
        <p:nvSpPr>
          <p:cNvPr id="3" name="TextBox 3"/>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Open Sans"/>
                <a:ea typeface="Open Sans"/>
                <a:cs typeface="Open Sans"/>
                <a:sym typeface="Open Sans"/>
              </a:rPr>
              <a:t>23</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s-ES"/>
          </a:p>
        </p:txBody>
      </p:sp>
      <p:sp>
        <p:nvSpPr>
          <p:cNvPr id="3" name="TextBox 3"/>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Open Sans"/>
                <a:ea typeface="Open Sans"/>
                <a:cs typeface="Open Sans"/>
                <a:sym typeface="Open Sans"/>
              </a:rPr>
              <a:t>24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s-ES"/>
          </a:p>
        </p:txBody>
      </p:sp>
      <p:sp>
        <p:nvSpPr>
          <p:cNvPr id="3" name="TextBox 3"/>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Open Sans"/>
                <a:ea typeface="Open Sans"/>
                <a:cs typeface="Open Sans"/>
                <a:sym typeface="Open Sans"/>
              </a:rPr>
              <a:t>25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8575"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s-ES"/>
          </a:p>
        </p:txBody>
      </p:sp>
      <p:sp>
        <p:nvSpPr>
          <p:cNvPr id="3" name="TextBox 3"/>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Open Sans"/>
                <a:ea typeface="Open Sans"/>
                <a:cs typeface="Open Sans"/>
                <a:sym typeface="Open Sans"/>
              </a:rPr>
              <a:t>26</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s-ES"/>
          </a:p>
        </p:txBody>
      </p:sp>
      <p:sp>
        <p:nvSpPr>
          <p:cNvPr id="3" name="TextBox 3"/>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Open Sans"/>
                <a:ea typeface="Open Sans"/>
                <a:cs typeface="Open Sans"/>
                <a:sym typeface="Open Sans"/>
              </a:rPr>
              <a:t>27</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73897" y="0"/>
            <a:ext cx="14140206" cy="10287000"/>
          </a:xfrm>
          <a:custGeom>
            <a:avLst/>
            <a:gdLst/>
            <a:ahLst/>
            <a:cxnLst/>
            <a:rect l="l" t="t" r="r" b="b"/>
            <a:pathLst>
              <a:path w="14140206" h="10287000">
                <a:moveTo>
                  <a:pt x="0" y="0"/>
                </a:moveTo>
                <a:lnTo>
                  <a:pt x="14140206" y="0"/>
                </a:lnTo>
                <a:lnTo>
                  <a:pt x="14140206" y="10287000"/>
                </a:lnTo>
                <a:lnTo>
                  <a:pt x="0" y="10287000"/>
                </a:lnTo>
                <a:lnTo>
                  <a:pt x="0" y="0"/>
                </a:lnTo>
                <a:close/>
              </a:path>
            </a:pathLst>
          </a:custGeom>
          <a:blipFill>
            <a:blip r:embed="rId2"/>
            <a:stretch>
              <a:fillRect/>
            </a:stretch>
          </a:blipFill>
        </p:spPr>
        <p:txBody>
          <a:bodyPr/>
          <a:lstStyle/>
          <a:p>
            <a:endParaRPr lang="es-ES"/>
          </a:p>
        </p:txBody>
      </p:sp>
      <p:sp>
        <p:nvSpPr>
          <p:cNvPr id="3" name="TextBox 3"/>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Open Sans"/>
                <a:ea typeface="Open Sans"/>
                <a:cs typeface="Open Sans"/>
                <a:sym typeface="Open Sans"/>
              </a:rPr>
              <a:t>28</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s-ES"/>
          </a:p>
        </p:txBody>
      </p:sp>
      <p:sp>
        <p:nvSpPr>
          <p:cNvPr id="3" name="TextBox 3"/>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Open Sans"/>
                <a:ea typeface="Open Sans"/>
                <a:cs typeface="Open Sans"/>
                <a:sym typeface="Open Sans"/>
              </a:rPr>
              <a:t>29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s-ES"/>
          </a:p>
        </p:txBody>
      </p:sp>
      <p:sp>
        <p:nvSpPr>
          <p:cNvPr id="3" name="Freeform 3">
            <a:hlinkClick r:id="rId3" tooltip="https://fundacioncajanavarra-my.sharepoint.com/:b:/g/personal/alvaro_eguiluz_fundacioncajanavarra_es/EbdIhZtGUuhLjdhq3FXtvL0BPHG2b8HaNytLUgiCdE0e6g?e=oXRZuN"/>
          </p:cNvPr>
          <p:cNvSpPr/>
          <p:nvPr/>
        </p:nvSpPr>
        <p:spPr>
          <a:xfrm>
            <a:off x="7321173" y="8412481"/>
            <a:ext cx="3619662" cy="966266"/>
          </a:xfrm>
          <a:custGeom>
            <a:avLst/>
            <a:gdLst/>
            <a:ahLst/>
            <a:cxnLst/>
            <a:rect l="l" t="t" r="r" b="b"/>
            <a:pathLst>
              <a:path w="3619662" h="966266">
                <a:moveTo>
                  <a:pt x="0" y="0"/>
                </a:moveTo>
                <a:lnTo>
                  <a:pt x="3619662" y="0"/>
                </a:lnTo>
                <a:lnTo>
                  <a:pt x="3619662" y="966266"/>
                </a:lnTo>
                <a:lnTo>
                  <a:pt x="0" y="966266"/>
                </a:lnTo>
                <a:lnTo>
                  <a:pt x="0" y="0"/>
                </a:lnTo>
                <a:close/>
              </a:path>
            </a:pathLst>
          </a:custGeom>
          <a:blipFill>
            <a:blip r:embed="rId4"/>
            <a:stretch>
              <a:fillRect/>
            </a:stretch>
          </a:blipFill>
        </p:spPr>
        <p:txBody>
          <a:bodyPr/>
          <a:lstStyle/>
          <a:p>
            <a:endParaRPr lang="es-ES"/>
          </a:p>
        </p:txBody>
      </p:sp>
      <p:sp>
        <p:nvSpPr>
          <p:cNvPr id="4" name="TextBox 4"/>
          <p:cNvSpPr txBox="1"/>
          <p:nvPr/>
        </p:nvSpPr>
        <p:spPr>
          <a:xfrm>
            <a:off x="2325456" y="4263897"/>
            <a:ext cx="13611096" cy="1406525"/>
          </a:xfrm>
          <a:prstGeom prst="rect">
            <a:avLst/>
          </a:prstGeom>
        </p:spPr>
        <p:txBody>
          <a:bodyPr lIns="0" tIns="0" rIns="0" bIns="0" rtlCol="0" anchor="t">
            <a:spAutoFit/>
          </a:bodyPr>
          <a:lstStyle/>
          <a:p>
            <a:pPr algn="ctr">
              <a:lnSpc>
                <a:spcPts val="5200"/>
              </a:lnSpc>
            </a:pPr>
            <a:r>
              <a:rPr lang="en-US" sz="6500">
                <a:solidFill>
                  <a:srgbClr val="FFFFFF"/>
                </a:solidFill>
                <a:latin typeface="Bricolage Grotesque 28"/>
                <a:ea typeface="Bricolage Grotesque 28"/>
                <a:cs typeface="Bricolage Grotesque 28"/>
                <a:sym typeface="Bricolage Grotesque 28"/>
              </a:rPr>
              <a:t>Aprobación del acta de la sesión anterior</a:t>
            </a:r>
          </a:p>
        </p:txBody>
      </p:sp>
      <p:sp>
        <p:nvSpPr>
          <p:cNvPr id="5" name="TextBox 5"/>
          <p:cNvSpPr txBox="1"/>
          <p:nvPr/>
        </p:nvSpPr>
        <p:spPr>
          <a:xfrm>
            <a:off x="2325456" y="3892422"/>
            <a:ext cx="368201" cy="1120775"/>
          </a:xfrm>
          <a:prstGeom prst="rect">
            <a:avLst/>
          </a:prstGeom>
        </p:spPr>
        <p:txBody>
          <a:bodyPr lIns="0" tIns="0" rIns="0" bIns="0" rtlCol="0" anchor="t">
            <a:spAutoFit/>
          </a:bodyPr>
          <a:lstStyle/>
          <a:p>
            <a:pPr algn="ctr">
              <a:lnSpc>
                <a:spcPts val="9100"/>
              </a:lnSpc>
            </a:pPr>
            <a:r>
              <a:rPr lang="en-US" sz="6500">
                <a:solidFill>
                  <a:srgbClr val="FFFFFF"/>
                </a:solidFill>
                <a:latin typeface="Bricolage Grotesque 28"/>
                <a:ea typeface="Bricolage Grotesque 28"/>
                <a:cs typeface="Bricolage Grotesque 28"/>
                <a:sym typeface="Bricolage Grotesque 28"/>
              </a:rPr>
              <a:t>1.</a:t>
            </a:r>
          </a:p>
        </p:txBody>
      </p:sp>
      <p:sp>
        <p:nvSpPr>
          <p:cNvPr id="6" name="TextBox 6"/>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Open Sans"/>
                <a:ea typeface="Open Sans"/>
                <a:cs typeface="Open Sans"/>
                <a:sym typeface="Open Sans"/>
              </a:rPr>
              <a:t>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275" y="0"/>
            <a:ext cx="18247450" cy="10287000"/>
          </a:xfrm>
          <a:custGeom>
            <a:avLst/>
            <a:gdLst/>
            <a:ahLst/>
            <a:cxnLst/>
            <a:rect l="l" t="t" r="r" b="b"/>
            <a:pathLst>
              <a:path w="18247450" h="10287000">
                <a:moveTo>
                  <a:pt x="0" y="0"/>
                </a:moveTo>
                <a:lnTo>
                  <a:pt x="18247450" y="0"/>
                </a:lnTo>
                <a:lnTo>
                  <a:pt x="18247450" y="10287000"/>
                </a:lnTo>
                <a:lnTo>
                  <a:pt x="0" y="10287000"/>
                </a:lnTo>
                <a:lnTo>
                  <a:pt x="0" y="0"/>
                </a:lnTo>
                <a:close/>
              </a:path>
            </a:pathLst>
          </a:custGeom>
          <a:blipFill>
            <a:blip r:embed="rId2"/>
            <a:stretch>
              <a:fillRect/>
            </a:stretch>
          </a:blipFill>
        </p:spPr>
        <p:txBody>
          <a:bodyPr/>
          <a:lstStyle/>
          <a:p>
            <a:endParaRPr lang="es-ES"/>
          </a:p>
        </p:txBody>
      </p:sp>
      <p:sp>
        <p:nvSpPr>
          <p:cNvPr id="3" name="TextBox 3"/>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Open Sans"/>
                <a:ea typeface="Open Sans"/>
                <a:cs typeface="Open Sans"/>
                <a:sym typeface="Open Sans"/>
              </a:rPr>
              <a:t>30</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37264" y="0"/>
            <a:ext cx="14213472" cy="10287000"/>
          </a:xfrm>
          <a:custGeom>
            <a:avLst/>
            <a:gdLst/>
            <a:ahLst/>
            <a:cxnLst/>
            <a:rect l="l" t="t" r="r" b="b"/>
            <a:pathLst>
              <a:path w="14213472" h="10287000">
                <a:moveTo>
                  <a:pt x="0" y="0"/>
                </a:moveTo>
                <a:lnTo>
                  <a:pt x="14213472" y="0"/>
                </a:lnTo>
                <a:lnTo>
                  <a:pt x="14213472" y="10287000"/>
                </a:lnTo>
                <a:lnTo>
                  <a:pt x="0" y="10287000"/>
                </a:lnTo>
                <a:lnTo>
                  <a:pt x="0" y="0"/>
                </a:lnTo>
                <a:close/>
              </a:path>
            </a:pathLst>
          </a:custGeom>
          <a:blipFill>
            <a:blip r:embed="rId2"/>
            <a:stretch>
              <a:fillRect/>
            </a:stretch>
          </a:blipFill>
        </p:spPr>
        <p:txBody>
          <a:bodyPr/>
          <a:lstStyle/>
          <a:p>
            <a:endParaRPr lang="es-ES"/>
          </a:p>
        </p:txBody>
      </p:sp>
      <p:sp>
        <p:nvSpPr>
          <p:cNvPr id="3" name="TextBox 3"/>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Open Sans"/>
                <a:ea typeface="Open Sans"/>
                <a:cs typeface="Open Sans"/>
                <a:sym typeface="Open Sans"/>
              </a:rPr>
              <a:t>31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275" y="0"/>
            <a:ext cx="18247450" cy="10287000"/>
          </a:xfrm>
          <a:custGeom>
            <a:avLst/>
            <a:gdLst/>
            <a:ahLst/>
            <a:cxnLst/>
            <a:rect l="l" t="t" r="r" b="b"/>
            <a:pathLst>
              <a:path w="18247450" h="10287000">
                <a:moveTo>
                  <a:pt x="0" y="0"/>
                </a:moveTo>
                <a:lnTo>
                  <a:pt x="18247450" y="0"/>
                </a:lnTo>
                <a:lnTo>
                  <a:pt x="18247450" y="10287000"/>
                </a:lnTo>
                <a:lnTo>
                  <a:pt x="0" y="10287000"/>
                </a:lnTo>
                <a:lnTo>
                  <a:pt x="0" y="0"/>
                </a:lnTo>
                <a:close/>
              </a:path>
            </a:pathLst>
          </a:custGeom>
          <a:blipFill>
            <a:blip r:embed="rId2"/>
            <a:stretch>
              <a:fillRect/>
            </a:stretch>
          </a:blipFill>
        </p:spPr>
        <p:txBody>
          <a:bodyPr/>
          <a:lstStyle/>
          <a:p>
            <a:endParaRPr lang="es-ES"/>
          </a:p>
        </p:txBody>
      </p:sp>
      <p:sp>
        <p:nvSpPr>
          <p:cNvPr id="3" name="TextBox 3"/>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Open Sans"/>
                <a:ea typeface="Open Sans"/>
                <a:cs typeface="Open Sans"/>
                <a:sym typeface="Open Sans"/>
              </a:rPr>
              <a:t>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s-ES"/>
          </a:p>
        </p:txBody>
      </p:sp>
      <p:sp>
        <p:nvSpPr>
          <p:cNvPr id="3" name="TextBox 3"/>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Open Sans"/>
                <a:ea typeface="Open Sans"/>
                <a:cs typeface="Open Sans"/>
                <a:sym typeface="Open Sans"/>
              </a:rPr>
              <a:t>33</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s-ES"/>
          </a:p>
        </p:txBody>
      </p:sp>
      <p:sp>
        <p:nvSpPr>
          <p:cNvPr id="3" name="TextBox 3"/>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Open Sans"/>
                <a:ea typeface="Open Sans"/>
                <a:cs typeface="Open Sans"/>
                <a:sym typeface="Open Sans"/>
              </a:rPr>
              <a:t>34</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s-ES"/>
          </a:p>
        </p:txBody>
      </p:sp>
      <p:sp>
        <p:nvSpPr>
          <p:cNvPr id="3" name="TextBox 3"/>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Open Sans"/>
                <a:ea typeface="Open Sans"/>
                <a:cs typeface="Open Sans"/>
                <a:sym typeface="Open Sans"/>
              </a:rPr>
              <a:t>35</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s-ES"/>
          </a:p>
        </p:txBody>
      </p:sp>
      <p:sp>
        <p:nvSpPr>
          <p:cNvPr id="3" name="TextBox 3"/>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Open Sans"/>
                <a:ea typeface="Open Sans"/>
                <a:cs typeface="Open Sans"/>
                <a:sym typeface="Open Sans"/>
              </a:rPr>
              <a:t>36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s-ES"/>
          </a:p>
        </p:txBody>
      </p:sp>
      <p:sp>
        <p:nvSpPr>
          <p:cNvPr id="3" name="TextBox 3"/>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Open Sans"/>
                <a:ea typeface="Open Sans"/>
                <a:cs typeface="Open Sans"/>
                <a:sym typeface="Open Sans"/>
              </a:rPr>
              <a:t>37</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s-ES"/>
          </a:p>
        </p:txBody>
      </p:sp>
      <p:sp>
        <p:nvSpPr>
          <p:cNvPr id="3" name="TextBox 3"/>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Open Sans"/>
                <a:ea typeface="Open Sans"/>
                <a:cs typeface="Open Sans"/>
                <a:sym typeface="Open Sans"/>
              </a:rPr>
              <a:t>38</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s-ES"/>
          </a:p>
        </p:txBody>
      </p:sp>
      <p:sp>
        <p:nvSpPr>
          <p:cNvPr id="3" name="TextBox 3"/>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Open Sans"/>
                <a:ea typeface="Open Sans"/>
                <a:cs typeface="Open Sans"/>
                <a:sym typeface="Open Sans"/>
              </a:rPr>
              <a:t>39</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s-ES"/>
          </a:p>
        </p:txBody>
      </p:sp>
      <p:sp>
        <p:nvSpPr>
          <p:cNvPr id="3" name="Freeform 3">
            <a:hlinkClick r:id="rId3" tooltip="https://fundacioncajanavarra-my.sharepoint.com/:b:/g/personal/alvaro_eguiluz_fundacioncajanavarra_es/EV4WAn-OZspHk4c6tuHVK_ABYqBimJObjo9bfPg55vDdrg?e=hE25Dm"/>
          </p:cNvPr>
          <p:cNvSpPr/>
          <p:nvPr/>
        </p:nvSpPr>
        <p:spPr>
          <a:xfrm>
            <a:off x="7321173" y="8412481"/>
            <a:ext cx="3619662" cy="966266"/>
          </a:xfrm>
          <a:custGeom>
            <a:avLst/>
            <a:gdLst/>
            <a:ahLst/>
            <a:cxnLst/>
            <a:rect l="l" t="t" r="r" b="b"/>
            <a:pathLst>
              <a:path w="3619662" h="966266">
                <a:moveTo>
                  <a:pt x="0" y="0"/>
                </a:moveTo>
                <a:lnTo>
                  <a:pt x="3619662" y="0"/>
                </a:lnTo>
                <a:lnTo>
                  <a:pt x="3619662" y="966266"/>
                </a:lnTo>
                <a:lnTo>
                  <a:pt x="0" y="966266"/>
                </a:lnTo>
                <a:lnTo>
                  <a:pt x="0" y="0"/>
                </a:lnTo>
                <a:close/>
              </a:path>
            </a:pathLst>
          </a:custGeom>
          <a:blipFill>
            <a:blip r:embed="rId4"/>
            <a:stretch>
              <a:fillRect/>
            </a:stretch>
          </a:blipFill>
        </p:spPr>
        <p:txBody>
          <a:bodyPr/>
          <a:lstStyle/>
          <a:p>
            <a:endParaRPr lang="es-ES"/>
          </a:p>
        </p:txBody>
      </p:sp>
      <p:sp>
        <p:nvSpPr>
          <p:cNvPr id="4" name="TextBox 4"/>
          <p:cNvSpPr txBox="1"/>
          <p:nvPr/>
        </p:nvSpPr>
        <p:spPr>
          <a:xfrm>
            <a:off x="2034219" y="4193540"/>
            <a:ext cx="13611096" cy="1918970"/>
          </a:xfrm>
          <a:prstGeom prst="rect">
            <a:avLst/>
          </a:prstGeom>
        </p:spPr>
        <p:txBody>
          <a:bodyPr lIns="0" tIns="0" rIns="0" bIns="0" rtlCol="0" anchor="t">
            <a:spAutoFit/>
          </a:bodyPr>
          <a:lstStyle/>
          <a:p>
            <a:pPr algn="ctr">
              <a:lnSpc>
                <a:spcPts val="7540"/>
              </a:lnSpc>
            </a:pPr>
            <a:r>
              <a:rPr lang="en-US" sz="6500">
                <a:solidFill>
                  <a:srgbClr val="FFFFFF"/>
                </a:solidFill>
                <a:latin typeface="Bricolage Grotesque 28"/>
                <a:ea typeface="Bricolage Grotesque 28"/>
                <a:cs typeface="Bricolage Grotesque 28"/>
                <a:sym typeface="Bricolage Grotesque 28"/>
              </a:rPr>
              <a:t>Aprobación de las Cuentas Anuales y liquidación del presupuesto </a:t>
            </a:r>
          </a:p>
        </p:txBody>
      </p:sp>
      <p:sp>
        <p:nvSpPr>
          <p:cNvPr id="5" name="TextBox 5"/>
          <p:cNvSpPr txBox="1"/>
          <p:nvPr/>
        </p:nvSpPr>
        <p:spPr>
          <a:xfrm>
            <a:off x="1351240" y="4022725"/>
            <a:ext cx="593527" cy="1120775"/>
          </a:xfrm>
          <a:prstGeom prst="rect">
            <a:avLst/>
          </a:prstGeom>
        </p:spPr>
        <p:txBody>
          <a:bodyPr lIns="0" tIns="0" rIns="0" bIns="0" rtlCol="0" anchor="t">
            <a:spAutoFit/>
          </a:bodyPr>
          <a:lstStyle/>
          <a:p>
            <a:pPr algn="ctr">
              <a:lnSpc>
                <a:spcPts val="9100"/>
              </a:lnSpc>
            </a:pPr>
            <a:r>
              <a:rPr lang="en-US" sz="6500">
                <a:solidFill>
                  <a:srgbClr val="FFFFFF"/>
                </a:solidFill>
                <a:latin typeface="Bricolage Grotesque 28"/>
                <a:ea typeface="Bricolage Grotesque 28"/>
                <a:cs typeface="Bricolage Grotesque 28"/>
                <a:sym typeface="Bricolage Grotesque 28"/>
              </a:rPr>
              <a:t>2.</a:t>
            </a:r>
          </a:p>
        </p:txBody>
      </p:sp>
      <p:sp>
        <p:nvSpPr>
          <p:cNvPr id="6" name="TextBox 6"/>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Open Sans"/>
                <a:ea typeface="Open Sans"/>
                <a:cs typeface="Open Sans"/>
                <a:sym typeface="Open Sans"/>
              </a:rPr>
              <a:t>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s-ES"/>
          </a:p>
        </p:txBody>
      </p:sp>
      <p:sp>
        <p:nvSpPr>
          <p:cNvPr id="3" name="TextBox 3"/>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Open Sans"/>
                <a:ea typeface="Open Sans"/>
                <a:cs typeface="Open Sans"/>
                <a:sym typeface="Open Sans"/>
              </a:rPr>
              <a:t>40</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s-ES"/>
          </a:p>
        </p:txBody>
      </p:sp>
      <p:sp>
        <p:nvSpPr>
          <p:cNvPr id="3" name="TextBox 3"/>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Open Sans"/>
                <a:ea typeface="Open Sans"/>
                <a:cs typeface="Open Sans"/>
                <a:sym typeface="Open Sans"/>
              </a:rPr>
              <a:t>41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s-ES"/>
          </a:p>
        </p:txBody>
      </p:sp>
      <p:sp>
        <p:nvSpPr>
          <p:cNvPr id="3" name="TextBox 3"/>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Open Sans"/>
                <a:ea typeface="Open Sans"/>
                <a:cs typeface="Open Sans"/>
                <a:sym typeface="Open Sans"/>
              </a:rPr>
              <a:t>42</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s-ES"/>
          </a:p>
        </p:txBody>
      </p:sp>
      <p:sp>
        <p:nvSpPr>
          <p:cNvPr id="3" name="TextBox 3"/>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Open Sans"/>
                <a:ea typeface="Open Sans"/>
                <a:cs typeface="Open Sans"/>
                <a:sym typeface="Open Sans"/>
              </a:rPr>
              <a:t>43</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905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s-ES"/>
          </a:p>
        </p:txBody>
      </p:sp>
      <p:sp>
        <p:nvSpPr>
          <p:cNvPr id="3" name="Freeform 3"/>
          <p:cNvSpPr/>
          <p:nvPr/>
        </p:nvSpPr>
        <p:spPr>
          <a:xfrm>
            <a:off x="7321173" y="8412481"/>
            <a:ext cx="3619662" cy="966266"/>
          </a:xfrm>
          <a:custGeom>
            <a:avLst/>
            <a:gdLst/>
            <a:ahLst/>
            <a:cxnLst/>
            <a:rect l="l" t="t" r="r" b="b"/>
            <a:pathLst>
              <a:path w="3619662" h="966266">
                <a:moveTo>
                  <a:pt x="0" y="0"/>
                </a:moveTo>
                <a:lnTo>
                  <a:pt x="3619662" y="0"/>
                </a:lnTo>
                <a:lnTo>
                  <a:pt x="3619662" y="966266"/>
                </a:lnTo>
                <a:lnTo>
                  <a:pt x="0" y="966266"/>
                </a:lnTo>
                <a:lnTo>
                  <a:pt x="0" y="0"/>
                </a:lnTo>
                <a:close/>
              </a:path>
            </a:pathLst>
          </a:custGeom>
          <a:blipFill>
            <a:blip r:embed="rId3"/>
            <a:stretch>
              <a:fillRect/>
            </a:stretch>
          </a:blipFill>
        </p:spPr>
        <p:txBody>
          <a:bodyPr/>
          <a:lstStyle/>
          <a:p>
            <a:endParaRPr lang="es-ES"/>
          </a:p>
        </p:txBody>
      </p:sp>
      <p:sp>
        <p:nvSpPr>
          <p:cNvPr id="4" name="TextBox 4"/>
          <p:cNvSpPr txBox="1"/>
          <p:nvPr/>
        </p:nvSpPr>
        <p:spPr>
          <a:xfrm>
            <a:off x="2195830" y="2706394"/>
            <a:ext cx="13514353" cy="3103245"/>
          </a:xfrm>
          <a:prstGeom prst="rect">
            <a:avLst/>
          </a:prstGeom>
        </p:spPr>
        <p:txBody>
          <a:bodyPr lIns="0" tIns="0" rIns="0" bIns="0" rtlCol="0" anchor="t">
            <a:spAutoFit/>
          </a:bodyPr>
          <a:lstStyle/>
          <a:p>
            <a:pPr algn="ctr">
              <a:lnSpc>
                <a:spcPts val="8190"/>
              </a:lnSpc>
            </a:pPr>
            <a:r>
              <a:rPr lang="en-US" sz="6500">
                <a:solidFill>
                  <a:srgbClr val="FFFFFF"/>
                </a:solidFill>
                <a:latin typeface="Bricolage Grotesque 28"/>
                <a:ea typeface="Bricolage Grotesque 28"/>
                <a:cs typeface="Bricolage Grotesque 28"/>
                <a:sym typeface="Bricolage Grotesque 28"/>
              </a:rPr>
              <a:t>Presentación de la propuesta de informes de seguimiento del patrimonio financiero </a:t>
            </a:r>
          </a:p>
        </p:txBody>
      </p:sp>
      <p:sp>
        <p:nvSpPr>
          <p:cNvPr id="5" name="TextBox 5"/>
          <p:cNvSpPr txBox="1"/>
          <p:nvPr/>
        </p:nvSpPr>
        <p:spPr>
          <a:xfrm>
            <a:off x="1329687" y="2611144"/>
            <a:ext cx="1258937" cy="1120775"/>
          </a:xfrm>
          <a:prstGeom prst="rect">
            <a:avLst/>
          </a:prstGeom>
        </p:spPr>
        <p:txBody>
          <a:bodyPr lIns="0" tIns="0" rIns="0" bIns="0" rtlCol="0" anchor="t">
            <a:spAutoFit/>
          </a:bodyPr>
          <a:lstStyle/>
          <a:p>
            <a:pPr algn="ctr">
              <a:lnSpc>
                <a:spcPts val="9100"/>
              </a:lnSpc>
            </a:pPr>
            <a:r>
              <a:rPr lang="en-US" sz="6500">
                <a:solidFill>
                  <a:srgbClr val="FFFFFF"/>
                </a:solidFill>
                <a:latin typeface="Bricolage Grotesque 28"/>
                <a:ea typeface="Bricolage Grotesque 28"/>
                <a:cs typeface="Bricolage Grotesque 28"/>
                <a:sym typeface="Bricolage Grotesque 28"/>
              </a:rPr>
              <a:t>4. 2</a:t>
            </a:r>
          </a:p>
        </p:txBody>
      </p:sp>
      <p:sp>
        <p:nvSpPr>
          <p:cNvPr id="6" name="TextBox 6"/>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Open Sans"/>
                <a:ea typeface="Open Sans"/>
                <a:cs typeface="Open Sans"/>
                <a:sym typeface="Open Sans"/>
              </a:rPr>
              <a:t>44</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615469"/>
            <a:chOff x="0" y="0"/>
            <a:chExt cx="24384000" cy="2153959"/>
          </a:xfrm>
        </p:grpSpPr>
        <p:pic>
          <p:nvPicPr>
            <p:cNvPr id="3" name="Picture 3"/>
            <p:cNvPicPr>
              <a:picLocks noChangeAspect="1"/>
            </p:cNvPicPr>
            <p:nvPr/>
          </p:nvPicPr>
          <p:blipFill>
            <a:blip r:embed="rId2"/>
            <a:srcRect t="43374" b="43374"/>
            <a:stretch>
              <a:fillRect/>
            </a:stretch>
          </p:blipFill>
          <p:spPr>
            <a:xfrm>
              <a:off x="0" y="0"/>
              <a:ext cx="24384000" cy="2153959"/>
            </a:xfrm>
            <a:prstGeom prst="rect">
              <a:avLst/>
            </a:prstGeom>
          </p:spPr>
        </p:pic>
      </p:grpSp>
      <p:sp>
        <p:nvSpPr>
          <p:cNvPr id="4" name="AutoShape 4"/>
          <p:cNvSpPr/>
          <p:nvPr/>
        </p:nvSpPr>
        <p:spPr>
          <a:xfrm>
            <a:off x="40" y="2408964"/>
            <a:ext cx="18287960" cy="0"/>
          </a:xfrm>
          <a:prstGeom prst="line">
            <a:avLst/>
          </a:prstGeom>
          <a:ln w="28575" cap="rnd">
            <a:solidFill>
              <a:srgbClr val="C4313B"/>
            </a:solidFill>
            <a:prstDash val="solid"/>
            <a:headEnd type="none" w="sm" len="sm"/>
            <a:tailEnd type="none" w="sm" len="sm"/>
          </a:ln>
        </p:spPr>
        <p:txBody>
          <a:bodyPr/>
          <a:lstStyle/>
          <a:p>
            <a:endParaRPr lang="es-ES"/>
          </a:p>
        </p:txBody>
      </p:sp>
      <p:grpSp>
        <p:nvGrpSpPr>
          <p:cNvPr id="5" name="Group 5"/>
          <p:cNvGrpSpPr/>
          <p:nvPr/>
        </p:nvGrpSpPr>
        <p:grpSpPr>
          <a:xfrm>
            <a:off x="3569727" y="9462982"/>
            <a:ext cx="11148545" cy="824018"/>
            <a:chOff x="0" y="0"/>
            <a:chExt cx="14864727" cy="1098691"/>
          </a:xfrm>
        </p:grpSpPr>
        <p:grpSp>
          <p:nvGrpSpPr>
            <p:cNvPr id="6" name="Group 6"/>
            <p:cNvGrpSpPr/>
            <p:nvPr/>
          </p:nvGrpSpPr>
          <p:grpSpPr>
            <a:xfrm>
              <a:off x="0" y="0"/>
              <a:ext cx="14864727" cy="1098691"/>
              <a:chOff x="0" y="0"/>
              <a:chExt cx="4816582" cy="356006"/>
            </a:xfrm>
          </p:grpSpPr>
          <p:sp>
            <p:nvSpPr>
              <p:cNvPr id="7" name="Freeform 7"/>
              <p:cNvSpPr/>
              <p:nvPr/>
            </p:nvSpPr>
            <p:spPr>
              <a:xfrm>
                <a:off x="0" y="0"/>
                <a:ext cx="4816582" cy="356006"/>
              </a:xfrm>
              <a:custGeom>
                <a:avLst/>
                <a:gdLst/>
                <a:ahLst/>
                <a:cxnLst/>
                <a:rect l="l" t="t" r="r" b="b"/>
                <a:pathLst>
                  <a:path w="4816582" h="356006">
                    <a:moveTo>
                      <a:pt x="0" y="0"/>
                    </a:moveTo>
                    <a:lnTo>
                      <a:pt x="4816582" y="0"/>
                    </a:lnTo>
                    <a:lnTo>
                      <a:pt x="4816582" y="356006"/>
                    </a:lnTo>
                    <a:lnTo>
                      <a:pt x="0" y="356006"/>
                    </a:lnTo>
                    <a:close/>
                  </a:path>
                </a:pathLst>
              </a:custGeom>
              <a:solidFill>
                <a:srgbClr val="FFFFFF"/>
              </a:solidFill>
            </p:spPr>
            <p:txBody>
              <a:bodyPr/>
              <a:lstStyle/>
              <a:p>
                <a:endParaRPr lang="es-ES"/>
              </a:p>
            </p:txBody>
          </p:sp>
          <p:sp>
            <p:nvSpPr>
              <p:cNvPr id="8" name="TextBox 8"/>
              <p:cNvSpPr txBox="1"/>
              <p:nvPr/>
            </p:nvSpPr>
            <p:spPr>
              <a:xfrm>
                <a:off x="0" y="-19050"/>
                <a:ext cx="4816582" cy="375056"/>
              </a:xfrm>
              <a:prstGeom prst="rect">
                <a:avLst/>
              </a:prstGeom>
            </p:spPr>
            <p:txBody>
              <a:bodyPr lIns="50800" tIns="50800" rIns="50800" bIns="50800" rtlCol="0" anchor="ctr"/>
              <a:lstStyle/>
              <a:p>
                <a:pPr algn="ctr">
                  <a:lnSpc>
                    <a:spcPts val="3000"/>
                  </a:lnSpc>
                </a:pPr>
                <a:endParaRPr/>
              </a:p>
            </p:txBody>
          </p:sp>
        </p:grpSp>
        <p:sp>
          <p:nvSpPr>
            <p:cNvPr id="9" name="Freeform 9"/>
            <p:cNvSpPr/>
            <p:nvPr/>
          </p:nvSpPr>
          <p:spPr>
            <a:xfrm>
              <a:off x="6264962" y="177395"/>
              <a:ext cx="2779099" cy="743900"/>
            </a:xfrm>
            <a:custGeom>
              <a:avLst/>
              <a:gdLst/>
              <a:ahLst/>
              <a:cxnLst/>
              <a:rect l="l" t="t" r="r" b="b"/>
              <a:pathLst>
                <a:path w="2779099" h="743900">
                  <a:moveTo>
                    <a:pt x="0" y="0"/>
                  </a:moveTo>
                  <a:lnTo>
                    <a:pt x="2779099" y="0"/>
                  </a:lnTo>
                  <a:lnTo>
                    <a:pt x="2779099" y="743901"/>
                  </a:lnTo>
                  <a:lnTo>
                    <a:pt x="0" y="7439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ES"/>
            </a:p>
          </p:txBody>
        </p:sp>
      </p:grpSp>
      <p:sp>
        <p:nvSpPr>
          <p:cNvPr id="10" name="Freeform 10"/>
          <p:cNvSpPr/>
          <p:nvPr/>
        </p:nvSpPr>
        <p:spPr>
          <a:xfrm>
            <a:off x="7167138" y="5407791"/>
            <a:ext cx="2850471" cy="2376580"/>
          </a:xfrm>
          <a:custGeom>
            <a:avLst/>
            <a:gdLst/>
            <a:ahLst/>
            <a:cxnLst/>
            <a:rect l="l" t="t" r="r" b="b"/>
            <a:pathLst>
              <a:path w="2850471" h="2376580">
                <a:moveTo>
                  <a:pt x="0" y="0"/>
                </a:moveTo>
                <a:lnTo>
                  <a:pt x="2850471" y="0"/>
                </a:lnTo>
                <a:lnTo>
                  <a:pt x="2850471" y="2376580"/>
                </a:lnTo>
                <a:lnTo>
                  <a:pt x="0" y="23765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ES"/>
          </a:p>
        </p:txBody>
      </p:sp>
      <p:sp>
        <p:nvSpPr>
          <p:cNvPr id="11" name="TextBox 11"/>
          <p:cNvSpPr txBox="1"/>
          <p:nvPr/>
        </p:nvSpPr>
        <p:spPr>
          <a:xfrm>
            <a:off x="422142" y="1647482"/>
            <a:ext cx="14296131" cy="638983"/>
          </a:xfrm>
          <a:prstGeom prst="rect">
            <a:avLst/>
          </a:prstGeom>
        </p:spPr>
        <p:txBody>
          <a:bodyPr lIns="0" tIns="0" rIns="0" bIns="0" rtlCol="0" anchor="t">
            <a:spAutoFit/>
          </a:bodyPr>
          <a:lstStyle/>
          <a:p>
            <a:pPr algn="l">
              <a:lnSpc>
                <a:spcPts val="5205"/>
              </a:lnSpc>
            </a:pPr>
            <a:r>
              <a:rPr lang="en-US" sz="3718" b="1">
                <a:solidFill>
                  <a:srgbClr val="1D1D1B"/>
                </a:solidFill>
                <a:latin typeface="Bricolage Grotesque 28 Bold"/>
                <a:ea typeface="Bricolage Grotesque 28 Bold"/>
                <a:cs typeface="Bricolage Grotesque 28 Bold"/>
                <a:sym typeface="Bricolage Grotesque 28 Bold"/>
              </a:rPr>
              <a:t>Propuesta de informes de seguimiento del Patrimonio financiero</a:t>
            </a:r>
          </a:p>
        </p:txBody>
      </p:sp>
      <p:sp>
        <p:nvSpPr>
          <p:cNvPr id="12" name="TextBox 12"/>
          <p:cNvSpPr txBox="1"/>
          <p:nvPr/>
        </p:nvSpPr>
        <p:spPr>
          <a:xfrm>
            <a:off x="1028700" y="672846"/>
            <a:ext cx="6160341" cy="500738"/>
          </a:xfrm>
          <a:prstGeom prst="rect">
            <a:avLst/>
          </a:prstGeom>
        </p:spPr>
        <p:txBody>
          <a:bodyPr lIns="0" tIns="0" rIns="0" bIns="0" rtlCol="0" anchor="t">
            <a:spAutoFit/>
          </a:bodyPr>
          <a:lstStyle/>
          <a:p>
            <a:pPr algn="l">
              <a:lnSpc>
                <a:spcPts val="3624"/>
              </a:lnSpc>
            </a:pPr>
            <a:r>
              <a:rPr lang="en-US" sz="4118" b="1">
                <a:solidFill>
                  <a:srgbClr val="FFFFFF"/>
                </a:solidFill>
                <a:latin typeface="Bricolage Grotesque 28 Bold"/>
                <a:ea typeface="Bricolage Grotesque 28 Bold"/>
                <a:cs typeface="Bricolage Grotesque 28 Bold"/>
                <a:sym typeface="Bricolage Grotesque 28 Bold"/>
              </a:rPr>
              <a:t>Comisión Económica</a:t>
            </a:r>
          </a:p>
        </p:txBody>
      </p:sp>
      <p:sp>
        <p:nvSpPr>
          <p:cNvPr id="13" name="TextBox 13"/>
          <p:cNvSpPr txBox="1"/>
          <p:nvPr/>
        </p:nvSpPr>
        <p:spPr>
          <a:xfrm>
            <a:off x="17259300" y="9649566"/>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Open Sans"/>
                <a:ea typeface="Open Sans"/>
                <a:cs typeface="Open Sans"/>
                <a:sym typeface="Open Sans"/>
              </a:rPr>
              <a:t>45</a:t>
            </a:r>
          </a:p>
        </p:txBody>
      </p:sp>
      <p:sp>
        <p:nvSpPr>
          <p:cNvPr id="14" name="TextBox 14"/>
          <p:cNvSpPr txBox="1"/>
          <p:nvPr/>
        </p:nvSpPr>
        <p:spPr>
          <a:xfrm>
            <a:off x="6144300" y="3914271"/>
            <a:ext cx="4896148" cy="712470"/>
          </a:xfrm>
          <a:prstGeom prst="rect">
            <a:avLst/>
          </a:prstGeom>
        </p:spPr>
        <p:txBody>
          <a:bodyPr lIns="0" tIns="0" rIns="0" bIns="0" rtlCol="0" anchor="t">
            <a:spAutoFit/>
          </a:bodyPr>
          <a:lstStyle/>
          <a:p>
            <a:pPr algn="ctr">
              <a:lnSpc>
                <a:spcPts val="5880"/>
              </a:lnSpc>
            </a:pPr>
            <a:r>
              <a:rPr lang="en-US" sz="4200" b="1">
                <a:solidFill>
                  <a:srgbClr val="000000"/>
                </a:solidFill>
                <a:latin typeface="Bricolage Grotesque 28 Bold"/>
                <a:ea typeface="Bricolage Grotesque 28 Bold"/>
                <a:cs typeface="Bricolage Grotesque 28 Bold"/>
                <a:sym typeface="Bricolage Grotesque 28 Bold"/>
              </a:rPr>
              <a:t>INFORME MENSUAL</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615469"/>
            <a:chOff x="0" y="0"/>
            <a:chExt cx="24384000" cy="2153959"/>
          </a:xfrm>
        </p:grpSpPr>
        <p:pic>
          <p:nvPicPr>
            <p:cNvPr id="3" name="Picture 3"/>
            <p:cNvPicPr>
              <a:picLocks noChangeAspect="1"/>
            </p:cNvPicPr>
            <p:nvPr/>
          </p:nvPicPr>
          <p:blipFill>
            <a:blip r:embed="rId2"/>
            <a:srcRect t="43374" b="43374"/>
            <a:stretch>
              <a:fillRect/>
            </a:stretch>
          </p:blipFill>
          <p:spPr>
            <a:xfrm>
              <a:off x="0" y="0"/>
              <a:ext cx="24384000" cy="2153959"/>
            </a:xfrm>
            <a:prstGeom prst="rect">
              <a:avLst/>
            </a:prstGeom>
          </p:spPr>
        </p:pic>
      </p:grpSp>
      <p:sp>
        <p:nvSpPr>
          <p:cNvPr id="4" name="AutoShape 4"/>
          <p:cNvSpPr/>
          <p:nvPr/>
        </p:nvSpPr>
        <p:spPr>
          <a:xfrm>
            <a:off x="40" y="2408964"/>
            <a:ext cx="18287960" cy="0"/>
          </a:xfrm>
          <a:prstGeom prst="line">
            <a:avLst/>
          </a:prstGeom>
          <a:ln w="28575" cap="rnd">
            <a:solidFill>
              <a:srgbClr val="C4313B"/>
            </a:solidFill>
            <a:prstDash val="solid"/>
            <a:headEnd type="none" w="sm" len="sm"/>
            <a:tailEnd type="none" w="sm" len="sm"/>
          </a:ln>
        </p:spPr>
        <p:txBody>
          <a:bodyPr/>
          <a:lstStyle/>
          <a:p>
            <a:endParaRPr lang="es-ES"/>
          </a:p>
        </p:txBody>
      </p:sp>
      <p:sp>
        <p:nvSpPr>
          <p:cNvPr id="5" name="Freeform 5"/>
          <p:cNvSpPr/>
          <p:nvPr/>
        </p:nvSpPr>
        <p:spPr>
          <a:xfrm>
            <a:off x="10567913" y="5833416"/>
            <a:ext cx="5027118" cy="3343033"/>
          </a:xfrm>
          <a:custGeom>
            <a:avLst/>
            <a:gdLst/>
            <a:ahLst/>
            <a:cxnLst/>
            <a:rect l="l" t="t" r="r" b="b"/>
            <a:pathLst>
              <a:path w="5027118" h="3343033">
                <a:moveTo>
                  <a:pt x="0" y="0"/>
                </a:moveTo>
                <a:lnTo>
                  <a:pt x="5027117" y="0"/>
                </a:lnTo>
                <a:lnTo>
                  <a:pt x="5027117" y="3343033"/>
                </a:lnTo>
                <a:lnTo>
                  <a:pt x="0" y="3343033"/>
                </a:lnTo>
                <a:lnTo>
                  <a:pt x="0" y="0"/>
                </a:lnTo>
                <a:close/>
              </a:path>
            </a:pathLst>
          </a:custGeom>
          <a:blipFill>
            <a:blip r:embed="rId3"/>
            <a:stretch>
              <a:fillRect/>
            </a:stretch>
          </a:blipFill>
        </p:spPr>
        <p:txBody>
          <a:bodyPr/>
          <a:lstStyle/>
          <a:p>
            <a:endParaRPr lang="es-ES"/>
          </a:p>
        </p:txBody>
      </p:sp>
      <p:sp>
        <p:nvSpPr>
          <p:cNvPr id="6" name="TextBox 6"/>
          <p:cNvSpPr txBox="1"/>
          <p:nvPr/>
        </p:nvSpPr>
        <p:spPr>
          <a:xfrm>
            <a:off x="14861272" y="7229607"/>
            <a:ext cx="2688540" cy="737234"/>
          </a:xfrm>
          <a:prstGeom prst="rect">
            <a:avLst/>
          </a:prstGeom>
        </p:spPr>
        <p:txBody>
          <a:bodyPr lIns="0" tIns="0" rIns="0" bIns="0" rtlCol="0" anchor="t">
            <a:spAutoFit/>
          </a:bodyPr>
          <a:lstStyle/>
          <a:p>
            <a:pPr marL="453396" lvl="1" indent="-226698" algn="l">
              <a:lnSpc>
                <a:spcPts val="2940"/>
              </a:lnSpc>
              <a:buFont typeface="Arial"/>
              <a:buChar char="•"/>
            </a:pPr>
            <a:r>
              <a:rPr lang="en-US" sz="2100">
                <a:solidFill>
                  <a:srgbClr val="000000"/>
                </a:solidFill>
                <a:latin typeface="Bricolage Grotesque 28"/>
                <a:ea typeface="Bricolage Grotesque 28"/>
                <a:cs typeface="Bricolage Grotesque 28"/>
                <a:sym typeface="Bricolage Grotesque 28"/>
              </a:rPr>
              <a:t>Patrim.  con CABK</a:t>
            </a:r>
          </a:p>
          <a:p>
            <a:pPr marL="453396" lvl="1" indent="-226698" algn="l">
              <a:lnSpc>
                <a:spcPts val="2940"/>
              </a:lnSpc>
              <a:buFont typeface="Arial"/>
              <a:buChar char="•"/>
            </a:pPr>
            <a:r>
              <a:rPr lang="en-US" sz="2100">
                <a:solidFill>
                  <a:srgbClr val="000000"/>
                </a:solidFill>
                <a:latin typeface="Bricolage Grotesque 28"/>
                <a:ea typeface="Bricolage Grotesque 28"/>
                <a:cs typeface="Bricolage Grotesque 28"/>
                <a:sym typeface="Bricolage Grotesque 28"/>
              </a:rPr>
              <a:t>Patrim. sin CABK</a:t>
            </a:r>
          </a:p>
        </p:txBody>
      </p:sp>
      <p:grpSp>
        <p:nvGrpSpPr>
          <p:cNvPr id="7" name="Group 7"/>
          <p:cNvGrpSpPr/>
          <p:nvPr/>
        </p:nvGrpSpPr>
        <p:grpSpPr>
          <a:xfrm>
            <a:off x="366656" y="4896092"/>
            <a:ext cx="17183156" cy="4566890"/>
            <a:chOff x="0" y="0"/>
            <a:chExt cx="4525605" cy="1202802"/>
          </a:xfrm>
        </p:grpSpPr>
        <p:sp>
          <p:nvSpPr>
            <p:cNvPr id="8" name="Freeform 8"/>
            <p:cNvSpPr/>
            <p:nvPr/>
          </p:nvSpPr>
          <p:spPr>
            <a:xfrm>
              <a:off x="0" y="0"/>
              <a:ext cx="4525605" cy="1202802"/>
            </a:xfrm>
            <a:custGeom>
              <a:avLst/>
              <a:gdLst/>
              <a:ahLst/>
              <a:cxnLst/>
              <a:rect l="l" t="t" r="r" b="b"/>
              <a:pathLst>
                <a:path w="4525605" h="1202802">
                  <a:moveTo>
                    <a:pt x="0" y="0"/>
                  </a:moveTo>
                  <a:lnTo>
                    <a:pt x="4525605" y="0"/>
                  </a:lnTo>
                  <a:lnTo>
                    <a:pt x="4525605" y="1202802"/>
                  </a:lnTo>
                  <a:lnTo>
                    <a:pt x="0" y="1202802"/>
                  </a:lnTo>
                  <a:close/>
                </a:path>
              </a:pathLst>
            </a:custGeom>
            <a:solidFill>
              <a:srgbClr val="000000">
                <a:alpha val="0"/>
              </a:srgbClr>
            </a:solidFill>
            <a:ln w="19050" cap="sq">
              <a:solidFill>
                <a:srgbClr val="0ABB41"/>
              </a:solidFill>
              <a:prstDash val="solid"/>
              <a:miter/>
            </a:ln>
          </p:spPr>
          <p:txBody>
            <a:bodyPr/>
            <a:lstStyle/>
            <a:p>
              <a:endParaRPr lang="es-ES"/>
            </a:p>
          </p:txBody>
        </p:sp>
        <p:sp>
          <p:nvSpPr>
            <p:cNvPr id="9" name="TextBox 9"/>
            <p:cNvSpPr txBox="1"/>
            <p:nvPr/>
          </p:nvSpPr>
          <p:spPr>
            <a:xfrm>
              <a:off x="0" y="-19050"/>
              <a:ext cx="4525605" cy="1221852"/>
            </a:xfrm>
            <a:prstGeom prst="rect">
              <a:avLst/>
            </a:prstGeom>
          </p:spPr>
          <p:txBody>
            <a:bodyPr lIns="50800" tIns="50800" rIns="50800" bIns="50800" rtlCol="0" anchor="ctr"/>
            <a:lstStyle/>
            <a:p>
              <a:pPr algn="ctr">
                <a:lnSpc>
                  <a:spcPts val="3000"/>
                </a:lnSpc>
              </a:pPr>
              <a:endParaRPr/>
            </a:p>
          </p:txBody>
        </p:sp>
      </p:grpSp>
      <p:sp>
        <p:nvSpPr>
          <p:cNvPr id="10" name="Freeform 10"/>
          <p:cNvSpPr/>
          <p:nvPr/>
        </p:nvSpPr>
        <p:spPr>
          <a:xfrm>
            <a:off x="527077" y="5833416"/>
            <a:ext cx="4907205" cy="3343033"/>
          </a:xfrm>
          <a:custGeom>
            <a:avLst/>
            <a:gdLst/>
            <a:ahLst/>
            <a:cxnLst/>
            <a:rect l="l" t="t" r="r" b="b"/>
            <a:pathLst>
              <a:path w="4907205" h="3343033">
                <a:moveTo>
                  <a:pt x="0" y="0"/>
                </a:moveTo>
                <a:lnTo>
                  <a:pt x="4907205" y="0"/>
                </a:lnTo>
                <a:lnTo>
                  <a:pt x="4907205" y="3343033"/>
                </a:lnTo>
                <a:lnTo>
                  <a:pt x="0" y="3343033"/>
                </a:lnTo>
                <a:lnTo>
                  <a:pt x="0" y="0"/>
                </a:lnTo>
                <a:close/>
              </a:path>
            </a:pathLst>
          </a:custGeom>
          <a:blipFill>
            <a:blip r:embed="rId4"/>
            <a:stretch>
              <a:fillRect/>
            </a:stretch>
          </a:blipFill>
        </p:spPr>
        <p:txBody>
          <a:bodyPr/>
          <a:lstStyle/>
          <a:p>
            <a:endParaRPr lang="es-ES"/>
          </a:p>
        </p:txBody>
      </p:sp>
      <p:sp>
        <p:nvSpPr>
          <p:cNvPr id="11" name="Freeform 11"/>
          <p:cNvSpPr/>
          <p:nvPr/>
        </p:nvSpPr>
        <p:spPr>
          <a:xfrm>
            <a:off x="5592322" y="5833416"/>
            <a:ext cx="4880341" cy="3343033"/>
          </a:xfrm>
          <a:custGeom>
            <a:avLst/>
            <a:gdLst/>
            <a:ahLst/>
            <a:cxnLst/>
            <a:rect l="l" t="t" r="r" b="b"/>
            <a:pathLst>
              <a:path w="4880341" h="3343033">
                <a:moveTo>
                  <a:pt x="0" y="0"/>
                </a:moveTo>
                <a:lnTo>
                  <a:pt x="4880341" y="0"/>
                </a:lnTo>
                <a:lnTo>
                  <a:pt x="4880341" y="3343033"/>
                </a:lnTo>
                <a:lnTo>
                  <a:pt x="0" y="3343033"/>
                </a:lnTo>
                <a:lnTo>
                  <a:pt x="0" y="0"/>
                </a:lnTo>
                <a:close/>
              </a:path>
            </a:pathLst>
          </a:custGeom>
          <a:blipFill>
            <a:blip r:embed="rId5"/>
            <a:stretch>
              <a:fillRect/>
            </a:stretch>
          </a:blipFill>
        </p:spPr>
        <p:txBody>
          <a:bodyPr/>
          <a:lstStyle/>
          <a:p>
            <a:endParaRPr lang="es-ES"/>
          </a:p>
        </p:txBody>
      </p:sp>
      <p:sp>
        <p:nvSpPr>
          <p:cNvPr id="12" name="TextBox 12"/>
          <p:cNvSpPr txBox="1"/>
          <p:nvPr/>
        </p:nvSpPr>
        <p:spPr>
          <a:xfrm>
            <a:off x="675592" y="1755694"/>
            <a:ext cx="11526357" cy="638983"/>
          </a:xfrm>
          <a:prstGeom prst="rect">
            <a:avLst/>
          </a:prstGeom>
        </p:spPr>
        <p:txBody>
          <a:bodyPr lIns="0" tIns="0" rIns="0" bIns="0" rtlCol="0" anchor="t">
            <a:spAutoFit/>
          </a:bodyPr>
          <a:lstStyle/>
          <a:p>
            <a:pPr algn="l">
              <a:lnSpc>
                <a:spcPts val="5205"/>
              </a:lnSpc>
            </a:pPr>
            <a:r>
              <a:rPr lang="en-US" sz="3718" b="1">
                <a:solidFill>
                  <a:srgbClr val="1D1D1B"/>
                </a:solidFill>
                <a:latin typeface="Bricolage Grotesque 28 Bold"/>
                <a:ea typeface="Bricolage Grotesque 28 Bold"/>
                <a:cs typeface="Bricolage Grotesque 28 Bold"/>
                <a:sym typeface="Bricolage Grotesque 28 Bold"/>
              </a:rPr>
              <a:t>Información MENSUAL</a:t>
            </a:r>
          </a:p>
        </p:txBody>
      </p:sp>
      <p:sp>
        <p:nvSpPr>
          <p:cNvPr id="13" name="TextBox 13"/>
          <p:cNvSpPr txBox="1"/>
          <p:nvPr/>
        </p:nvSpPr>
        <p:spPr>
          <a:xfrm>
            <a:off x="1028700" y="672846"/>
            <a:ext cx="6160341" cy="500738"/>
          </a:xfrm>
          <a:prstGeom prst="rect">
            <a:avLst/>
          </a:prstGeom>
        </p:spPr>
        <p:txBody>
          <a:bodyPr lIns="0" tIns="0" rIns="0" bIns="0" rtlCol="0" anchor="t">
            <a:spAutoFit/>
          </a:bodyPr>
          <a:lstStyle/>
          <a:p>
            <a:pPr algn="l">
              <a:lnSpc>
                <a:spcPts val="3624"/>
              </a:lnSpc>
            </a:pPr>
            <a:r>
              <a:rPr lang="en-US" sz="4118" b="1">
                <a:solidFill>
                  <a:srgbClr val="FFFFFF"/>
                </a:solidFill>
                <a:latin typeface="Bricolage Grotesque 28 Bold"/>
                <a:ea typeface="Bricolage Grotesque 28 Bold"/>
                <a:cs typeface="Bricolage Grotesque 28 Bold"/>
                <a:sym typeface="Bricolage Grotesque 28 Bold"/>
              </a:rPr>
              <a:t>Comisión Económica</a:t>
            </a:r>
          </a:p>
        </p:txBody>
      </p:sp>
      <p:sp>
        <p:nvSpPr>
          <p:cNvPr id="14" name="TextBox 14"/>
          <p:cNvSpPr txBox="1"/>
          <p:nvPr/>
        </p:nvSpPr>
        <p:spPr>
          <a:xfrm>
            <a:off x="593752" y="5032533"/>
            <a:ext cx="16728965" cy="514350"/>
          </a:xfrm>
          <a:prstGeom prst="rect">
            <a:avLst/>
          </a:prstGeom>
        </p:spPr>
        <p:txBody>
          <a:bodyPr lIns="0" tIns="0" rIns="0" bIns="0" rtlCol="0" anchor="t">
            <a:spAutoFit/>
          </a:bodyPr>
          <a:lstStyle/>
          <a:p>
            <a:pPr algn="l">
              <a:lnSpc>
                <a:spcPts val="4200"/>
              </a:lnSpc>
            </a:pPr>
            <a:r>
              <a:rPr lang="en-US" sz="3000">
                <a:solidFill>
                  <a:srgbClr val="000000"/>
                </a:solidFill>
                <a:latin typeface="Open Sans"/>
                <a:ea typeface="Open Sans"/>
                <a:cs typeface="Open Sans"/>
                <a:sym typeface="Open Sans"/>
              </a:rPr>
              <a:t>Información / Composición  patrimonio global     (Ejemplo con CABK)</a:t>
            </a:r>
          </a:p>
        </p:txBody>
      </p:sp>
      <p:sp>
        <p:nvSpPr>
          <p:cNvPr id="15" name="TextBox 15"/>
          <p:cNvSpPr txBox="1"/>
          <p:nvPr/>
        </p:nvSpPr>
        <p:spPr>
          <a:xfrm>
            <a:off x="17259300" y="9649566"/>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Open Sans"/>
                <a:ea typeface="Open Sans"/>
                <a:cs typeface="Open Sans"/>
                <a:sym typeface="Open Sans"/>
              </a:rPr>
              <a:t>46</a:t>
            </a:r>
          </a:p>
        </p:txBody>
      </p:sp>
      <p:grpSp>
        <p:nvGrpSpPr>
          <p:cNvPr id="16" name="Group 16"/>
          <p:cNvGrpSpPr/>
          <p:nvPr/>
        </p:nvGrpSpPr>
        <p:grpSpPr>
          <a:xfrm>
            <a:off x="3569727" y="9462982"/>
            <a:ext cx="11148545" cy="824018"/>
            <a:chOff x="0" y="0"/>
            <a:chExt cx="14864727" cy="1098691"/>
          </a:xfrm>
        </p:grpSpPr>
        <p:grpSp>
          <p:nvGrpSpPr>
            <p:cNvPr id="17" name="Group 17"/>
            <p:cNvGrpSpPr/>
            <p:nvPr/>
          </p:nvGrpSpPr>
          <p:grpSpPr>
            <a:xfrm>
              <a:off x="0" y="0"/>
              <a:ext cx="14864727" cy="1098691"/>
              <a:chOff x="0" y="0"/>
              <a:chExt cx="4816582" cy="356006"/>
            </a:xfrm>
          </p:grpSpPr>
          <p:sp>
            <p:nvSpPr>
              <p:cNvPr id="18" name="Freeform 18"/>
              <p:cNvSpPr/>
              <p:nvPr/>
            </p:nvSpPr>
            <p:spPr>
              <a:xfrm>
                <a:off x="0" y="0"/>
                <a:ext cx="4816582" cy="356006"/>
              </a:xfrm>
              <a:custGeom>
                <a:avLst/>
                <a:gdLst/>
                <a:ahLst/>
                <a:cxnLst/>
                <a:rect l="l" t="t" r="r" b="b"/>
                <a:pathLst>
                  <a:path w="4816582" h="356006">
                    <a:moveTo>
                      <a:pt x="0" y="0"/>
                    </a:moveTo>
                    <a:lnTo>
                      <a:pt x="4816582" y="0"/>
                    </a:lnTo>
                    <a:lnTo>
                      <a:pt x="4816582" y="356006"/>
                    </a:lnTo>
                    <a:lnTo>
                      <a:pt x="0" y="356006"/>
                    </a:lnTo>
                    <a:close/>
                  </a:path>
                </a:pathLst>
              </a:custGeom>
              <a:solidFill>
                <a:srgbClr val="FFFFFF"/>
              </a:solidFill>
            </p:spPr>
            <p:txBody>
              <a:bodyPr/>
              <a:lstStyle/>
              <a:p>
                <a:endParaRPr lang="es-ES"/>
              </a:p>
            </p:txBody>
          </p:sp>
          <p:sp>
            <p:nvSpPr>
              <p:cNvPr id="19" name="TextBox 19"/>
              <p:cNvSpPr txBox="1"/>
              <p:nvPr/>
            </p:nvSpPr>
            <p:spPr>
              <a:xfrm>
                <a:off x="0" y="-19050"/>
                <a:ext cx="4816582" cy="375056"/>
              </a:xfrm>
              <a:prstGeom prst="rect">
                <a:avLst/>
              </a:prstGeom>
            </p:spPr>
            <p:txBody>
              <a:bodyPr lIns="50800" tIns="50800" rIns="50800" bIns="50800" rtlCol="0" anchor="ctr"/>
              <a:lstStyle/>
              <a:p>
                <a:pPr algn="ctr">
                  <a:lnSpc>
                    <a:spcPts val="3000"/>
                  </a:lnSpc>
                </a:pPr>
                <a:endParaRPr/>
              </a:p>
            </p:txBody>
          </p:sp>
        </p:grpSp>
        <p:sp>
          <p:nvSpPr>
            <p:cNvPr id="20" name="Freeform 20"/>
            <p:cNvSpPr/>
            <p:nvPr/>
          </p:nvSpPr>
          <p:spPr>
            <a:xfrm>
              <a:off x="6264962" y="177395"/>
              <a:ext cx="2779099" cy="743900"/>
            </a:xfrm>
            <a:custGeom>
              <a:avLst/>
              <a:gdLst/>
              <a:ahLst/>
              <a:cxnLst/>
              <a:rect l="l" t="t" r="r" b="b"/>
              <a:pathLst>
                <a:path w="2779099" h="743900">
                  <a:moveTo>
                    <a:pt x="0" y="0"/>
                  </a:moveTo>
                  <a:lnTo>
                    <a:pt x="2779099" y="0"/>
                  </a:lnTo>
                  <a:lnTo>
                    <a:pt x="2779099" y="743901"/>
                  </a:lnTo>
                  <a:lnTo>
                    <a:pt x="0" y="7439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ES"/>
            </a:p>
          </p:txBody>
        </p:sp>
      </p:grpSp>
      <p:sp>
        <p:nvSpPr>
          <p:cNvPr id="21" name="TextBox 21"/>
          <p:cNvSpPr txBox="1"/>
          <p:nvPr/>
        </p:nvSpPr>
        <p:spPr>
          <a:xfrm>
            <a:off x="483716" y="2759310"/>
            <a:ext cx="11379262" cy="1581150"/>
          </a:xfrm>
          <a:prstGeom prst="rect">
            <a:avLst/>
          </a:prstGeom>
        </p:spPr>
        <p:txBody>
          <a:bodyPr lIns="0" tIns="0" rIns="0" bIns="0" rtlCol="0" anchor="t">
            <a:spAutoFit/>
          </a:bodyPr>
          <a:lstStyle/>
          <a:p>
            <a:pPr algn="l">
              <a:lnSpc>
                <a:spcPts val="4200"/>
              </a:lnSpc>
            </a:pPr>
            <a:r>
              <a:rPr lang="en-US" sz="3000" b="1">
                <a:solidFill>
                  <a:srgbClr val="000000"/>
                </a:solidFill>
                <a:latin typeface="Open Sans Bold"/>
                <a:ea typeface="Open Sans Bold"/>
                <a:cs typeface="Open Sans Bold"/>
                <a:sym typeface="Open Sans Bold"/>
              </a:rPr>
              <a:t>Comentario mensual</a:t>
            </a:r>
          </a:p>
          <a:p>
            <a:pPr marL="647702" lvl="1" indent="-323851" algn="l">
              <a:lnSpc>
                <a:spcPts val="4200"/>
              </a:lnSpc>
              <a:buFont typeface="Arial"/>
              <a:buChar char="•"/>
            </a:pPr>
            <a:r>
              <a:rPr lang="en-US" sz="3000">
                <a:solidFill>
                  <a:srgbClr val="000000"/>
                </a:solidFill>
                <a:latin typeface="Open Sans"/>
                <a:ea typeface="Open Sans"/>
                <a:cs typeface="Open Sans"/>
                <a:sym typeface="Open Sans"/>
              </a:rPr>
              <a:t>Coordenada económicas principales del periodo</a:t>
            </a:r>
          </a:p>
          <a:p>
            <a:pPr marL="647702" lvl="1" indent="-323851" algn="l">
              <a:lnSpc>
                <a:spcPts val="4200"/>
              </a:lnSpc>
              <a:buFont typeface="Arial"/>
              <a:buChar char="•"/>
            </a:pPr>
            <a:r>
              <a:rPr lang="en-US" sz="3000">
                <a:solidFill>
                  <a:srgbClr val="000000"/>
                </a:solidFill>
                <a:latin typeface="Open Sans"/>
                <a:ea typeface="Open Sans"/>
                <a:cs typeface="Open Sans"/>
                <a:sym typeface="Open Sans"/>
              </a:rPr>
              <a:t>Evolución mandatos de gestión</a:t>
            </a:r>
          </a:p>
        </p:txBody>
      </p:sp>
      <p:grpSp>
        <p:nvGrpSpPr>
          <p:cNvPr id="22" name="Group 22"/>
          <p:cNvGrpSpPr/>
          <p:nvPr/>
        </p:nvGrpSpPr>
        <p:grpSpPr>
          <a:xfrm>
            <a:off x="366656" y="2718835"/>
            <a:ext cx="17183156" cy="1758157"/>
            <a:chOff x="0" y="0"/>
            <a:chExt cx="4525605" cy="463054"/>
          </a:xfrm>
        </p:grpSpPr>
        <p:sp>
          <p:nvSpPr>
            <p:cNvPr id="23" name="Freeform 23"/>
            <p:cNvSpPr/>
            <p:nvPr/>
          </p:nvSpPr>
          <p:spPr>
            <a:xfrm>
              <a:off x="0" y="0"/>
              <a:ext cx="4525605" cy="463054"/>
            </a:xfrm>
            <a:custGeom>
              <a:avLst/>
              <a:gdLst/>
              <a:ahLst/>
              <a:cxnLst/>
              <a:rect l="l" t="t" r="r" b="b"/>
              <a:pathLst>
                <a:path w="4525605" h="463054">
                  <a:moveTo>
                    <a:pt x="0" y="0"/>
                  </a:moveTo>
                  <a:lnTo>
                    <a:pt x="4525605" y="0"/>
                  </a:lnTo>
                  <a:lnTo>
                    <a:pt x="4525605" y="463054"/>
                  </a:lnTo>
                  <a:lnTo>
                    <a:pt x="0" y="463054"/>
                  </a:lnTo>
                  <a:close/>
                </a:path>
              </a:pathLst>
            </a:custGeom>
            <a:solidFill>
              <a:srgbClr val="000000">
                <a:alpha val="0"/>
              </a:srgbClr>
            </a:solidFill>
            <a:ln w="19050" cap="sq">
              <a:solidFill>
                <a:srgbClr val="0ABB41"/>
              </a:solidFill>
              <a:prstDash val="solid"/>
              <a:miter/>
            </a:ln>
          </p:spPr>
          <p:txBody>
            <a:bodyPr/>
            <a:lstStyle/>
            <a:p>
              <a:endParaRPr lang="es-ES"/>
            </a:p>
          </p:txBody>
        </p:sp>
        <p:sp>
          <p:nvSpPr>
            <p:cNvPr id="24" name="TextBox 24"/>
            <p:cNvSpPr txBox="1"/>
            <p:nvPr/>
          </p:nvSpPr>
          <p:spPr>
            <a:xfrm>
              <a:off x="0" y="-19050"/>
              <a:ext cx="4525605" cy="482104"/>
            </a:xfrm>
            <a:prstGeom prst="rect">
              <a:avLst/>
            </a:prstGeom>
          </p:spPr>
          <p:txBody>
            <a:bodyPr lIns="50800" tIns="50800" rIns="50800" bIns="50800" rtlCol="0" anchor="ctr"/>
            <a:lstStyle/>
            <a:p>
              <a:pPr algn="ctr">
                <a:lnSpc>
                  <a:spcPts val="3000"/>
                </a:lnSpc>
              </a:pPr>
              <a:endParaRPr/>
            </a:p>
          </p:txBody>
        </p:sp>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615469"/>
            <a:chOff x="0" y="0"/>
            <a:chExt cx="24384000" cy="2153959"/>
          </a:xfrm>
        </p:grpSpPr>
        <p:pic>
          <p:nvPicPr>
            <p:cNvPr id="3" name="Picture 3"/>
            <p:cNvPicPr>
              <a:picLocks noChangeAspect="1"/>
            </p:cNvPicPr>
            <p:nvPr/>
          </p:nvPicPr>
          <p:blipFill>
            <a:blip r:embed="rId2"/>
            <a:srcRect t="43374" b="43374"/>
            <a:stretch>
              <a:fillRect/>
            </a:stretch>
          </p:blipFill>
          <p:spPr>
            <a:xfrm>
              <a:off x="0" y="0"/>
              <a:ext cx="24384000" cy="2153959"/>
            </a:xfrm>
            <a:prstGeom prst="rect">
              <a:avLst/>
            </a:prstGeom>
          </p:spPr>
        </p:pic>
      </p:grpSp>
      <p:sp>
        <p:nvSpPr>
          <p:cNvPr id="4" name="AutoShape 4"/>
          <p:cNvSpPr/>
          <p:nvPr/>
        </p:nvSpPr>
        <p:spPr>
          <a:xfrm>
            <a:off x="40" y="2408964"/>
            <a:ext cx="18287960" cy="0"/>
          </a:xfrm>
          <a:prstGeom prst="line">
            <a:avLst/>
          </a:prstGeom>
          <a:ln w="28575" cap="rnd">
            <a:solidFill>
              <a:srgbClr val="C4313B"/>
            </a:solidFill>
            <a:prstDash val="solid"/>
            <a:headEnd type="none" w="sm" len="sm"/>
            <a:tailEnd type="none" w="sm" len="sm"/>
          </a:ln>
        </p:spPr>
        <p:txBody>
          <a:bodyPr/>
          <a:lstStyle/>
          <a:p>
            <a:endParaRPr lang="es-ES"/>
          </a:p>
        </p:txBody>
      </p:sp>
      <p:grpSp>
        <p:nvGrpSpPr>
          <p:cNvPr id="5" name="Group 5"/>
          <p:cNvGrpSpPr/>
          <p:nvPr/>
        </p:nvGrpSpPr>
        <p:grpSpPr>
          <a:xfrm>
            <a:off x="515405" y="2577980"/>
            <a:ext cx="17273976" cy="3243157"/>
            <a:chOff x="0" y="0"/>
            <a:chExt cx="4549525" cy="854165"/>
          </a:xfrm>
        </p:grpSpPr>
        <p:sp>
          <p:nvSpPr>
            <p:cNvPr id="6" name="Freeform 6"/>
            <p:cNvSpPr/>
            <p:nvPr/>
          </p:nvSpPr>
          <p:spPr>
            <a:xfrm>
              <a:off x="0" y="0"/>
              <a:ext cx="4549525" cy="854165"/>
            </a:xfrm>
            <a:custGeom>
              <a:avLst/>
              <a:gdLst/>
              <a:ahLst/>
              <a:cxnLst/>
              <a:rect l="l" t="t" r="r" b="b"/>
              <a:pathLst>
                <a:path w="4549525" h="854165">
                  <a:moveTo>
                    <a:pt x="0" y="0"/>
                  </a:moveTo>
                  <a:lnTo>
                    <a:pt x="4549525" y="0"/>
                  </a:lnTo>
                  <a:lnTo>
                    <a:pt x="4549525" y="854165"/>
                  </a:lnTo>
                  <a:lnTo>
                    <a:pt x="0" y="854165"/>
                  </a:lnTo>
                  <a:close/>
                </a:path>
              </a:pathLst>
            </a:custGeom>
            <a:solidFill>
              <a:srgbClr val="000000">
                <a:alpha val="0"/>
              </a:srgbClr>
            </a:solidFill>
            <a:ln w="19050" cap="sq">
              <a:solidFill>
                <a:srgbClr val="0ABB41"/>
              </a:solidFill>
              <a:prstDash val="solid"/>
              <a:miter/>
            </a:ln>
          </p:spPr>
          <p:txBody>
            <a:bodyPr/>
            <a:lstStyle/>
            <a:p>
              <a:endParaRPr lang="es-ES"/>
            </a:p>
          </p:txBody>
        </p:sp>
        <p:sp>
          <p:nvSpPr>
            <p:cNvPr id="7" name="TextBox 7"/>
            <p:cNvSpPr txBox="1"/>
            <p:nvPr/>
          </p:nvSpPr>
          <p:spPr>
            <a:xfrm>
              <a:off x="0" y="-19050"/>
              <a:ext cx="4549525" cy="873215"/>
            </a:xfrm>
            <a:prstGeom prst="rect">
              <a:avLst/>
            </a:prstGeom>
          </p:spPr>
          <p:txBody>
            <a:bodyPr lIns="50800" tIns="50800" rIns="50800" bIns="50800" rtlCol="0" anchor="ctr"/>
            <a:lstStyle/>
            <a:p>
              <a:pPr algn="ctr">
                <a:lnSpc>
                  <a:spcPts val="3000"/>
                </a:lnSpc>
              </a:pPr>
              <a:endParaRPr/>
            </a:p>
          </p:txBody>
        </p:sp>
      </p:grpSp>
      <p:grpSp>
        <p:nvGrpSpPr>
          <p:cNvPr id="8" name="Group 8"/>
          <p:cNvGrpSpPr/>
          <p:nvPr/>
        </p:nvGrpSpPr>
        <p:grpSpPr>
          <a:xfrm>
            <a:off x="515405" y="6120081"/>
            <a:ext cx="17273976" cy="3342901"/>
            <a:chOff x="0" y="0"/>
            <a:chExt cx="4533413" cy="877317"/>
          </a:xfrm>
        </p:grpSpPr>
        <p:sp>
          <p:nvSpPr>
            <p:cNvPr id="9" name="Freeform 9"/>
            <p:cNvSpPr/>
            <p:nvPr/>
          </p:nvSpPr>
          <p:spPr>
            <a:xfrm>
              <a:off x="0" y="0"/>
              <a:ext cx="4533413" cy="877317"/>
            </a:xfrm>
            <a:custGeom>
              <a:avLst/>
              <a:gdLst/>
              <a:ahLst/>
              <a:cxnLst/>
              <a:rect l="l" t="t" r="r" b="b"/>
              <a:pathLst>
                <a:path w="4533413" h="877317">
                  <a:moveTo>
                    <a:pt x="0" y="0"/>
                  </a:moveTo>
                  <a:lnTo>
                    <a:pt x="4533413" y="0"/>
                  </a:lnTo>
                  <a:lnTo>
                    <a:pt x="4533413" y="877317"/>
                  </a:lnTo>
                  <a:lnTo>
                    <a:pt x="0" y="877317"/>
                  </a:lnTo>
                  <a:close/>
                </a:path>
              </a:pathLst>
            </a:custGeom>
            <a:solidFill>
              <a:srgbClr val="000000">
                <a:alpha val="0"/>
              </a:srgbClr>
            </a:solidFill>
            <a:ln w="19050" cap="sq">
              <a:solidFill>
                <a:srgbClr val="0ABB41"/>
              </a:solidFill>
              <a:prstDash val="solid"/>
              <a:miter/>
            </a:ln>
          </p:spPr>
          <p:txBody>
            <a:bodyPr/>
            <a:lstStyle/>
            <a:p>
              <a:endParaRPr lang="es-ES"/>
            </a:p>
          </p:txBody>
        </p:sp>
        <p:sp>
          <p:nvSpPr>
            <p:cNvPr id="10" name="TextBox 10"/>
            <p:cNvSpPr txBox="1"/>
            <p:nvPr/>
          </p:nvSpPr>
          <p:spPr>
            <a:xfrm>
              <a:off x="0" y="-19050"/>
              <a:ext cx="4533413" cy="896367"/>
            </a:xfrm>
            <a:prstGeom prst="rect">
              <a:avLst/>
            </a:prstGeom>
          </p:spPr>
          <p:txBody>
            <a:bodyPr lIns="50800" tIns="50800" rIns="50800" bIns="50800" rtlCol="0" anchor="ctr"/>
            <a:lstStyle/>
            <a:p>
              <a:pPr algn="ctr">
                <a:lnSpc>
                  <a:spcPts val="3000"/>
                </a:lnSpc>
              </a:pPr>
              <a:endParaRPr/>
            </a:p>
          </p:txBody>
        </p:sp>
      </p:grpSp>
      <p:sp>
        <p:nvSpPr>
          <p:cNvPr id="11" name="Freeform 11"/>
          <p:cNvSpPr/>
          <p:nvPr/>
        </p:nvSpPr>
        <p:spPr>
          <a:xfrm>
            <a:off x="1009650" y="3218289"/>
            <a:ext cx="3753714" cy="2543141"/>
          </a:xfrm>
          <a:custGeom>
            <a:avLst/>
            <a:gdLst/>
            <a:ahLst/>
            <a:cxnLst/>
            <a:rect l="l" t="t" r="r" b="b"/>
            <a:pathLst>
              <a:path w="3753714" h="2543141">
                <a:moveTo>
                  <a:pt x="0" y="0"/>
                </a:moveTo>
                <a:lnTo>
                  <a:pt x="3753714" y="0"/>
                </a:lnTo>
                <a:lnTo>
                  <a:pt x="3753714" y="2543141"/>
                </a:lnTo>
                <a:lnTo>
                  <a:pt x="0" y="2543141"/>
                </a:lnTo>
                <a:lnTo>
                  <a:pt x="0" y="0"/>
                </a:lnTo>
                <a:close/>
              </a:path>
            </a:pathLst>
          </a:custGeom>
          <a:blipFill>
            <a:blip r:embed="rId3"/>
            <a:stretch>
              <a:fillRect/>
            </a:stretch>
          </a:blipFill>
        </p:spPr>
        <p:txBody>
          <a:bodyPr/>
          <a:lstStyle/>
          <a:p>
            <a:endParaRPr lang="es-ES"/>
          </a:p>
        </p:txBody>
      </p:sp>
      <p:sp>
        <p:nvSpPr>
          <p:cNvPr id="12" name="Freeform 12"/>
          <p:cNvSpPr/>
          <p:nvPr/>
        </p:nvSpPr>
        <p:spPr>
          <a:xfrm>
            <a:off x="5098224" y="3275439"/>
            <a:ext cx="3629185" cy="2485991"/>
          </a:xfrm>
          <a:custGeom>
            <a:avLst/>
            <a:gdLst/>
            <a:ahLst/>
            <a:cxnLst/>
            <a:rect l="l" t="t" r="r" b="b"/>
            <a:pathLst>
              <a:path w="3629185" h="2485991">
                <a:moveTo>
                  <a:pt x="0" y="0"/>
                </a:moveTo>
                <a:lnTo>
                  <a:pt x="3629184" y="0"/>
                </a:lnTo>
                <a:lnTo>
                  <a:pt x="3629184" y="2485991"/>
                </a:lnTo>
                <a:lnTo>
                  <a:pt x="0" y="2485991"/>
                </a:lnTo>
                <a:lnTo>
                  <a:pt x="0" y="0"/>
                </a:lnTo>
                <a:close/>
              </a:path>
            </a:pathLst>
          </a:custGeom>
          <a:blipFill>
            <a:blip r:embed="rId4"/>
            <a:stretch>
              <a:fillRect/>
            </a:stretch>
          </a:blipFill>
        </p:spPr>
        <p:txBody>
          <a:bodyPr/>
          <a:lstStyle/>
          <a:p>
            <a:endParaRPr lang="es-ES"/>
          </a:p>
        </p:txBody>
      </p:sp>
      <p:sp>
        <p:nvSpPr>
          <p:cNvPr id="13" name="Freeform 13"/>
          <p:cNvSpPr/>
          <p:nvPr/>
        </p:nvSpPr>
        <p:spPr>
          <a:xfrm>
            <a:off x="675592" y="6839041"/>
            <a:ext cx="3606037" cy="2524615"/>
          </a:xfrm>
          <a:custGeom>
            <a:avLst/>
            <a:gdLst/>
            <a:ahLst/>
            <a:cxnLst/>
            <a:rect l="l" t="t" r="r" b="b"/>
            <a:pathLst>
              <a:path w="3606037" h="2524615">
                <a:moveTo>
                  <a:pt x="0" y="0"/>
                </a:moveTo>
                <a:lnTo>
                  <a:pt x="3606037" y="0"/>
                </a:lnTo>
                <a:lnTo>
                  <a:pt x="3606037" y="2524615"/>
                </a:lnTo>
                <a:lnTo>
                  <a:pt x="0" y="2524615"/>
                </a:lnTo>
                <a:lnTo>
                  <a:pt x="0" y="0"/>
                </a:lnTo>
                <a:close/>
              </a:path>
            </a:pathLst>
          </a:custGeom>
          <a:blipFill>
            <a:blip r:embed="rId5"/>
            <a:stretch>
              <a:fillRect t="-1688" b="-1688"/>
            </a:stretch>
          </a:blipFill>
        </p:spPr>
        <p:txBody>
          <a:bodyPr/>
          <a:lstStyle/>
          <a:p>
            <a:endParaRPr lang="es-ES"/>
          </a:p>
        </p:txBody>
      </p:sp>
      <p:sp>
        <p:nvSpPr>
          <p:cNvPr id="14" name="Freeform 14"/>
          <p:cNvSpPr/>
          <p:nvPr/>
        </p:nvSpPr>
        <p:spPr>
          <a:xfrm>
            <a:off x="4469028" y="6839041"/>
            <a:ext cx="3631123" cy="2524615"/>
          </a:xfrm>
          <a:custGeom>
            <a:avLst/>
            <a:gdLst/>
            <a:ahLst/>
            <a:cxnLst/>
            <a:rect l="l" t="t" r="r" b="b"/>
            <a:pathLst>
              <a:path w="3631123" h="2524615">
                <a:moveTo>
                  <a:pt x="0" y="0"/>
                </a:moveTo>
                <a:lnTo>
                  <a:pt x="3631122" y="0"/>
                </a:lnTo>
                <a:lnTo>
                  <a:pt x="3631122" y="2524615"/>
                </a:lnTo>
                <a:lnTo>
                  <a:pt x="0" y="2524615"/>
                </a:lnTo>
                <a:lnTo>
                  <a:pt x="0" y="0"/>
                </a:lnTo>
                <a:close/>
              </a:path>
            </a:pathLst>
          </a:custGeom>
          <a:blipFill>
            <a:blip r:embed="rId6"/>
            <a:stretch>
              <a:fillRect t="-1688" b="-1688"/>
            </a:stretch>
          </a:blipFill>
        </p:spPr>
        <p:txBody>
          <a:bodyPr/>
          <a:lstStyle/>
          <a:p>
            <a:endParaRPr lang="es-ES"/>
          </a:p>
        </p:txBody>
      </p:sp>
      <p:sp>
        <p:nvSpPr>
          <p:cNvPr id="15" name="Freeform 15"/>
          <p:cNvSpPr/>
          <p:nvPr/>
        </p:nvSpPr>
        <p:spPr>
          <a:xfrm>
            <a:off x="8161446" y="6839041"/>
            <a:ext cx="3618537" cy="2524615"/>
          </a:xfrm>
          <a:custGeom>
            <a:avLst/>
            <a:gdLst/>
            <a:ahLst/>
            <a:cxnLst/>
            <a:rect l="l" t="t" r="r" b="b"/>
            <a:pathLst>
              <a:path w="3618537" h="2524615">
                <a:moveTo>
                  <a:pt x="0" y="0"/>
                </a:moveTo>
                <a:lnTo>
                  <a:pt x="3618537" y="0"/>
                </a:lnTo>
                <a:lnTo>
                  <a:pt x="3618537" y="2524615"/>
                </a:lnTo>
                <a:lnTo>
                  <a:pt x="0" y="2524615"/>
                </a:lnTo>
                <a:lnTo>
                  <a:pt x="0" y="0"/>
                </a:lnTo>
                <a:close/>
              </a:path>
            </a:pathLst>
          </a:custGeom>
          <a:blipFill>
            <a:blip r:embed="rId7"/>
            <a:stretch>
              <a:fillRect t="-1688" b="-1688"/>
            </a:stretch>
          </a:blipFill>
        </p:spPr>
        <p:txBody>
          <a:bodyPr/>
          <a:lstStyle/>
          <a:p>
            <a:endParaRPr lang="es-ES"/>
          </a:p>
        </p:txBody>
      </p:sp>
      <p:sp>
        <p:nvSpPr>
          <p:cNvPr id="16" name="Freeform 16"/>
          <p:cNvSpPr/>
          <p:nvPr/>
        </p:nvSpPr>
        <p:spPr>
          <a:xfrm>
            <a:off x="11837133" y="6839041"/>
            <a:ext cx="3643797" cy="2524615"/>
          </a:xfrm>
          <a:custGeom>
            <a:avLst/>
            <a:gdLst/>
            <a:ahLst/>
            <a:cxnLst/>
            <a:rect l="l" t="t" r="r" b="b"/>
            <a:pathLst>
              <a:path w="3643797" h="2524615">
                <a:moveTo>
                  <a:pt x="0" y="0"/>
                </a:moveTo>
                <a:lnTo>
                  <a:pt x="3643797" y="0"/>
                </a:lnTo>
                <a:lnTo>
                  <a:pt x="3643797" y="2524615"/>
                </a:lnTo>
                <a:lnTo>
                  <a:pt x="0" y="2524615"/>
                </a:lnTo>
                <a:lnTo>
                  <a:pt x="0" y="0"/>
                </a:lnTo>
                <a:close/>
              </a:path>
            </a:pathLst>
          </a:custGeom>
          <a:blipFill>
            <a:blip r:embed="rId8"/>
            <a:stretch>
              <a:fillRect t="-1688" b="-1688"/>
            </a:stretch>
          </a:blipFill>
        </p:spPr>
        <p:txBody>
          <a:bodyPr/>
          <a:lstStyle/>
          <a:p>
            <a:endParaRPr lang="es-ES"/>
          </a:p>
        </p:txBody>
      </p:sp>
      <p:grpSp>
        <p:nvGrpSpPr>
          <p:cNvPr id="17" name="Group 17"/>
          <p:cNvGrpSpPr/>
          <p:nvPr/>
        </p:nvGrpSpPr>
        <p:grpSpPr>
          <a:xfrm>
            <a:off x="3569727" y="9462982"/>
            <a:ext cx="11148545" cy="824018"/>
            <a:chOff x="0" y="0"/>
            <a:chExt cx="14864727" cy="1098691"/>
          </a:xfrm>
        </p:grpSpPr>
        <p:grpSp>
          <p:nvGrpSpPr>
            <p:cNvPr id="18" name="Group 18"/>
            <p:cNvGrpSpPr/>
            <p:nvPr/>
          </p:nvGrpSpPr>
          <p:grpSpPr>
            <a:xfrm>
              <a:off x="0" y="0"/>
              <a:ext cx="14864727" cy="1098691"/>
              <a:chOff x="0" y="0"/>
              <a:chExt cx="4816582" cy="356006"/>
            </a:xfrm>
          </p:grpSpPr>
          <p:sp>
            <p:nvSpPr>
              <p:cNvPr id="19" name="Freeform 19"/>
              <p:cNvSpPr/>
              <p:nvPr/>
            </p:nvSpPr>
            <p:spPr>
              <a:xfrm>
                <a:off x="0" y="0"/>
                <a:ext cx="4816582" cy="356006"/>
              </a:xfrm>
              <a:custGeom>
                <a:avLst/>
                <a:gdLst/>
                <a:ahLst/>
                <a:cxnLst/>
                <a:rect l="l" t="t" r="r" b="b"/>
                <a:pathLst>
                  <a:path w="4816582" h="356006">
                    <a:moveTo>
                      <a:pt x="0" y="0"/>
                    </a:moveTo>
                    <a:lnTo>
                      <a:pt x="4816582" y="0"/>
                    </a:lnTo>
                    <a:lnTo>
                      <a:pt x="4816582" y="356006"/>
                    </a:lnTo>
                    <a:lnTo>
                      <a:pt x="0" y="356006"/>
                    </a:lnTo>
                    <a:close/>
                  </a:path>
                </a:pathLst>
              </a:custGeom>
              <a:solidFill>
                <a:srgbClr val="FFFFFF"/>
              </a:solidFill>
            </p:spPr>
            <p:txBody>
              <a:bodyPr/>
              <a:lstStyle/>
              <a:p>
                <a:endParaRPr lang="es-ES"/>
              </a:p>
            </p:txBody>
          </p:sp>
          <p:sp>
            <p:nvSpPr>
              <p:cNvPr id="20" name="TextBox 20"/>
              <p:cNvSpPr txBox="1"/>
              <p:nvPr/>
            </p:nvSpPr>
            <p:spPr>
              <a:xfrm>
                <a:off x="0" y="-19050"/>
                <a:ext cx="4816582" cy="375056"/>
              </a:xfrm>
              <a:prstGeom prst="rect">
                <a:avLst/>
              </a:prstGeom>
            </p:spPr>
            <p:txBody>
              <a:bodyPr lIns="50800" tIns="50800" rIns="50800" bIns="50800" rtlCol="0" anchor="ctr"/>
              <a:lstStyle/>
              <a:p>
                <a:pPr algn="ctr">
                  <a:lnSpc>
                    <a:spcPts val="3000"/>
                  </a:lnSpc>
                </a:pPr>
                <a:endParaRPr/>
              </a:p>
            </p:txBody>
          </p:sp>
        </p:grpSp>
        <p:sp>
          <p:nvSpPr>
            <p:cNvPr id="21" name="Freeform 21"/>
            <p:cNvSpPr/>
            <p:nvPr/>
          </p:nvSpPr>
          <p:spPr>
            <a:xfrm>
              <a:off x="6264962" y="177395"/>
              <a:ext cx="2779099" cy="743900"/>
            </a:xfrm>
            <a:custGeom>
              <a:avLst/>
              <a:gdLst/>
              <a:ahLst/>
              <a:cxnLst/>
              <a:rect l="l" t="t" r="r" b="b"/>
              <a:pathLst>
                <a:path w="2779099" h="743900">
                  <a:moveTo>
                    <a:pt x="0" y="0"/>
                  </a:moveTo>
                  <a:lnTo>
                    <a:pt x="2779099" y="0"/>
                  </a:lnTo>
                  <a:lnTo>
                    <a:pt x="2779099" y="743901"/>
                  </a:lnTo>
                  <a:lnTo>
                    <a:pt x="0" y="74390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s-ES"/>
            </a:p>
          </p:txBody>
        </p:sp>
      </p:grpSp>
      <p:sp>
        <p:nvSpPr>
          <p:cNvPr id="22" name="TextBox 22"/>
          <p:cNvSpPr txBox="1"/>
          <p:nvPr/>
        </p:nvSpPr>
        <p:spPr>
          <a:xfrm>
            <a:off x="675592" y="1755694"/>
            <a:ext cx="11526357" cy="638983"/>
          </a:xfrm>
          <a:prstGeom prst="rect">
            <a:avLst/>
          </a:prstGeom>
        </p:spPr>
        <p:txBody>
          <a:bodyPr lIns="0" tIns="0" rIns="0" bIns="0" rtlCol="0" anchor="t">
            <a:spAutoFit/>
          </a:bodyPr>
          <a:lstStyle/>
          <a:p>
            <a:pPr algn="l">
              <a:lnSpc>
                <a:spcPts val="5205"/>
              </a:lnSpc>
            </a:pPr>
            <a:r>
              <a:rPr lang="en-US" sz="3718" b="1">
                <a:solidFill>
                  <a:srgbClr val="1D1D1B"/>
                </a:solidFill>
                <a:latin typeface="Bricolage Grotesque 28 Bold"/>
                <a:ea typeface="Bricolage Grotesque 28 Bold"/>
                <a:cs typeface="Bricolage Grotesque 28 Bold"/>
                <a:sym typeface="Bricolage Grotesque 28 Bold"/>
              </a:rPr>
              <a:t>Información MENSUAL</a:t>
            </a:r>
          </a:p>
        </p:txBody>
      </p:sp>
      <p:sp>
        <p:nvSpPr>
          <p:cNvPr id="23" name="TextBox 23"/>
          <p:cNvSpPr txBox="1"/>
          <p:nvPr/>
        </p:nvSpPr>
        <p:spPr>
          <a:xfrm>
            <a:off x="1028700" y="672846"/>
            <a:ext cx="6160341" cy="500738"/>
          </a:xfrm>
          <a:prstGeom prst="rect">
            <a:avLst/>
          </a:prstGeom>
        </p:spPr>
        <p:txBody>
          <a:bodyPr lIns="0" tIns="0" rIns="0" bIns="0" rtlCol="0" anchor="t">
            <a:spAutoFit/>
          </a:bodyPr>
          <a:lstStyle/>
          <a:p>
            <a:pPr algn="l">
              <a:lnSpc>
                <a:spcPts val="3624"/>
              </a:lnSpc>
            </a:pPr>
            <a:r>
              <a:rPr lang="en-US" sz="4118" b="1">
                <a:solidFill>
                  <a:srgbClr val="FFFFFF"/>
                </a:solidFill>
                <a:latin typeface="Bricolage Grotesque 28 Bold"/>
                <a:ea typeface="Bricolage Grotesque 28 Bold"/>
                <a:cs typeface="Bricolage Grotesque 28 Bold"/>
                <a:sym typeface="Bricolage Grotesque 28 Bold"/>
              </a:rPr>
              <a:t>Comisión Económica</a:t>
            </a:r>
          </a:p>
        </p:txBody>
      </p:sp>
      <p:sp>
        <p:nvSpPr>
          <p:cNvPr id="24" name="TextBox 24"/>
          <p:cNvSpPr txBox="1"/>
          <p:nvPr/>
        </p:nvSpPr>
        <p:spPr>
          <a:xfrm>
            <a:off x="839565" y="2679032"/>
            <a:ext cx="14267342" cy="514350"/>
          </a:xfrm>
          <a:prstGeom prst="rect">
            <a:avLst/>
          </a:prstGeom>
        </p:spPr>
        <p:txBody>
          <a:bodyPr lIns="0" tIns="0" rIns="0" bIns="0" rtlCol="0" anchor="t">
            <a:spAutoFit/>
          </a:bodyPr>
          <a:lstStyle/>
          <a:p>
            <a:pPr algn="l">
              <a:lnSpc>
                <a:spcPts val="4200"/>
              </a:lnSpc>
            </a:pPr>
            <a:r>
              <a:rPr lang="en-US" sz="3000">
                <a:solidFill>
                  <a:srgbClr val="000000"/>
                </a:solidFill>
                <a:latin typeface="Open Sans"/>
                <a:ea typeface="Open Sans"/>
                <a:cs typeface="Open Sans"/>
                <a:sym typeface="Open Sans"/>
              </a:rPr>
              <a:t>Comparación de mandatos de gestion vs. Benchmark</a:t>
            </a:r>
          </a:p>
        </p:txBody>
      </p:sp>
      <p:sp>
        <p:nvSpPr>
          <p:cNvPr id="25" name="TextBox 25"/>
          <p:cNvSpPr txBox="1"/>
          <p:nvPr/>
        </p:nvSpPr>
        <p:spPr>
          <a:xfrm>
            <a:off x="839565" y="6225637"/>
            <a:ext cx="15444992" cy="514079"/>
          </a:xfrm>
          <a:prstGeom prst="rect">
            <a:avLst/>
          </a:prstGeom>
        </p:spPr>
        <p:txBody>
          <a:bodyPr lIns="0" tIns="0" rIns="0" bIns="0" rtlCol="0" anchor="t">
            <a:spAutoFit/>
          </a:bodyPr>
          <a:lstStyle/>
          <a:p>
            <a:pPr algn="l">
              <a:lnSpc>
                <a:spcPts val="4214"/>
              </a:lnSpc>
            </a:pPr>
            <a:r>
              <a:rPr lang="en-US" sz="3010">
                <a:solidFill>
                  <a:srgbClr val="000000"/>
                </a:solidFill>
                <a:latin typeface="Open Sans"/>
                <a:ea typeface="Open Sans"/>
                <a:cs typeface="Open Sans"/>
                <a:sym typeface="Open Sans"/>
              </a:rPr>
              <a:t>Evolución y composición de cartera por gestores (Ejemplo Bankinter)</a:t>
            </a:r>
          </a:p>
        </p:txBody>
      </p:sp>
      <p:sp>
        <p:nvSpPr>
          <p:cNvPr id="26" name="TextBox 26"/>
          <p:cNvSpPr txBox="1"/>
          <p:nvPr/>
        </p:nvSpPr>
        <p:spPr>
          <a:xfrm>
            <a:off x="17259300" y="9649566"/>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Open Sans"/>
                <a:ea typeface="Open Sans"/>
                <a:cs typeface="Open Sans"/>
                <a:sym typeface="Open Sans"/>
              </a:rPr>
              <a:t>47</a:t>
            </a:r>
          </a:p>
        </p:txBody>
      </p:sp>
      <p:sp>
        <p:nvSpPr>
          <p:cNvPr id="27" name="TextBox 27"/>
          <p:cNvSpPr txBox="1"/>
          <p:nvPr/>
        </p:nvSpPr>
        <p:spPr>
          <a:xfrm>
            <a:off x="15458941" y="6844491"/>
            <a:ext cx="2330440" cy="2111374"/>
          </a:xfrm>
          <a:prstGeom prst="rect">
            <a:avLst/>
          </a:prstGeom>
        </p:spPr>
        <p:txBody>
          <a:bodyPr lIns="0" tIns="0" rIns="0" bIns="0" rtlCol="0" anchor="t">
            <a:spAutoFit/>
          </a:bodyPr>
          <a:lstStyle/>
          <a:p>
            <a:pPr marL="431807" lvl="1" indent="-215904" algn="l">
              <a:lnSpc>
                <a:spcPts val="2800"/>
              </a:lnSpc>
              <a:buFont typeface="Arial"/>
              <a:buChar char="•"/>
            </a:pPr>
            <a:r>
              <a:rPr lang="en-US" sz="2000">
                <a:solidFill>
                  <a:srgbClr val="000000"/>
                </a:solidFill>
                <a:latin typeface="Open Sans"/>
                <a:ea typeface="Open Sans"/>
                <a:cs typeface="Open Sans"/>
                <a:sym typeface="Open Sans"/>
              </a:rPr>
              <a:t>Amundi</a:t>
            </a:r>
          </a:p>
          <a:p>
            <a:pPr marL="431807" lvl="1" indent="-215904" algn="l">
              <a:lnSpc>
                <a:spcPts val="2800"/>
              </a:lnSpc>
              <a:buFont typeface="Arial"/>
              <a:buChar char="•"/>
            </a:pPr>
            <a:r>
              <a:rPr lang="en-US" sz="2000">
                <a:solidFill>
                  <a:srgbClr val="000000"/>
                </a:solidFill>
                <a:latin typeface="Open Sans"/>
                <a:ea typeface="Open Sans"/>
                <a:cs typeface="Open Sans"/>
                <a:sym typeface="Open Sans"/>
              </a:rPr>
              <a:t>Bankinter</a:t>
            </a:r>
          </a:p>
          <a:p>
            <a:pPr marL="431807" lvl="1" indent="-215904" algn="l">
              <a:lnSpc>
                <a:spcPts val="2800"/>
              </a:lnSpc>
              <a:buFont typeface="Arial"/>
              <a:buChar char="•"/>
            </a:pPr>
            <a:r>
              <a:rPr lang="en-US" sz="2000">
                <a:solidFill>
                  <a:srgbClr val="000000"/>
                </a:solidFill>
                <a:latin typeface="Open Sans"/>
                <a:ea typeface="Open Sans"/>
                <a:cs typeface="Open Sans"/>
                <a:sym typeface="Open Sans"/>
              </a:rPr>
              <a:t>Caixabank</a:t>
            </a:r>
          </a:p>
          <a:p>
            <a:pPr marL="431807" lvl="1" indent="-215904" algn="l">
              <a:lnSpc>
                <a:spcPts val="2800"/>
              </a:lnSpc>
              <a:buFont typeface="Arial"/>
              <a:buChar char="•"/>
            </a:pPr>
            <a:r>
              <a:rPr lang="en-US" sz="2000">
                <a:solidFill>
                  <a:srgbClr val="000000"/>
                </a:solidFill>
                <a:latin typeface="Open Sans"/>
                <a:ea typeface="Open Sans"/>
                <a:cs typeface="Open Sans"/>
                <a:sym typeface="Open Sans"/>
              </a:rPr>
              <a:t>Goldman Sachs</a:t>
            </a:r>
          </a:p>
          <a:p>
            <a:pPr marL="431807" lvl="1" indent="-215904" algn="l">
              <a:lnSpc>
                <a:spcPts val="2800"/>
              </a:lnSpc>
              <a:buFont typeface="Arial"/>
              <a:buChar char="•"/>
            </a:pPr>
            <a:r>
              <a:rPr lang="en-US" sz="2000">
                <a:solidFill>
                  <a:srgbClr val="000000"/>
                </a:solidFill>
                <a:latin typeface="Open Sans"/>
                <a:ea typeface="Open Sans"/>
                <a:cs typeface="Open Sans"/>
                <a:sym typeface="Open Sans"/>
              </a:rPr>
              <a:t>Julius Baer</a:t>
            </a:r>
          </a:p>
          <a:p>
            <a:pPr marL="431807" lvl="1" indent="-215904" algn="l">
              <a:lnSpc>
                <a:spcPts val="2800"/>
              </a:lnSpc>
              <a:buFont typeface="Arial"/>
              <a:buChar char="•"/>
            </a:pPr>
            <a:r>
              <a:rPr lang="en-US" sz="2000">
                <a:solidFill>
                  <a:srgbClr val="000000"/>
                </a:solidFill>
                <a:latin typeface="Open Sans"/>
                <a:ea typeface="Open Sans"/>
                <a:cs typeface="Open Sans"/>
                <a:sym typeface="Open Sans"/>
              </a:rPr>
              <a:t>FCN</a:t>
            </a:r>
          </a:p>
        </p:txBody>
      </p:sp>
      <p:sp>
        <p:nvSpPr>
          <p:cNvPr id="28" name="Freeform 28"/>
          <p:cNvSpPr/>
          <p:nvPr/>
        </p:nvSpPr>
        <p:spPr>
          <a:xfrm>
            <a:off x="9461456" y="3218289"/>
            <a:ext cx="3980606" cy="2244067"/>
          </a:xfrm>
          <a:custGeom>
            <a:avLst/>
            <a:gdLst/>
            <a:ahLst/>
            <a:cxnLst/>
            <a:rect l="l" t="t" r="r" b="b"/>
            <a:pathLst>
              <a:path w="3980606" h="2244067">
                <a:moveTo>
                  <a:pt x="0" y="0"/>
                </a:moveTo>
                <a:lnTo>
                  <a:pt x="3980606" y="0"/>
                </a:lnTo>
                <a:lnTo>
                  <a:pt x="3980606" y="2244066"/>
                </a:lnTo>
                <a:lnTo>
                  <a:pt x="0" y="2244066"/>
                </a:lnTo>
                <a:lnTo>
                  <a:pt x="0" y="0"/>
                </a:lnTo>
                <a:close/>
              </a:path>
            </a:pathLst>
          </a:custGeom>
          <a:blipFill>
            <a:blip r:embed="rId11"/>
            <a:stretch>
              <a:fillRect/>
            </a:stretch>
          </a:blipFill>
        </p:spPr>
        <p:txBody>
          <a:bodyPr/>
          <a:lstStyle/>
          <a:p>
            <a:endParaRPr lang="es-ES"/>
          </a:p>
        </p:txBody>
      </p:sp>
      <p:sp>
        <p:nvSpPr>
          <p:cNvPr id="29" name="Freeform 29"/>
          <p:cNvSpPr/>
          <p:nvPr/>
        </p:nvSpPr>
        <p:spPr>
          <a:xfrm>
            <a:off x="13415105" y="3218289"/>
            <a:ext cx="3989452" cy="2244067"/>
          </a:xfrm>
          <a:custGeom>
            <a:avLst/>
            <a:gdLst/>
            <a:ahLst/>
            <a:cxnLst/>
            <a:rect l="l" t="t" r="r" b="b"/>
            <a:pathLst>
              <a:path w="3989452" h="2244067">
                <a:moveTo>
                  <a:pt x="0" y="0"/>
                </a:moveTo>
                <a:lnTo>
                  <a:pt x="3989451" y="0"/>
                </a:lnTo>
                <a:lnTo>
                  <a:pt x="3989451" y="2244066"/>
                </a:lnTo>
                <a:lnTo>
                  <a:pt x="0" y="2244066"/>
                </a:lnTo>
                <a:lnTo>
                  <a:pt x="0" y="0"/>
                </a:lnTo>
                <a:close/>
              </a:path>
            </a:pathLst>
          </a:custGeom>
          <a:blipFill>
            <a:blip r:embed="rId12"/>
            <a:stretch>
              <a:fillRect/>
            </a:stretch>
          </a:blipFill>
        </p:spPr>
        <p:txBody>
          <a:bodyPr/>
          <a:lstStyle/>
          <a:p>
            <a:endParaRPr lang="es-E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615469"/>
            <a:chOff x="0" y="0"/>
            <a:chExt cx="24384000" cy="2153959"/>
          </a:xfrm>
        </p:grpSpPr>
        <p:pic>
          <p:nvPicPr>
            <p:cNvPr id="3" name="Picture 3"/>
            <p:cNvPicPr>
              <a:picLocks noChangeAspect="1"/>
            </p:cNvPicPr>
            <p:nvPr/>
          </p:nvPicPr>
          <p:blipFill>
            <a:blip r:embed="rId2"/>
            <a:srcRect t="43374" b="43374"/>
            <a:stretch>
              <a:fillRect/>
            </a:stretch>
          </p:blipFill>
          <p:spPr>
            <a:xfrm>
              <a:off x="0" y="0"/>
              <a:ext cx="24384000" cy="2153959"/>
            </a:xfrm>
            <a:prstGeom prst="rect">
              <a:avLst/>
            </a:prstGeom>
          </p:spPr>
        </p:pic>
      </p:grpSp>
      <p:sp>
        <p:nvSpPr>
          <p:cNvPr id="4" name="AutoShape 4"/>
          <p:cNvSpPr/>
          <p:nvPr/>
        </p:nvSpPr>
        <p:spPr>
          <a:xfrm>
            <a:off x="40" y="2408964"/>
            <a:ext cx="18287960" cy="0"/>
          </a:xfrm>
          <a:prstGeom prst="line">
            <a:avLst/>
          </a:prstGeom>
          <a:ln w="28575" cap="rnd">
            <a:solidFill>
              <a:srgbClr val="C4313B"/>
            </a:solidFill>
            <a:prstDash val="solid"/>
            <a:headEnd type="none" w="sm" len="sm"/>
            <a:tailEnd type="none" w="sm" len="sm"/>
          </a:ln>
        </p:spPr>
        <p:txBody>
          <a:bodyPr/>
          <a:lstStyle/>
          <a:p>
            <a:endParaRPr lang="es-ES"/>
          </a:p>
        </p:txBody>
      </p:sp>
      <p:grpSp>
        <p:nvGrpSpPr>
          <p:cNvPr id="5" name="Group 5"/>
          <p:cNvGrpSpPr/>
          <p:nvPr/>
        </p:nvGrpSpPr>
        <p:grpSpPr>
          <a:xfrm>
            <a:off x="3569727" y="9462982"/>
            <a:ext cx="11148545" cy="824018"/>
            <a:chOff x="0" y="0"/>
            <a:chExt cx="14864727" cy="1098691"/>
          </a:xfrm>
        </p:grpSpPr>
        <p:grpSp>
          <p:nvGrpSpPr>
            <p:cNvPr id="6" name="Group 6"/>
            <p:cNvGrpSpPr/>
            <p:nvPr/>
          </p:nvGrpSpPr>
          <p:grpSpPr>
            <a:xfrm>
              <a:off x="0" y="0"/>
              <a:ext cx="14864727" cy="1098691"/>
              <a:chOff x="0" y="0"/>
              <a:chExt cx="4816582" cy="356006"/>
            </a:xfrm>
          </p:grpSpPr>
          <p:sp>
            <p:nvSpPr>
              <p:cNvPr id="7" name="Freeform 7"/>
              <p:cNvSpPr/>
              <p:nvPr/>
            </p:nvSpPr>
            <p:spPr>
              <a:xfrm>
                <a:off x="0" y="0"/>
                <a:ext cx="4816582" cy="356006"/>
              </a:xfrm>
              <a:custGeom>
                <a:avLst/>
                <a:gdLst/>
                <a:ahLst/>
                <a:cxnLst/>
                <a:rect l="l" t="t" r="r" b="b"/>
                <a:pathLst>
                  <a:path w="4816582" h="356006">
                    <a:moveTo>
                      <a:pt x="0" y="0"/>
                    </a:moveTo>
                    <a:lnTo>
                      <a:pt x="4816582" y="0"/>
                    </a:lnTo>
                    <a:lnTo>
                      <a:pt x="4816582" y="356006"/>
                    </a:lnTo>
                    <a:lnTo>
                      <a:pt x="0" y="356006"/>
                    </a:lnTo>
                    <a:close/>
                  </a:path>
                </a:pathLst>
              </a:custGeom>
              <a:solidFill>
                <a:srgbClr val="FFFFFF"/>
              </a:solidFill>
            </p:spPr>
            <p:txBody>
              <a:bodyPr/>
              <a:lstStyle/>
              <a:p>
                <a:endParaRPr lang="es-ES"/>
              </a:p>
            </p:txBody>
          </p:sp>
          <p:sp>
            <p:nvSpPr>
              <p:cNvPr id="8" name="TextBox 8"/>
              <p:cNvSpPr txBox="1"/>
              <p:nvPr/>
            </p:nvSpPr>
            <p:spPr>
              <a:xfrm>
                <a:off x="0" y="-19050"/>
                <a:ext cx="4816582" cy="375056"/>
              </a:xfrm>
              <a:prstGeom prst="rect">
                <a:avLst/>
              </a:prstGeom>
            </p:spPr>
            <p:txBody>
              <a:bodyPr lIns="50800" tIns="50800" rIns="50800" bIns="50800" rtlCol="0" anchor="ctr"/>
              <a:lstStyle/>
              <a:p>
                <a:pPr algn="ctr">
                  <a:lnSpc>
                    <a:spcPts val="3000"/>
                  </a:lnSpc>
                </a:pPr>
                <a:endParaRPr/>
              </a:p>
            </p:txBody>
          </p:sp>
        </p:grpSp>
        <p:sp>
          <p:nvSpPr>
            <p:cNvPr id="9" name="Freeform 9"/>
            <p:cNvSpPr/>
            <p:nvPr/>
          </p:nvSpPr>
          <p:spPr>
            <a:xfrm>
              <a:off x="6264962" y="177395"/>
              <a:ext cx="2779099" cy="743900"/>
            </a:xfrm>
            <a:custGeom>
              <a:avLst/>
              <a:gdLst/>
              <a:ahLst/>
              <a:cxnLst/>
              <a:rect l="l" t="t" r="r" b="b"/>
              <a:pathLst>
                <a:path w="2779099" h="743900">
                  <a:moveTo>
                    <a:pt x="0" y="0"/>
                  </a:moveTo>
                  <a:lnTo>
                    <a:pt x="2779099" y="0"/>
                  </a:lnTo>
                  <a:lnTo>
                    <a:pt x="2779099" y="743901"/>
                  </a:lnTo>
                  <a:lnTo>
                    <a:pt x="0" y="7439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ES"/>
            </a:p>
          </p:txBody>
        </p:sp>
      </p:grpSp>
      <p:sp>
        <p:nvSpPr>
          <p:cNvPr id="10" name="Freeform 10"/>
          <p:cNvSpPr/>
          <p:nvPr/>
        </p:nvSpPr>
        <p:spPr>
          <a:xfrm>
            <a:off x="7189041" y="5143500"/>
            <a:ext cx="2519556" cy="2519556"/>
          </a:xfrm>
          <a:custGeom>
            <a:avLst/>
            <a:gdLst/>
            <a:ahLst/>
            <a:cxnLst/>
            <a:rect l="l" t="t" r="r" b="b"/>
            <a:pathLst>
              <a:path w="2519556" h="2519556">
                <a:moveTo>
                  <a:pt x="0" y="0"/>
                </a:moveTo>
                <a:lnTo>
                  <a:pt x="2519556" y="0"/>
                </a:lnTo>
                <a:lnTo>
                  <a:pt x="2519556" y="2519556"/>
                </a:lnTo>
                <a:lnTo>
                  <a:pt x="0" y="25195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ES"/>
          </a:p>
        </p:txBody>
      </p:sp>
      <p:sp>
        <p:nvSpPr>
          <p:cNvPr id="11" name="TextBox 11"/>
          <p:cNvSpPr txBox="1"/>
          <p:nvPr/>
        </p:nvSpPr>
        <p:spPr>
          <a:xfrm>
            <a:off x="422142" y="1647482"/>
            <a:ext cx="14296131" cy="638983"/>
          </a:xfrm>
          <a:prstGeom prst="rect">
            <a:avLst/>
          </a:prstGeom>
        </p:spPr>
        <p:txBody>
          <a:bodyPr lIns="0" tIns="0" rIns="0" bIns="0" rtlCol="0" anchor="t">
            <a:spAutoFit/>
          </a:bodyPr>
          <a:lstStyle/>
          <a:p>
            <a:pPr algn="l">
              <a:lnSpc>
                <a:spcPts val="5205"/>
              </a:lnSpc>
            </a:pPr>
            <a:r>
              <a:rPr lang="en-US" sz="3718" b="1">
                <a:solidFill>
                  <a:srgbClr val="1D1D1B"/>
                </a:solidFill>
                <a:latin typeface="Bricolage Grotesque 28 Bold"/>
                <a:ea typeface="Bricolage Grotesque 28 Bold"/>
                <a:cs typeface="Bricolage Grotesque 28 Bold"/>
                <a:sym typeface="Bricolage Grotesque 28 Bold"/>
              </a:rPr>
              <a:t>Propuesta de informes de seguimiento del Patrimonio financiero</a:t>
            </a:r>
          </a:p>
        </p:txBody>
      </p:sp>
      <p:sp>
        <p:nvSpPr>
          <p:cNvPr id="12" name="TextBox 12"/>
          <p:cNvSpPr txBox="1"/>
          <p:nvPr/>
        </p:nvSpPr>
        <p:spPr>
          <a:xfrm>
            <a:off x="1028700" y="672846"/>
            <a:ext cx="6160341" cy="500738"/>
          </a:xfrm>
          <a:prstGeom prst="rect">
            <a:avLst/>
          </a:prstGeom>
        </p:spPr>
        <p:txBody>
          <a:bodyPr lIns="0" tIns="0" rIns="0" bIns="0" rtlCol="0" anchor="t">
            <a:spAutoFit/>
          </a:bodyPr>
          <a:lstStyle/>
          <a:p>
            <a:pPr algn="l">
              <a:lnSpc>
                <a:spcPts val="3624"/>
              </a:lnSpc>
            </a:pPr>
            <a:r>
              <a:rPr lang="en-US" sz="4118" b="1">
                <a:solidFill>
                  <a:srgbClr val="FFFFFF"/>
                </a:solidFill>
                <a:latin typeface="Bricolage Grotesque 28 Bold"/>
                <a:ea typeface="Bricolage Grotesque 28 Bold"/>
                <a:cs typeface="Bricolage Grotesque 28 Bold"/>
                <a:sym typeface="Bricolage Grotesque 28 Bold"/>
              </a:rPr>
              <a:t>Comisión Económica</a:t>
            </a:r>
          </a:p>
        </p:txBody>
      </p:sp>
      <p:sp>
        <p:nvSpPr>
          <p:cNvPr id="13" name="TextBox 13"/>
          <p:cNvSpPr txBox="1"/>
          <p:nvPr/>
        </p:nvSpPr>
        <p:spPr>
          <a:xfrm>
            <a:off x="17259300" y="9649566"/>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Open Sans"/>
                <a:ea typeface="Open Sans"/>
                <a:cs typeface="Open Sans"/>
                <a:sym typeface="Open Sans"/>
              </a:rPr>
              <a:t>48</a:t>
            </a:r>
          </a:p>
        </p:txBody>
      </p:sp>
      <p:sp>
        <p:nvSpPr>
          <p:cNvPr id="14" name="TextBox 14"/>
          <p:cNvSpPr txBox="1"/>
          <p:nvPr/>
        </p:nvSpPr>
        <p:spPr>
          <a:xfrm>
            <a:off x="5304165" y="3914271"/>
            <a:ext cx="6576417" cy="712470"/>
          </a:xfrm>
          <a:prstGeom prst="rect">
            <a:avLst/>
          </a:prstGeom>
        </p:spPr>
        <p:txBody>
          <a:bodyPr lIns="0" tIns="0" rIns="0" bIns="0" rtlCol="0" anchor="t">
            <a:spAutoFit/>
          </a:bodyPr>
          <a:lstStyle/>
          <a:p>
            <a:pPr algn="ctr">
              <a:lnSpc>
                <a:spcPts val="5880"/>
              </a:lnSpc>
            </a:pPr>
            <a:r>
              <a:rPr lang="en-US" sz="4200" b="1">
                <a:solidFill>
                  <a:srgbClr val="000000"/>
                </a:solidFill>
                <a:latin typeface="Bricolage Grotesque 28 Bold"/>
                <a:ea typeface="Bricolage Grotesque 28 Bold"/>
                <a:cs typeface="Bricolage Grotesque 28 Bold"/>
                <a:sym typeface="Bricolage Grotesque 28 Bold"/>
              </a:rPr>
              <a:t>INFORME CUATRIMESTRAL</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615469"/>
            <a:chOff x="0" y="0"/>
            <a:chExt cx="24384000" cy="2153959"/>
          </a:xfrm>
        </p:grpSpPr>
        <p:pic>
          <p:nvPicPr>
            <p:cNvPr id="3" name="Picture 3"/>
            <p:cNvPicPr>
              <a:picLocks noChangeAspect="1"/>
            </p:cNvPicPr>
            <p:nvPr/>
          </p:nvPicPr>
          <p:blipFill>
            <a:blip r:embed="rId2"/>
            <a:srcRect t="43374" b="43374"/>
            <a:stretch>
              <a:fillRect/>
            </a:stretch>
          </p:blipFill>
          <p:spPr>
            <a:xfrm>
              <a:off x="0" y="0"/>
              <a:ext cx="24384000" cy="2153959"/>
            </a:xfrm>
            <a:prstGeom prst="rect">
              <a:avLst/>
            </a:prstGeom>
          </p:spPr>
        </p:pic>
      </p:grpSp>
      <p:sp>
        <p:nvSpPr>
          <p:cNvPr id="4" name="AutoShape 4"/>
          <p:cNvSpPr/>
          <p:nvPr/>
        </p:nvSpPr>
        <p:spPr>
          <a:xfrm>
            <a:off x="40" y="2408964"/>
            <a:ext cx="18287960" cy="0"/>
          </a:xfrm>
          <a:prstGeom prst="line">
            <a:avLst/>
          </a:prstGeom>
          <a:ln w="28575" cap="rnd">
            <a:solidFill>
              <a:srgbClr val="C4313B"/>
            </a:solidFill>
            <a:prstDash val="solid"/>
            <a:headEnd type="none" w="sm" len="sm"/>
            <a:tailEnd type="none" w="sm" len="sm"/>
          </a:ln>
        </p:spPr>
        <p:txBody>
          <a:bodyPr/>
          <a:lstStyle/>
          <a:p>
            <a:endParaRPr lang="es-ES"/>
          </a:p>
        </p:txBody>
      </p:sp>
      <p:sp>
        <p:nvSpPr>
          <p:cNvPr id="5" name="Freeform 5"/>
          <p:cNvSpPr/>
          <p:nvPr/>
        </p:nvSpPr>
        <p:spPr>
          <a:xfrm>
            <a:off x="10567913" y="5833416"/>
            <a:ext cx="5027118" cy="3343033"/>
          </a:xfrm>
          <a:custGeom>
            <a:avLst/>
            <a:gdLst/>
            <a:ahLst/>
            <a:cxnLst/>
            <a:rect l="l" t="t" r="r" b="b"/>
            <a:pathLst>
              <a:path w="5027118" h="3343033">
                <a:moveTo>
                  <a:pt x="0" y="0"/>
                </a:moveTo>
                <a:lnTo>
                  <a:pt x="5027117" y="0"/>
                </a:lnTo>
                <a:lnTo>
                  <a:pt x="5027117" y="3343033"/>
                </a:lnTo>
                <a:lnTo>
                  <a:pt x="0" y="3343033"/>
                </a:lnTo>
                <a:lnTo>
                  <a:pt x="0" y="0"/>
                </a:lnTo>
                <a:close/>
              </a:path>
            </a:pathLst>
          </a:custGeom>
          <a:blipFill>
            <a:blip r:embed="rId3"/>
            <a:stretch>
              <a:fillRect/>
            </a:stretch>
          </a:blipFill>
        </p:spPr>
        <p:txBody>
          <a:bodyPr/>
          <a:lstStyle/>
          <a:p>
            <a:endParaRPr lang="es-ES"/>
          </a:p>
        </p:txBody>
      </p:sp>
      <p:sp>
        <p:nvSpPr>
          <p:cNvPr id="6" name="TextBox 6"/>
          <p:cNvSpPr txBox="1"/>
          <p:nvPr/>
        </p:nvSpPr>
        <p:spPr>
          <a:xfrm>
            <a:off x="14813647" y="7112503"/>
            <a:ext cx="2736165" cy="737234"/>
          </a:xfrm>
          <a:prstGeom prst="rect">
            <a:avLst/>
          </a:prstGeom>
        </p:spPr>
        <p:txBody>
          <a:bodyPr lIns="0" tIns="0" rIns="0" bIns="0" rtlCol="0" anchor="t">
            <a:spAutoFit/>
          </a:bodyPr>
          <a:lstStyle/>
          <a:p>
            <a:pPr marL="453396" lvl="1" indent="-226698" algn="l">
              <a:lnSpc>
                <a:spcPts val="2940"/>
              </a:lnSpc>
              <a:buFont typeface="Arial"/>
              <a:buChar char="•"/>
            </a:pPr>
            <a:r>
              <a:rPr lang="en-US" sz="2100">
                <a:solidFill>
                  <a:srgbClr val="000000"/>
                </a:solidFill>
                <a:latin typeface="Bricolage Grotesque 28"/>
                <a:ea typeface="Bricolage Grotesque 28"/>
                <a:cs typeface="Bricolage Grotesque 28"/>
                <a:sym typeface="Bricolage Grotesque 28"/>
              </a:rPr>
              <a:t>Patrim.  con CABK</a:t>
            </a:r>
          </a:p>
          <a:p>
            <a:pPr marL="453396" lvl="1" indent="-226698" algn="l">
              <a:lnSpc>
                <a:spcPts val="2940"/>
              </a:lnSpc>
              <a:buFont typeface="Arial"/>
              <a:buChar char="•"/>
            </a:pPr>
            <a:r>
              <a:rPr lang="en-US" sz="2100">
                <a:solidFill>
                  <a:srgbClr val="000000"/>
                </a:solidFill>
                <a:latin typeface="Bricolage Grotesque 28"/>
                <a:ea typeface="Bricolage Grotesque 28"/>
                <a:cs typeface="Bricolage Grotesque 28"/>
                <a:sym typeface="Bricolage Grotesque 28"/>
              </a:rPr>
              <a:t>Patrim. sin CABK</a:t>
            </a:r>
          </a:p>
        </p:txBody>
      </p:sp>
      <p:grpSp>
        <p:nvGrpSpPr>
          <p:cNvPr id="7" name="Group 7"/>
          <p:cNvGrpSpPr/>
          <p:nvPr/>
        </p:nvGrpSpPr>
        <p:grpSpPr>
          <a:xfrm>
            <a:off x="366656" y="4896092"/>
            <a:ext cx="17183156" cy="4566890"/>
            <a:chOff x="0" y="0"/>
            <a:chExt cx="4525605" cy="1202802"/>
          </a:xfrm>
        </p:grpSpPr>
        <p:sp>
          <p:nvSpPr>
            <p:cNvPr id="8" name="Freeform 8"/>
            <p:cNvSpPr/>
            <p:nvPr/>
          </p:nvSpPr>
          <p:spPr>
            <a:xfrm>
              <a:off x="0" y="0"/>
              <a:ext cx="4525605" cy="1202802"/>
            </a:xfrm>
            <a:custGeom>
              <a:avLst/>
              <a:gdLst/>
              <a:ahLst/>
              <a:cxnLst/>
              <a:rect l="l" t="t" r="r" b="b"/>
              <a:pathLst>
                <a:path w="4525605" h="1202802">
                  <a:moveTo>
                    <a:pt x="0" y="0"/>
                  </a:moveTo>
                  <a:lnTo>
                    <a:pt x="4525605" y="0"/>
                  </a:lnTo>
                  <a:lnTo>
                    <a:pt x="4525605" y="1202802"/>
                  </a:lnTo>
                  <a:lnTo>
                    <a:pt x="0" y="1202802"/>
                  </a:lnTo>
                  <a:close/>
                </a:path>
              </a:pathLst>
            </a:custGeom>
            <a:solidFill>
              <a:srgbClr val="000000">
                <a:alpha val="0"/>
              </a:srgbClr>
            </a:solidFill>
            <a:ln w="19050" cap="sq">
              <a:solidFill>
                <a:srgbClr val="0ABB41"/>
              </a:solidFill>
              <a:prstDash val="solid"/>
              <a:miter/>
            </a:ln>
          </p:spPr>
          <p:txBody>
            <a:bodyPr/>
            <a:lstStyle/>
            <a:p>
              <a:endParaRPr lang="es-ES"/>
            </a:p>
          </p:txBody>
        </p:sp>
        <p:sp>
          <p:nvSpPr>
            <p:cNvPr id="9" name="TextBox 9"/>
            <p:cNvSpPr txBox="1"/>
            <p:nvPr/>
          </p:nvSpPr>
          <p:spPr>
            <a:xfrm>
              <a:off x="0" y="-19050"/>
              <a:ext cx="4525605" cy="1221852"/>
            </a:xfrm>
            <a:prstGeom prst="rect">
              <a:avLst/>
            </a:prstGeom>
          </p:spPr>
          <p:txBody>
            <a:bodyPr lIns="50800" tIns="50800" rIns="50800" bIns="50800" rtlCol="0" anchor="ctr"/>
            <a:lstStyle/>
            <a:p>
              <a:pPr algn="ctr">
                <a:lnSpc>
                  <a:spcPts val="3000"/>
                </a:lnSpc>
              </a:pPr>
              <a:endParaRPr/>
            </a:p>
          </p:txBody>
        </p:sp>
      </p:grpSp>
      <p:sp>
        <p:nvSpPr>
          <p:cNvPr id="10" name="Freeform 10"/>
          <p:cNvSpPr/>
          <p:nvPr/>
        </p:nvSpPr>
        <p:spPr>
          <a:xfrm>
            <a:off x="527077" y="5833416"/>
            <a:ext cx="4907205" cy="3343033"/>
          </a:xfrm>
          <a:custGeom>
            <a:avLst/>
            <a:gdLst/>
            <a:ahLst/>
            <a:cxnLst/>
            <a:rect l="l" t="t" r="r" b="b"/>
            <a:pathLst>
              <a:path w="4907205" h="3343033">
                <a:moveTo>
                  <a:pt x="0" y="0"/>
                </a:moveTo>
                <a:lnTo>
                  <a:pt x="4907205" y="0"/>
                </a:lnTo>
                <a:lnTo>
                  <a:pt x="4907205" y="3343033"/>
                </a:lnTo>
                <a:lnTo>
                  <a:pt x="0" y="3343033"/>
                </a:lnTo>
                <a:lnTo>
                  <a:pt x="0" y="0"/>
                </a:lnTo>
                <a:close/>
              </a:path>
            </a:pathLst>
          </a:custGeom>
          <a:blipFill>
            <a:blip r:embed="rId4"/>
            <a:stretch>
              <a:fillRect/>
            </a:stretch>
          </a:blipFill>
        </p:spPr>
        <p:txBody>
          <a:bodyPr/>
          <a:lstStyle/>
          <a:p>
            <a:endParaRPr lang="es-ES"/>
          </a:p>
        </p:txBody>
      </p:sp>
      <p:sp>
        <p:nvSpPr>
          <p:cNvPr id="11" name="Freeform 11"/>
          <p:cNvSpPr/>
          <p:nvPr/>
        </p:nvSpPr>
        <p:spPr>
          <a:xfrm>
            <a:off x="5592322" y="5833416"/>
            <a:ext cx="4880341" cy="3343033"/>
          </a:xfrm>
          <a:custGeom>
            <a:avLst/>
            <a:gdLst/>
            <a:ahLst/>
            <a:cxnLst/>
            <a:rect l="l" t="t" r="r" b="b"/>
            <a:pathLst>
              <a:path w="4880341" h="3343033">
                <a:moveTo>
                  <a:pt x="0" y="0"/>
                </a:moveTo>
                <a:lnTo>
                  <a:pt x="4880341" y="0"/>
                </a:lnTo>
                <a:lnTo>
                  <a:pt x="4880341" y="3343033"/>
                </a:lnTo>
                <a:lnTo>
                  <a:pt x="0" y="3343033"/>
                </a:lnTo>
                <a:lnTo>
                  <a:pt x="0" y="0"/>
                </a:lnTo>
                <a:close/>
              </a:path>
            </a:pathLst>
          </a:custGeom>
          <a:blipFill>
            <a:blip r:embed="rId5"/>
            <a:stretch>
              <a:fillRect/>
            </a:stretch>
          </a:blipFill>
        </p:spPr>
        <p:txBody>
          <a:bodyPr/>
          <a:lstStyle/>
          <a:p>
            <a:endParaRPr lang="es-ES"/>
          </a:p>
        </p:txBody>
      </p:sp>
      <p:sp>
        <p:nvSpPr>
          <p:cNvPr id="12" name="TextBox 12"/>
          <p:cNvSpPr txBox="1"/>
          <p:nvPr/>
        </p:nvSpPr>
        <p:spPr>
          <a:xfrm>
            <a:off x="675592" y="1755694"/>
            <a:ext cx="11526357" cy="638983"/>
          </a:xfrm>
          <a:prstGeom prst="rect">
            <a:avLst/>
          </a:prstGeom>
        </p:spPr>
        <p:txBody>
          <a:bodyPr lIns="0" tIns="0" rIns="0" bIns="0" rtlCol="0" anchor="t">
            <a:spAutoFit/>
          </a:bodyPr>
          <a:lstStyle/>
          <a:p>
            <a:pPr algn="l">
              <a:lnSpc>
                <a:spcPts val="5205"/>
              </a:lnSpc>
            </a:pPr>
            <a:r>
              <a:rPr lang="en-US" sz="3718" b="1">
                <a:solidFill>
                  <a:srgbClr val="1D1D1B"/>
                </a:solidFill>
                <a:latin typeface="Bricolage Grotesque 28 Bold"/>
                <a:ea typeface="Bricolage Grotesque 28 Bold"/>
                <a:cs typeface="Bricolage Grotesque 28 Bold"/>
                <a:sym typeface="Bricolage Grotesque 28 Bold"/>
              </a:rPr>
              <a:t>Información CUATRIMESTRAL</a:t>
            </a:r>
          </a:p>
        </p:txBody>
      </p:sp>
      <p:sp>
        <p:nvSpPr>
          <p:cNvPr id="13" name="TextBox 13"/>
          <p:cNvSpPr txBox="1"/>
          <p:nvPr/>
        </p:nvSpPr>
        <p:spPr>
          <a:xfrm>
            <a:off x="1028700" y="672846"/>
            <a:ext cx="6160341" cy="500738"/>
          </a:xfrm>
          <a:prstGeom prst="rect">
            <a:avLst/>
          </a:prstGeom>
        </p:spPr>
        <p:txBody>
          <a:bodyPr lIns="0" tIns="0" rIns="0" bIns="0" rtlCol="0" anchor="t">
            <a:spAutoFit/>
          </a:bodyPr>
          <a:lstStyle/>
          <a:p>
            <a:pPr algn="l">
              <a:lnSpc>
                <a:spcPts val="3624"/>
              </a:lnSpc>
            </a:pPr>
            <a:r>
              <a:rPr lang="en-US" sz="4118" b="1">
                <a:solidFill>
                  <a:srgbClr val="FFFFFF"/>
                </a:solidFill>
                <a:latin typeface="Bricolage Grotesque 28 Bold"/>
                <a:ea typeface="Bricolage Grotesque 28 Bold"/>
                <a:cs typeface="Bricolage Grotesque 28 Bold"/>
                <a:sym typeface="Bricolage Grotesque 28 Bold"/>
              </a:rPr>
              <a:t>Comisión Económica</a:t>
            </a:r>
          </a:p>
        </p:txBody>
      </p:sp>
      <p:sp>
        <p:nvSpPr>
          <p:cNvPr id="14" name="TextBox 14"/>
          <p:cNvSpPr txBox="1"/>
          <p:nvPr/>
        </p:nvSpPr>
        <p:spPr>
          <a:xfrm>
            <a:off x="593752" y="5032533"/>
            <a:ext cx="16728965" cy="514350"/>
          </a:xfrm>
          <a:prstGeom prst="rect">
            <a:avLst/>
          </a:prstGeom>
        </p:spPr>
        <p:txBody>
          <a:bodyPr lIns="0" tIns="0" rIns="0" bIns="0" rtlCol="0" anchor="t">
            <a:spAutoFit/>
          </a:bodyPr>
          <a:lstStyle/>
          <a:p>
            <a:pPr algn="l">
              <a:lnSpc>
                <a:spcPts val="4200"/>
              </a:lnSpc>
            </a:pPr>
            <a:r>
              <a:rPr lang="en-US" sz="3000">
                <a:solidFill>
                  <a:srgbClr val="000000"/>
                </a:solidFill>
                <a:latin typeface="Open Sans"/>
                <a:ea typeface="Open Sans"/>
                <a:cs typeface="Open Sans"/>
                <a:sym typeface="Open Sans"/>
              </a:rPr>
              <a:t>Información / Composición  patrimonio global     (Ejemplo con CABK)</a:t>
            </a:r>
          </a:p>
        </p:txBody>
      </p:sp>
      <p:sp>
        <p:nvSpPr>
          <p:cNvPr id="15" name="TextBox 15"/>
          <p:cNvSpPr txBox="1"/>
          <p:nvPr/>
        </p:nvSpPr>
        <p:spPr>
          <a:xfrm>
            <a:off x="17259300" y="9649566"/>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Open Sans"/>
                <a:ea typeface="Open Sans"/>
                <a:cs typeface="Open Sans"/>
                <a:sym typeface="Open Sans"/>
              </a:rPr>
              <a:t>49</a:t>
            </a:r>
          </a:p>
        </p:txBody>
      </p:sp>
      <p:grpSp>
        <p:nvGrpSpPr>
          <p:cNvPr id="16" name="Group 16"/>
          <p:cNvGrpSpPr/>
          <p:nvPr/>
        </p:nvGrpSpPr>
        <p:grpSpPr>
          <a:xfrm>
            <a:off x="3569727" y="9462982"/>
            <a:ext cx="11148545" cy="824018"/>
            <a:chOff x="0" y="0"/>
            <a:chExt cx="14864727" cy="1098691"/>
          </a:xfrm>
        </p:grpSpPr>
        <p:grpSp>
          <p:nvGrpSpPr>
            <p:cNvPr id="17" name="Group 17"/>
            <p:cNvGrpSpPr/>
            <p:nvPr/>
          </p:nvGrpSpPr>
          <p:grpSpPr>
            <a:xfrm>
              <a:off x="0" y="0"/>
              <a:ext cx="14864727" cy="1098691"/>
              <a:chOff x="0" y="0"/>
              <a:chExt cx="4816582" cy="356006"/>
            </a:xfrm>
          </p:grpSpPr>
          <p:sp>
            <p:nvSpPr>
              <p:cNvPr id="18" name="Freeform 18"/>
              <p:cNvSpPr/>
              <p:nvPr/>
            </p:nvSpPr>
            <p:spPr>
              <a:xfrm>
                <a:off x="0" y="0"/>
                <a:ext cx="4816582" cy="356006"/>
              </a:xfrm>
              <a:custGeom>
                <a:avLst/>
                <a:gdLst/>
                <a:ahLst/>
                <a:cxnLst/>
                <a:rect l="l" t="t" r="r" b="b"/>
                <a:pathLst>
                  <a:path w="4816582" h="356006">
                    <a:moveTo>
                      <a:pt x="0" y="0"/>
                    </a:moveTo>
                    <a:lnTo>
                      <a:pt x="4816582" y="0"/>
                    </a:lnTo>
                    <a:lnTo>
                      <a:pt x="4816582" y="356006"/>
                    </a:lnTo>
                    <a:lnTo>
                      <a:pt x="0" y="356006"/>
                    </a:lnTo>
                    <a:close/>
                  </a:path>
                </a:pathLst>
              </a:custGeom>
              <a:solidFill>
                <a:srgbClr val="FFFFFF"/>
              </a:solidFill>
            </p:spPr>
            <p:txBody>
              <a:bodyPr/>
              <a:lstStyle/>
              <a:p>
                <a:endParaRPr lang="es-ES"/>
              </a:p>
            </p:txBody>
          </p:sp>
          <p:sp>
            <p:nvSpPr>
              <p:cNvPr id="19" name="TextBox 19"/>
              <p:cNvSpPr txBox="1"/>
              <p:nvPr/>
            </p:nvSpPr>
            <p:spPr>
              <a:xfrm>
                <a:off x="0" y="-19050"/>
                <a:ext cx="4816582" cy="375056"/>
              </a:xfrm>
              <a:prstGeom prst="rect">
                <a:avLst/>
              </a:prstGeom>
            </p:spPr>
            <p:txBody>
              <a:bodyPr lIns="50800" tIns="50800" rIns="50800" bIns="50800" rtlCol="0" anchor="ctr"/>
              <a:lstStyle/>
              <a:p>
                <a:pPr algn="ctr">
                  <a:lnSpc>
                    <a:spcPts val="3000"/>
                  </a:lnSpc>
                </a:pPr>
                <a:endParaRPr/>
              </a:p>
            </p:txBody>
          </p:sp>
        </p:grpSp>
        <p:sp>
          <p:nvSpPr>
            <p:cNvPr id="20" name="Freeform 20"/>
            <p:cNvSpPr/>
            <p:nvPr/>
          </p:nvSpPr>
          <p:spPr>
            <a:xfrm>
              <a:off x="6264962" y="177395"/>
              <a:ext cx="2779099" cy="743900"/>
            </a:xfrm>
            <a:custGeom>
              <a:avLst/>
              <a:gdLst/>
              <a:ahLst/>
              <a:cxnLst/>
              <a:rect l="l" t="t" r="r" b="b"/>
              <a:pathLst>
                <a:path w="2779099" h="743900">
                  <a:moveTo>
                    <a:pt x="0" y="0"/>
                  </a:moveTo>
                  <a:lnTo>
                    <a:pt x="2779099" y="0"/>
                  </a:lnTo>
                  <a:lnTo>
                    <a:pt x="2779099" y="743901"/>
                  </a:lnTo>
                  <a:lnTo>
                    <a:pt x="0" y="7439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ES"/>
            </a:p>
          </p:txBody>
        </p:sp>
      </p:grpSp>
      <p:sp>
        <p:nvSpPr>
          <p:cNvPr id="21" name="TextBox 21"/>
          <p:cNvSpPr txBox="1"/>
          <p:nvPr/>
        </p:nvSpPr>
        <p:spPr>
          <a:xfrm>
            <a:off x="483716" y="2759310"/>
            <a:ext cx="11379262" cy="1581150"/>
          </a:xfrm>
          <a:prstGeom prst="rect">
            <a:avLst/>
          </a:prstGeom>
        </p:spPr>
        <p:txBody>
          <a:bodyPr lIns="0" tIns="0" rIns="0" bIns="0" rtlCol="0" anchor="t">
            <a:spAutoFit/>
          </a:bodyPr>
          <a:lstStyle/>
          <a:p>
            <a:pPr algn="l">
              <a:lnSpc>
                <a:spcPts val="4200"/>
              </a:lnSpc>
            </a:pPr>
            <a:r>
              <a:rPr lang="en-US" sz="3000" b="1">
                <a:solidFill>
                  <a:srgbClr val="000000"/>
                </a:solidFill>
                <a:latin typeface="Open Sans Bold"/>
                <a:ea typeface="Open Sans Bold"/>
                <a:cs typeface="Open Sans Bold"/>
                <a:sym typeface="Open Sans Bold"/>
              </a:rPr>
              <a:t>Comentario mensual</a:t>
            </a:r>
          </a:p>
          <a:p>
            <a:pPr marL="647702" lvl="1" indent="-323851" algn="l">
              <a:lnSpc>
                <a:spcPts val="4200"/>
              </a:lnSpc>
              <a:buFont typeface="Arial"/>
              <a:buChar char="•"/>
            </a:pPr>
            <a:r>
              <a:rPr lang="en-US" sz="3000">
                <a:solidFill>
                  <a:srgbClr val="000000"/>
                </a:solidFill>
                <a:latin typeface="Open Sans"/>
                <a:ea typeface="Open Sans"/>
                <a:cs typeface="Open Sans"/>
                <a:sym typeface="Open Sans"/>
              </a:rPr>
              <a:t>Coordenada económicas principales del periodo</a:t>
            </a:r>
          </a:p>
          <a:p>
            <a:pPr marL="647702" lvl="1" indent="-323851" algn="l">
              <a:lnSpc>
                <a:spcPts val="4200"/>
              </a:lnSpc>
              <a:buFont typeface="Arial"/>
              <a:buChar char="•"/>
            </a:pPr>
            <a:r>
              <a:rPr lang="en-US" sz="3000">
                <a:solidFill>
                  <a:srgbClr val="000000"/>
                </a:solidFill>
                <a:latin typeface="Open Sans"/>
                <a:ea typeface="Open Sans"/>
                <a:cs typeface="Open Sans"/>
                <a:sym typeface="Open Sans"/>
              </a:rPr>
              <a:t>Evolución mandatos de gestión</a:t>
            </a:r>
          </a:p>
        </p:txBody>
      </p:sp>
      <p:grpSp>
        <p:nvGrpSpPr>
          <p:cNvPr id="22" name="Group 22"/>
          <p:cNvGrpSpPr/>
          <p:nvPr/>
        </p:nvGrpSpPr>
        <p:grpSpPr>
          <a:xfrm>
            <a:off x="366656" y="2718835"/>
            <a:ext cx="17183156" cy="1758157"/>
            <a:chOff x="0" y="0"/>
            <a:chExt cx="4525605" cy="463054"/>
          </a:xfrm>
        </p:grpSpPr>
        <p:sp>
          <p:nvSpPr>
            <p:cNvPr id="23" name="Freeform 23"/>
            <p:cNvSpPr/>
            <p:nvPr/>
          </p:nvSpPr>
          <p:spPr>
            <a:xfrm>
              <a:off x="0" y="0"/>
              <a:ext cx="4525605" cy="463054"/>
            </a:xfrm>
            <a:custGeom>
              <a:avLst/>
              <a:gdLst/>
              <a:ahLst/>
              <a:cxnLst/>
              <a:rect l="l" t="t" r="r" b="b"/>
              <a:pathLst>
                <a:path w="4525605" h="463054">
                  <a:moveTo>
                    <a:pt x="0" y="0"/>
                  </a:moveTo>
                  <a:lnTo>
                    <a:pt x="4525605" y="0"/>
                  </a:lnTo>
                  <a:lnTo>
                    <a:pt x="4525605" y="463054"/>
                  </a:lnTo>
                  <a:lnTo>
                    <a:pt x="0" y="463054"/>
                  </a:lnTo>
                  <a:close/>
                </a:path>
              </a:pathLst>
            </a:custGeom>
            <a:solidFill>
              <a:srgbClr val="000000">
                <a:alpha val="0"/>
              </a:srgbClr>
            </a:solidFill>
            <a:ln w="19050" cap="sq">
              <a:solidFill>
                <a:srgbClr val="0ABB41"/>
              </a:solidFill>
              <a:prstDash val="solid"/>
              <a:miter/>
            </a:ln>
          </p:spPr>
          <p:txBody>
            <a:bodyPr/>
            <a:lstStyle/>
            <a:p>
              <a:endParaRPr lang="es-ES"/>
            </a:p>
          </p:txBody>
        </p:sp>
        <p:sp>
          <p:nvSpPr>
            <p:cNvPr id="24" name="TextBox 24"/>
            <p:cNvSpPr txBox="1"/>
            <p:nvPr/>
          </p:nvSpPr>
          <p:spPr>
            <a:xfrm>
              <a:off x="0" y="-19050"/>
              <a:ext cx="4525605" cy="482104"/>
            </a:xfrm>
            <a:prstGeom prst="rect">
              <a:avLst/>
            </a:prstGeom>
          </p:spPr>
          <p:txBody>
            <a:bodyPr lIns="50800" tIns="50800" rIns="50800" bIns="50800" rtlCol="0" anchor="ctr"/>
            <a:lstStyle/>
            <a:p>
              <a:pPr algn="ctr">
                <a:lnSpc>
                  <a:spcPts val="3000"/>
                </a:lnSpc>
              </a:pP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s-ES"/>
          </a:p>
        </p:txBody>
      </p:sp>
      <p:sp>
        <p:nvSpPr>
          <p:cNvPr id="3" name="Freeform 3">
            <a:hlinkClick r:id="rId3" tooltip="https://fundacioncajanavarra-my.sharepoint.com/:b:/g/personal/alvaro_eguiluz_fundacioncajanavarra_es/EV4WAn-OZspHk4c6tuHVK_ABYqBimJObjo9bfPg55vDdrg?e=hE25Dm"/>
          </p:cNvPr>
          <p:cNvSpPr/>
          <p:nvPr/>
        </p:nvSpPr>
        <p:spPr>
          <a:xfrm>
            <a:off x="7321173" y="8412481"/>
            <a:ext cx="3619662" cy="966266"/>
          </a:xfrm>
          <a:custGeom>
            <a:avLst/>
            <a:gdLst/>
            <a:ahLst/>
            <a:cxnLst/>
            <a:rect l="l" t="t" r="r" b="b"/>
            <a:pathLst>
              <a:path w="3619662" h="966266">
                <a:moveTo>
                  <a:pt x="0" y="0"/>
                </a:moveTo>
                <a:lnTo>
                  <a:pt x="3619662" y="0"/>
                </a:lnTo>
                <a:lnTo>
                  <a:pt x="3619662" y="966266"/>
                </a:lnTo>
                <a:lnTo>
                  <a:pt x="0" y="966266"/>
                </a:lnTo>
                <a:lnTo>
                  <a:pt x="0" y="0"/>
                </a:lnTo>
                <a:close/>
              </a:path>
            </a:pathLst>
          </a:custGeom>
          <a:blipFill>
            <a:blip r:embed="rId4"/>
            <a:stretch>
              <a:fillRect/>
            </a:stretch>
          </a:blipFill>
        </p:spPr>
        <p:txBody>
          <a:bodyPr/>
          <a:lstStyle/>
          <a:p>
            <a:endParaRPr lang="es-ES"/>
          </a:p>
        </p:txBody>
      </p:sp>
      <p:sp>
        <p:nvSpPr>
          <p:cNvPr id="4" name="TextBox 4"/>
          <p:cNvSpPr txBox="1"/>
          <p:nvPr/>
        </p:nvSpPr>
        <p:spPr>
          <a:xfrm>
            <a:off x="2646276" y="2134620"/>
            <a:ext cx="14352794" cy="3823970"/>
          </a:xfrm>
          <a:prstGeom prst="rect">
            <a:avLst/>
          </a:prstGeom>
        </p:spPr>
        <p:txBody>
          <a:bodyPr lIns="0" tIns="0" rIns="0" bIns="0" rtlCol="0" anchor="t">
            <a:spAutoFit/>
          </a:bodyPr>
          <a:lstStyle/>
          <a:p>
            <a:pPr algn="ctr">
              <a:lnSpc>
                <a:spcPts val="7540"/>
              </a:lnSpc>
            </a:pPr>
            <a:r>
              <a:rPr lang="en-US" sz="6500">
                <a:solidFill>
                  <a:srgbClr val="FFFFFF"/>
                </a:solidFill>
                <a:latin typeface="Bricolage Grotesque 28"/>
                <a:ea typeface="Bricolage Grotesque 28"/>
                <a:cs typeface="Bricolage Grotesque 28"/>
                <a:sym typeface="Bricolage Grotesque 28"/>
              </a:rPr>
              <a:t>Propuesta de aprobación del balance, cuenta de resultados y memoria del ejercicio cerrado a 31 de diciembre de 2024 </a:t>
            </a:r>
          </a:p>
        </p:txBody>
      </p:sp>
      <p:sp>
        <p:nvSpPr>
          <p:cNvPr id="5" name="TextBox 5"/>
          <p:cNvSpPr txBox="1"/>
          <p:nvPr/>
        </p:nvSpPr>
        <p:spPr>
          <a:xfrm>
            <a:off x="1395823" y="1982220"/>
            <a:ext cx="1017836" cy="1120775"/>
          </a:xfrm>
          <a:prstGeom prst="rect">
            <a:avLst/>
          </a:prstGeom>
        </p:spPr>
        <p:txBody>
          <a:bodyPr lIns="0" tIns="0" rIns="0" bIns="0" rtlCol="0" anchor="t">
            <a:spAutoFit/>
          </a:bodyPr>
          <a:lstStyle/>
          <a:p>
            <a:pPr algn="ctr">
              <a:lnSpc>
                <a:spcPts val="9100"/>
              </a:lnSpc>
            </a:pPr>
            <a:r>
              <a:rPr lang="en-US" sz="6500">
                <a:solidFill>
                  <a:srgbClr val="FFFFFF"/>
                </a:solidFill>
                <a:latin typeface="Bricolage Grotesque 28"/>
                <a:ea typeface="Bricolage Grotesque 28"/>
                <a:cs typeface="Bricolage Grotesque 28"/>
                <a:sym typeface="Bricolage Grotesque 28"/>
              </a:rPr>
              <a:t>2. 1</a:t>
            </a:r>
          </a:p>
        </p:txBody>
      </p:sp>
      <p:sp>
        <p:nvSpPr>
          <p:cNvPr id="6" name="TextBox 6"/>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Open Sans"/>
                <a:ea typeface="Open Sans"/>
                <a:cs typeface="Open Sans"/>
                <a:sym typeface="Open Sans"/>
              </a:rPr>
              <a:t>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615469"/>
            <a:chOff x="0" y="0"/>
            <a:chExt cx="24384000" cy="2153959"/>
          </a:xfrm>
        </p:grpSpPr>
        <p:pic>
          <p:nvPicPr>
            <p:cNvPr id="3" name="Picture 3"/>
            <p:cNvPicPr>
              <a:picLocks noChangeAspect="1"/>
            </p:cNvPicPr>
            <p:nvPr/>
          </p:nvPicPr>
          <p:blipFill>
            <a:blip r:embed="rId2"/>
            <a:srcRect t="43374" b="43374"/>
            <a:stretch>
              <a:fillRect/>
            </a:stretch>
          </p:blipFill>
          <p:spPr>
            <a:xfrm>
              <a:off x="0" y="0"/>
              <a:ext cx="24384000" cy="2153959"/>
            </a:xfrm>
            <a:prstGeom prst="rect">
              <a:avLst/>
            </a:prstGeom>
          </p:spPr>
        </p:pic>
      </p:grpSp>
      <p:sp>
        <p:nvSpPr>
          <p:cNvPr id="4" name="AutoShape 4"/>
          <p:cNvSpPr/>
          <p:nvPr/>
        </p:nvSpPr>
        <p:spPr>
          <a:xfrm>
            <a:off x="40" y="2408964"/>
            <a:ext cx="18287960" cy="0"/>
          </a:xfrm>
          <a:prstGeom prst="line">
            <a:avLst/>
          </a:prstGeom>
          <a:ln w="28575" cap="rnd">
            <a:solidFill>
              <a:srgbClr val="C4313B"/>
            </a:solidFill>
            <a:prstDash val="solid"/>
            <a:headEnd type="none" w="sm" len="sm"/>
            <a:tailEnd type="none" w="sm" len="sm"/>
          </a:ln>
        </p:spPr>
        <p:txBody>
          <a:bodyPr/>
          <a:lstStyle/>
          <a:p>
            <a:endParaRPr lang="es-ES"/>
          </a:p>
        </p:txBody>
      </p:sp>
      <p:grpSp>
        <p:nvGrpSpPr>
          <p:cNvPr id="5" name="Group 5"/>
          <p:cNvGrpSpPr/>
          <p:nvPr/>
        </p:nvGrpSpPr>
        <p:grpSpPr>
          <a:xfrm>
            <a:off x="515405" y="2577980"/>
            <a:ext cx="17273976" cy="3243157"/>
            <a:chOff x="0" y="0"/>
            <a:chExt cx="4549525" cy="854165"/>
          </a:xfrm>
        </p:grpSpPr>
        <p:sp>
          <p:nvSpPr>
            <p:cNvPr id="6" name="Freeform 6"/>
            <p:cNvSpPr/>
            <p:nvPr/>
          </p:nvSpPr>
          <p:spPr>
            <a:xfrm>
              <a:off x="0" y="0"/>
              <a:ext cx="4549525" cy="854165"/>
            </a:xfrm>
            <a:custGeom>
              <a:avLst/>
              <a:gdLst/>
              <a:ahLst/>
              <a:cxnLst/>
              <a:rect l="l" t="t" r="r" b="b"/>
              <a:pathLst>
                <a:path w="4549525" h="854165">
                  <a:moveTo>
                    <a:pt x="0" y="0"/>
                  </a:moveTo>
                  <a:lnTo>
                    <a:pt x="4549525" y="0"/>
                  </a:lnTo>
                  <a:lnTo>
                    <a:pt x="4549525" y="854165"/>
                  </a:lnTo>
                  <a:lnTo>
                    <a:pt x="0" y="854165"/>
                  </a:lnTo>
                  <a:close/>
                </a:path>
              </a:pathLst>
            </a:custGeom>
            <a:solidFill>
              <a:srgbClr val="000000">
                <a:alpha val="0"/>
              </a:srgbClr>
            </a:solidFill>
            <a:ln w="19050" cap="sq">
              <a:solidFill>
                <a:srgbClr val="0ABB41"/>
              </a:solidFill>
              <a:prstDash val="solid"/>
              <a:miter/>
            </a:ln>
          </p:spPr>
          <p:txBody>
            <a:bodyPr/>
            <a:lstStyle/>
            <a:p>
              <a:endParaRPr lang="es-ES"/>
            </a:p>
          </p:txBody>
        </p:sp>
        <p:sp>
          <p:nvSpPr>
            <p:cNvPr id="7" name="TextBox 7"/>
            <p:cNvSpPr txBox="1"/>
            <p:nvPr/>
          </p:nvSpPr>
          <p:spPr>
            <a:xfrm>
              <a:off x="0" y="-19050"/>
              <a:ext cx="4549525" cy="873215"/>
            </a:xfrm>
            <a:prstGeom prst="rect">
              <a:avLst/>
            </a:prstGeom>
          </p:spPr>
          <p:txBody>
            <a:bodyPr lIns="50800" tIns="50800" rIns="50800" bIns="50800" rtlCol="0" anchor="ctr"/>
            <a:lstStyle/>
            <a:p>
              <a:pPr algn="ctr">
                <a:lnSpc>
                  <a:spcPts val="3000"/>
                </a:lnSpc>
              </a:pPr>
              <a:endParaRPr/>
            </a:p>
          </p:txBody>
        </p:sp>
      </p:grpSp>
      <p:grpSp>
        <p:nvGrpSpPr>
          <p:cNvPr id="8" name="Group 8"/>
          <p:cNvGrpSpPr/>
          <p:nvPr/>
        </p:nvGrpSpPr>
        <p:grpSpPr>
          <a:xfrm>
            <a:off x="515405" y="6120081"/>
            <a:ext cx="17273976" cy="3342901"/>
            <a:chOff x="0" y="0"/>
            <a:chExt cx="4533413" cy="877317"/>
          </a:xfrm>
        </p:grpSpPr>
        <p:sp>
          <p:nvSpPr>
            <p:cNvPr id="9" name="Freeform 9"/>
            <p:cNvSpPr/>
            <p:nvPr/>
          </p:nvSpPr>
          <p:spPr>
            <a:xfrm>
              <a:off x="0" y="0"/>
              <a:ext cx="4533413" cy="877317"/>
            </a:xfrm>
            <a:custGeom>
              <a:avLst/>
              <a:gdLst/>
              <a:ahLst/>
              <a:cxnLst/>
              <a:rect l="l" t="t" r="r" b="b"/>
              <a:pathLst>
                <a:path w="4533413" h="877317">
                  <a:moveTo>
                    <a:pt x="0" y="0"/>
                  </a:moveTo>
                  <a:lnTo>
                    <a:pt x="4533413" y="0"/>
                  </a:lnTo>
                  <a:lnTo>
                    <a:pt x="4533413" y="877317"/>
                  </a:lnTo>
                  <a:lnTo>
                    <a:pt x="0" y="877317"/>
                  </a:lnTo>
                  <a:close/>
                </a:path>
              </a:pathLst>
            </a:custGeom>
            <a:solidFill>
              <a:srgbClr val="000000">
                <a:alpha val="0"/>
              </a:srgbClr>
            </a:solidFill>
            <a:ln w="19050" cap="sq">
              <a:solidFill>
                <a:srgbClr val="0ABB41"/>
              </a:solidFill>
              <a:prstDash val="solid"/>
              <a:miter/>
            </a:ln>
          </p:spPr>
          <p:txBody>
            <a:bodyPr/>
            <a:lstStyle/>
            <a:p>
              <a:endParaRPr lang="es-ES"/>
            </a:p>
          </p:txBody>
        </p:sp>
        <p:sp>
          <p:nvSpPr>
            <p:cNvPr id="10" name="TextBox 10"/>
            <p:cNvSpPr txBox="1"/>
            <p:nvPr/>
          </p:nvSpPr>
          <p:spPr>
            <a:xfrm>
              <a:off x="0" y="-19050"/>
              <a:ext cx="4533413" cy="896367"/>
            </a:xfrm>
            <a:prstGeom prst="rect">
              <a:avLst/>
            </a:prstGeom>
          </p:spPr>
          <p:txBody>
            <a:bodyPr lIns="50800" tIns="50800" rIns="50800" bIns="50800" rtlCol="0" anchor="ctr"/>
            <a:lstStyle/>
            <a:p>
              <a:pPr algn="ctr">
                <a:lnSpc>
                  <a:spcPts val="3000"/>
                </a:lnSpc>
              </a:pPr>
              <a:endParaRPr/>
            </a:p>
          </p:txBody>
        </p:sp>
      </p:grpSp>
      <p:sp>
        <p:nvSpPr>
          <p:cNvPr id="11" name="Freeform 11"/>
          <p:cNvSpPr/>
          <p:nvPr/>
        </p:nvSpPr>
        <p:spPr>
          <a:xfrm>
            <a:off x="1009650" y="3218289"/>
            <a:ext cx="3753714" cy="2543141"/>
          </a:xfrm>
          <a:custGeom>
            <a:avLst/>
            <a:gdLst/>
            <a:ahLst/>
            <a:cxnLst/>
            <a:rect l="l" t="t" r="r" b="b"/>
            <a:pathLst>
              <a:path w="3753714" h="2543141">
                <a:moveTo>
                  <a:pt x="0" y="0"/>
                </a:moveTo>
                <a:lnTo>
                  <a:pt x="3753714" y="0"/>
                </a:lnTo>
                <a:lnTo>
                  <a:pt x="3753714" y="2543141"/>
                </a:lnTo>
                <a:lnTo>
                  <a:pt x="0" y="2543141"/>
                </a:lnTo>
                <a:lnTo>
                  <a:pt x="0" y="0"/>
                </a:lnTo>
                <a:close/>
              </a:path>
            </a:pathLst>
          </a:custGeom>
          <a:blipFill>
            <a:blip r:embed="rId3"/>
            <a:stretch>
              <a:fillRect/>
            </a:stretch>
          </a:blipFill>
        </p:spPr>
        <p:txBody>
          <a:bodyPr/>
          <a:lstStyle/>
          <a:p>
            <a:endParaRPr lang="es-ES"/>
          </a:p>
        </p:txBody>
      </p:sp>
      <p:sp>
        <p:nvSpPr>
          <p:cNvPr id="12" name="Freeform 12"/>
          <p:cNvSpPr/>
          <p:nvPr/>
        </p:nvSpPr>
        <p:spPr>
          <a:xfrm>
            <a:off x="5098224" y="3275439"/>
            <a:ext cx="3629185" cy="2485991"/>
          </a:xfrm>
          <a:custGeom>
            <a:avLst/>
            <a:gdLst/>
            <a:ahLst/>
            <a:cxnLst/>
            <a:rect l="l" t="t" r="r" b="b"/>
            <a:pathLst>
              <a:path w="3629185" h="2485991">
                <a:moveTo>
                  <a:pt x="0" y="0"/>
                </a:moveTo>
                <a:lnTo>
                  <a:pt x="3629184" y="0"/>
                </a:lnTo>
                <a:lnTo>
                  <a:pt x="3629184" y="2485991"/>
                </a:lnTo>
                <a:lnTo>
                  <a:pt x="0" y="2485991"/>
                </a:lnTo>
                <a:lnTo>
                  <a:pt x="0" y="0"/>
                </a:lnTo>
                <a:close/>
              </a:path>
            </a:pathLst>
          </a:custGeom>
          <a:blipFill>
            <a:blip r:embed="rId4"/>
            <a:stretch>
              <a:fillRect/>
            </a:stretch>
          </a:blipFill>
        </p:spPr>
        <p:txBody>
          <a:bodyPr/>
          <a:lstStyle/>
          <a:p>
            <a:endParaRPr lang="es-ES"/>
          </a:p>
        </p:txBody>
      </p:sp>
      <p:sp>
        <p:nvSpPr>
          <p:cNvPr id="13" name="Freeform 13"/>
          <p:cNvSpPr/>
          <p:nvPr/>
        </p:nvSpPr>
        <p:spPr>
          <a:xfrm>
            <a:off x="675592" y="6839041"/>
            <a:ext cx="3606037" cy="2524615"/>
          </a:xfrm>
          <a:custGeom>
            <a:avLst/>
            <a:gdLst/>
            <a:ahLst/>
            <a:cxnLst/>
            <a:rect l="l" t="t" r="r" b="b"/>
            <a:pathLst>
              <a:path w="3606037" h="2524615">
                <a:moveTo>
                  <a:pt x="0" y="0"/>
                </a:moveTo>
                <a:lnTo>
                  <a:pt x="3606037" y="0"/>
                </a:lnTo>
                <a:lnTo>
                  <a:pt x="3606037" y="2524615"/>
                </a:lnTo>
                <a:lnTo>
                  <a:pt x="0" y="2524615"/>
                </a:lnTo>
                <a:lnTo>
                  <a:pt x="0" y="0"/>
                </a:lnTo>
                <a:close/>
              </a:path>
            </a:pathLst>
          </a:custGeom>
          <a:blipFill>
            <a:blip r:embed="rId5"/>
            <a:stretch>
              <a:fillRect t="-1688" b="-1688"/>
            </a:stretch>
          </a:blipFill>
        </p:spPr>
        <p:txBody>
          <a:bodyPr/>
          <a:lstStyle/>
          <a:p>
            <a:endParaRPr lang="es-ES"/>
          </a:p>
        </p:txBody>
      </p:sp>
      <p:sp>
        <p:nvSpPr>
          <p:cNvPr id="14" name="Freeform 14"/>
          <p:cNvSpPr/>
          <p:nvPr/>
        </p:nvSpPr>
        <p:spPr>
          <a:xfrm>
            <a:off x="4469028" y="6839041"/>
            <a:ext cx="3631123" cy="2524615"/>
          </a:xfrm>
          <a:custGeom>
            <a:avLst/>
            <a:gdLst/>
            <a:ahLst/>
            <a:cxnLst/>
            <a:rect l="l" t="t" r="r" b="b"/>
            <a:pathLst>
              <a:path w="3631123" h="2524615">
                <a:moveTo>
                  <a:pt x="0" y="0"/>
                </a:moveTo>
                <a:lnTo>
                  <a:pt x="3631122" y="0"/>
                </a:lnTo>
                <a:lnTo>
                  <a:pt x="3631122" y="2524615"/>
                </a:lnTo>
                <a:lnTo>
                  <a:pt x="0" y="2524615"/>
                </a:lnTo>
                <a:lnTo>
                  <a:pt x="0" y="0"/>
                </a:lnTo>
                <a:close/>
              </a:path>
            </a:pathLst>
          </a:custGeom>
          <a:blipFill>
            <a:blip r:embed="rId6"/>
            <a:stretch>
              <a:fillRect t="-1688" b="-1688"/>
            </a:stretch>
          </a:blipFill>
        </p:spPr>
        <p:txBody>
          <a:bodyPr/>
          <a:lstStyle/>
          <a:p>
            <a:endParaRPr lang="es-ES"/>
          </a:p>
        </p:txBody>
      </p:sp>
      <p:sp>
        <p:nvSpPr>
          <p:cNvPr id="15" name="Freeform 15"/>
          <p:cNvSpPr/>
          <p:nvPr/>
        </p:nvSpPr>
        <p:spPr>
          <a:xfrm>
            <a:off x="8161446" y="6839041"/>
            <a:ext cx="3618537" cy="2524615"/>
          </a:xfrm>
          <a:custGeom>
            <a:avLst/>
            <a:gdLst/>
            <a:ahLst/>
            <a:cxnLst/>
            <a:rect l="l" t="t" r="r" b="b"/>
            <a:pathLst>
              <a:path w="3618537" h="2524615">
                <a:moveTo>
                  <a:pt x="0" y="0"/>
                </a:moveTo>
                <a:lnTo>
                  <a:pt x="3618537" y="0"/>
                </a:lnTo>
                <a:lnTo>
                  <a:pt x="3618537" y="2524615"/>
                </a:lnTo>
                <a:lnTo>
                  <a:pt x="0" y="2524615"/>
                </a:lnTo>
                <a:lnTo>
                  <a:pt x="0" y="0"/>
                </a:lnTo>
                <a:close/>
              </a:path>
            </a:pathLst>
          </a:custGeom>
          <a:blipFill>
            <a:blip r:embed="rId7"/>
            <a:stretch>
              <a:fillRect t="-1688" b="-1688"/>
            </a:stretch>
          </a:blipFill>
        </p:spPr>
        <p:txBody>
          <a:bodyPr/>
          <a:lstStyle/>
          <a:p>
            <a:endParaRPr lang="es-ES"/>
          </a:p>
        </p:txBody>
      </p:sp>
      <p:sp>
        <p:nvSpPr>
          <p:cNvPr id="16" name="Freeform 16"/>
          <p:cNvSpPr/>
          <p:nvPr/>
        </p:nvSpPr>
        <p:spPr>
          <a:xfrm>
            <a:off x="11837133" y="6839041"/>
            <a:ext cx="3643797" cy="2524615"/>
          </a:xfrm>
          <a:custGeom>
            <a:avLst/>
            <a:gdLst/>
            <a:ahLst/>
            <a:cxnLst/>
            <a:rect l="l" t="t" r="r" b="b"/>
            <a:pathLst>
              <a:path w="3643797" h="2524615">
                <a:moveTo>
                  <a:pt x="0" y="0"/>
                </a:moveTo>
                <a:lnTo>
                  <a:pt x="3643797" y="0"/>
                </a:lnTo>
                <a:lnTo>
                  <a:pt x="3643797" y="2524615"/>
                </a:lnTo>
                <a:lnTo>
                  <a:pt x="0" y="2524615"/>
                </a:lnTo>
                <a:lnTo>
                  <a:pt x="0" y="0"/>
                </a:lnTo>
                <a:close/>
              </a:path>
            </a:pathLst>
          </a:custGeom>
          <a:blipFill>
            <a:blip r:embed="rId8"/>
            <a:stretch>
              <a:fillRect t="-1688" b="-1688"/>
            </a:stretch>
          </a:blipFill>
        </p:spPr>
        <p:txBody>
          <a:bodyPr/>
          <a:lstStyle/>
          <a:p>
            <a:endParaRPr lang="es-ES"/>
          </a:p>
        </p:txBody>
      </p:sp>
      <p:grpSp>
        <p:nvGrpSpPr>
          <p:cNvPr id="17" name="Group 17"/>
          <p:cNvGrpSpPr/>
          <p:nvPr/>
        </p:nvGrpSpPr>
        <p:grpSpPr>
          <a:xfrm>
            <a:off x="3569727" y="9462982"/>
            <a:ext cx="11148545" cy="824018"/>
            <a:chOff x="0" y="0"/>
            <a:chExt cx="14864727" cy="1098691"/>
          </a:xfrm>
        </p:grpSpPr>
        <p:grpSp>
          <p:nvGrpSpPr>
            <p:cNvPr id="18" name="Group 18"/>
            <p:cNvGrpSpPr/>
            <p:nvPr/>
          </p:nvGrpSpPr>
          <p:grpSpPr>
            <a:xfrm>
              <a:off x="0" y="0"/>
              <a:ext cx="14864727" cy="1098691"/>
              <a:chOff x="0" y="0"/>
              <a:chExt cx="4816582" cy="356006"/>
            </a:xfrm>
          </p:grpSpPr>
          <p:sp>
            <p:nvSpPr>
              <p:cNvPr id="19" name="Freeform 19"/>
              <p:cNvSpPr/>
              <p:nvPr/>
            </p:nvSpPr>
            <p:spPr>
              <a:xfrm>
                <a:off x="0" y="0"/>
                <a:ext cx="4816582" cy="356006"/>
              </a:xfrm>
              <a:custGeom>
                <a:avLst/>
                <a:gdLst/>
                <a:ahLst/>
                <a:cxnLst/>
                <a:rect l="l" t="t" r="r" b="b"/>
                <a:pathLst>
                  <a:path w="4816582" h="356006">
                    <a:moveTo>
                      <a:pt x="0" y="0"/>
                    </a:moveTo>
                    <a:lnTo>
                      <a:pt x="4816582" y="0"/>
                    </a:lnTo>
                    <a:lnTo>
                      <a:pt x="4816582" y="356006"/>
                    </a:lnTo>
                    <a:lnTo>
                      <a:pt x="0" y="356006"/>
                    </a:lnTo>
                    <a:close/>
                  </a:path>
                </a:pathLst>
              </a:custGeom>
              <a:solidFill>
                <a:srgbClr val="FFFFFF"/>
              </a:solidFill>
            </p:spPr>
            <p:txBody>
              <a:bodyPr/>
              <a:lstStyle/>
              <a:p>
                <a:endParaRPr lang="es-ES"/>
              </a:p>
            </p:txBody>
          </p:sp>
          <p:sp>
            <p:nvSpPr>
              <p:cNvPr id="20" name="TextBox 20"/>
              <p:cNvSpPr txBox="1"/>
              <p:nvPr/>
            </p:nvSpPr>
            <p:spPr>
              <a:xfrm>
                <a:off x="0" y="-19050"/>
                <a:ext cx="4816582" cy="375056"/>
              </a:xfrm>
              <a:prstGeom prst="rect">
                <a:avLst/>
              </a:prstGeom>
            </p:spPr>
            <p:txBody>
              <a:bodyPr lIns="50800" tIns="50800" rIns="50800" bIns="50800" rtlCol="0" anchor="ctr"/>
              <a:lstStyle/>
              <a:p>
                <a:pPr algn="ctr">
                  <a:lnSpc>
                    <a:spcPts val="3000"/>
                  </a:lnSpc>
                </a:pPr>
                <a:endParaRPr/>
              </a:p>
            </p:txBody>
          </p:sp>
        </p:grpSp>
        <p:sp>
          <p:nvSpPr>
            <p:cNvPr id="21" name="Freeform 21"/>
            <p:cNvSpPr/>
            <p:nvPr/>
          </p:nvSpPr>
          <p:spPr>
            <a:xfrm>
              <a:off x="6264962" y="177395"/>
              <a:ext cx="2779099" cy="743900"/>
            </a:xfrm>
            <a:custGeom>
              <a:avLst/>
              <a:gdLst/>
              <a:ahLst/>
              <a:cxnLst/>
              <a:rect l="l" t="t" r="r" b="b"/>
              <a:pathLst>
                <a:path w="2779099" h="743900">
                  <a:moveTo>
                    <a:pt x="0" y="0"/>
                  </a:moveTo>
                  <a:lnTo>
                    <a:pt x="2779099" y="0"/>
                  </a:lnTo>
                  <a:lnTo>
                    <a:pt x="2779099" y="743901"/>
                  </a:lnTo>
                  <a:lnTo>
                    <a:pt x="0" y="74390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s-ES"/>
            </a:p>
          </p:txBody>
        </p:sp>
      </p:grpSp>
      <p:sp>
        <p:nvSpPr>
          <p:cNvPr id="22" name="TextBox 22"/>
          <p:cNvSpPr txBox="1"/>
          <p:nvPr/>
        </p:nvSpPr>
        <p:spPr>
          <a:xfrm>
            <a:off x="675592" y="1755694"/>
            <a:ext cx="11526357" cy="638983"/>
          </a:xfrm>
          <a:prstGeom prst="rect">
            <a:avLst/>
          </a:prstGeom>
        </p:spPr>
        <p:txBody>
          <a:bodyPr lIns="0" tIns="0" rIns="0" bIns="0" rtlCol="0" anchor="t">
            <a:spAutoFit/>
          </a:bodyPr>
          <a:lstStyle/>
          <a:p>
            <a:pPr algn="l">
              <a:lnSpc>
                <a:spcPts val="5205"/>
              </a:lnSpc>
            </a:pPr>
            <a:r>
              <a:rPr lang="en-US" sz="3718" b="1">
                <a:solidFill>
                  <a:srgbClr val="1D1D1B"/>
                </a:solidFill>
                <a:latin typeface="Bricolage Grotesque 28 Bold"/>
                <a:ea typeface="Bricolage Grotesque 28 Bold"/>
                <a:cs typeface="Bricolage Grotesque 28 Bold"/>
                <a:sym typeface="Bricolage Grotesque 28 Bold"/>
              </a:rPr>
              <a:t>Información CUATRIMESTRAL</a:t>
            </a:r>
          </a:p>
        </p:txBody>
      </p:sp>
      <p:sp>
        <p:nvSpPr>
          <p:cNvPr id="23" name="TextBox 23"/>
          <p:cNvSpPr txBox="1"/>
          <p:nvPr/>
        </p:nvSpPr>
        <p:spPr>
          <a:xfrm>
            <a:off x="1028700" y="672846"/>
            <a:ext cx="6160341" cy="500738"/>
          </a:xfrm>
          <a:prstGeom prst="rect">
            <a:avLst/>
          </a:prstGeom>
        </p:spPr>
        <p:txBody>
          <a:bodyPr lIns="0" tIns="0" rIns="0" bIns="0" rtlCol="0" anchor="t">
            <a:spAutoFit/>
          </a:bodyPr>
          <a:lstStyle/>
          <a:p>
            <a:pPr algn="l">
              <a:lnSpc>
                <a:spcPts val="3624"/>
              </a:lnSpc>
            </a:pPr>
            <a:r>
              <a:rPr lang="en-US" sz="4118" b="1">
                <a:solidFill>
                  <a:srgbClr val="FFFFFF"/>
                </a:solidFill>
                <a:latin typeface="Bricolage Grotesque 28 Bold"/>
                <a:ea typeface="Bricolage Grotesque 28 Bold"/>
                <a:cs typeface="Bricolage Grotesque 28 Bold"/>
                <a:sym typeface="Bricolage Grotesque 28 Bold"/>
              </a:rPr>
              <a:t>Comisión Económica</a:t>
            </a:r>
          </a:p>
        </p:txBody>
      </p:sp>
      <p:sp>
        <p:nvSpPr>
          <p:cNvPr id="24" name="TextBox 24"/>
          <p:cNvSpPr txBox="1"/>
          <p:nvPr/>
        </p:nvSpPr>
        <p:spPr>
          <a:xfrm>
            <a:off x="839565" y="2679032"/>
            <a:ext cx="14267342" cy="514350"/>
          </a:xfrm>
          <a:prstGeom prst="rect">
            <a:avLst/>
          </a:prstGeom>
        </p:spPr>
        <p:txBody>
          <a:bodyPr lIns="0" tIns="0" rIns="0" bIns="0" rtlCol="0" anchor="t">
            <a:spAutoFit/>
          </a:bodyPr>
          <a:lstStyle/>
          <a:p>
            <a:pPr algn="l">
              <a:lnSpc>
                <a:spcPts val="4200"/>
              </a:lnSpc>
            </a:pPr>
            <a:r>
              <a:rPr lang="en-US" sz="3000">
                <a:solidFill>
                  <a:srgbClr val="000000"/>
                </a:solidFill>
                <a:latin typeface="Open Sans"/>
                <a:ea typeface="Open Sans"/>
                <a:cs typeface="Open Sans"/>
                <a:sym typeface="Open Sans"/>
              </a:rPr>
              <a:t>Comparación de mandatos de gestion vs. Benchmark</a:t>
            </a:r>
          </a:p>
        </p:txBody>
      </p:sp>
      <p:sp>
        <p:nvSpPr>
          <p:cNvPr id="25" name="TextBox 25"/>
          <p:cNvSpPr txBox="1"/>
          <p:nvPr/>
        </p:nvSpPr>
        <p:spPr>
          <a:xfrm>
            <a:off x="839565" y="6225637"/>
            <a:ext cx="15444992" cy="514079"/>
          </a:xfrm>
          <a:prstGeom prst="rect">
            <a:avLst/>
          </a:prstGeom>
        </p:spPr>
        <p:txBody>
          <a:bodyPr lIns="0" tIns="0" rIns="0" bIns="0" rtlCol="0" anchor="t">
            <a:spAutoFit/>
          </a:bodyPr>
          <a:lstStyle/>
          <a:p>
            <a:pPr algn="l">
              <a:lnSpc>
                <a:spcPts val="4214"/>
              </a:lnSpc>
            </a:pPr>
            <a:r>
              <a:rPr lang="en-US" sz="3010">
                <a:solidFill>
                  <a:srgbClr val="000000"/>
                </a:solidFill>
                <a:latin typeface="Open Sans"/>
                <a:ea typeface="Open Sans"/>
                <a:cs typeface="Open Sans"/>
                <a:sym typeface="Open Sans"/>
              </a:rPr>
              <a:t>Evolución y composición de cartera por gestores (Ejemplo Bankinter)</a:t>
            </a:r>
          </a:p>
        </p:txBody>
      </p:sp>
      <p:sp>
        <p:nvSpPr>
          <p:cNvPr id="26" name="TextBox 26"/>
          <p:cNvSpPr txBox="1"/>
          <p:nvPr/>
        </p:nvSpPr>
        <p:spPr>
          <a:xfrm>
            <a:off x="17259300" y="9649566"/>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Open Sans"/>
                <a:ea typeface="Open Sans"/>
                <a:cs typeface="Open Sans"/>
                <a:sym typeface="Open Sans"/>
              </a:rPr>
              <a:t>50</a:t>
            </a:r>
          </a:p>
        </p:txBody>
      </p:sp>
      <p:sp>
        <p:nvSpPr>
          <p:cNvPr id="27" name="TextBox 27"/>
          <p:cNvSpPr txBox="1"/>
          <p:nvPr/>
        </p:nvSpPr>
        <p:spPr>
          <a:xfrm>
            <a:off x="15458941" y="6844491"/>
            <a:ext cx="2330440" cy="2111374"/>
          </a:xfrm>
          <a:prstGeom prst="rect">
            <a:avLst/>
          </a:prstGeom>
        </p:spPr>
        <p:txBody>
          <a:bodyPr lIns="0" tIns="0" rIns="0" bIns="0" rtlCol="0" anchor="t">
            <a:spAutoFit/>
          </a:bodyPr>
          <a:lstStyle/>
          <a:p>
            <a:pPr marL="431807" lvl="1" indent="-215904" algn="l">
              <a:lnSpc>
                <a:spcPts val="2800"/>
              </a:lnSpc>
              <a:buFont typeface="Arial"/>
              <a:buChar char="•"/>
            </a:pPr>
            <a:r>
              <a:rPr lang="en-US" sz="2000">
                <a:solidFill>
                  <a:srgbClr val="000000"/>
                </a:solidFill>
                <a:latin typeface="Open Sans"/>
                <a:ea typeface="Open Sans"/>
                <a:cs typeface="Open Sans"/>
                <a:sym typeface="Open Sans"/>
              </a:rPr>
              <a:t>Amundi</a:t>
            </a:r>
          </a:p>
          <a:p>
            <a:pPr marL="431807" lvl="1" indent="-215904" algn="l">
              <a:lnSpc>
                <a:spcPts val="2800"/>
              </a:lnSpc>
              <a:buFont typeface="Arial"/>
              <a:buChar char="•"/>
            </a:pPr>
            <a:r>
              <a:rPr lang="en-US" sz="2000">
                <a:solidFill>
                  <a:srgbClr val="000000"/>
                </a:solidFill>
                <a:latin typeface="Open Sans"/>
                <a:ea typeface="Open Sans"/>
                <a:cs typeface="Open Sans"/>
                <a:sym typeface="Open Sans"/>
              </a:rPr>
              <a:t>Bankinter</a:t>
            </a:r>
          </a:p>
          <a:p>
            <a:pPr marL="431807" lvl="1" indent="-215904" algn="l">
              <a:lnSpc>
                <a:spcPts val="2800"/>
              </a:lnSpc>
              <a:buFont typeface="Arial"/>
              <a:buChar char="•"/>
            </a:pPr>
            <a:r>
              <a:rPr lang="en-US" sz="2000">
                <a:solidFill>
                  <a:srgbClr val="000000"/>
                </a:solidFill>
                <a:latin typeface="Open Sans"/>
                <a:ea typeface="Open Sans"/>
                <a:cs typeface="Open Sans"/>
                <a:sym typeface="Open Sans"/>
              </a:rPr>
              <a:t>Caixabank</a:t>
            </a:r>
          </a:p>
          <a:p>
            <a:pPr marL="431807" lvl="1" indent="-215904" algn="l">
              <a:lnSpc>
                <a:spcPts val="2800"/>
              </a:lnSpc>
              <a:buFont typeface="Arial"/>
              <a:buChar char="•"/>
            </a:pPr>
            <a:r>
              <a:rPr lang="en-US" sz="2000">
                <a:solidFill>
                  <a:srgbClr val="000000"/>
                </a:solidFill>
                <a:latin typeface="Open Sans"/>
                <a:ea typeface="Open Sans"/>
                <a:cs typeface="Open Sans"/>
                <a:sym typeface="Open Sans"/>
              </a:rPr>
              <a:t>Goldman Sachs</a:t>
            </a:r>
          </a:p>
          <a:p>
            <a:pPr marL="431807" lvl="1" indent="-215904" algn="l">
              <a:lnSpc>
                <a:spcPts val="2800"/>
              </a:lnSpc>
              <a:buFont typeface="Arial"/>
              <a:buChar char="•"/>
            </a:pPr>
            <a:r>
              <a:rPr lang="en-US" sz="2000">
                <a:solidFill>
                  <a:srgbClr val="000000"/>
                </a:solidFill>
                <a:latin typeface="Open Sans"/>
                <a:ea typeface="Open Sans"/>
                <a:cs typeface="Open Sans"/>
                <a:sym typeface="Open Sans"/>
              </a:rPr>
              <a:t>Julius Baer</a:t>
            </a:r>
          </a:p>
          <a:p>
            <a:pPr marL="431807" lvl="1" indent="-215904" algn="l">
              <a:lnSpc>
                <a:spcPts val="2800"/>
              </a:lnSpc>
              <a:buFont typeface="Arial"/>
              <a:buChar char="•"/>
            </a:pPr>
            <a:r>
              <a:rPr lang="en-US" sz="2000">
                <a:solidFill>
                  <a:srgbClr val="000000"/>
                </a:solidFill>
                <a:latin typeface="Open Sans"/>
                <a:ea typeface="Open Sans"/>
                <a:cs typeface="Open Sans"/>
                <a:sym typeface="Open Sans"/>
              </a:rPr>
              <a:t>FCN</a:t>
            </a:r>
          </a:p>
        </p:txBody>
      </p:sp>
      <p:sp>
        <p:nvSpPr>
          <p:cNvPr id="28" name="Freeform 28"/>
          <p:cNvSpPr/>
          <p:nvPr/>
        </p:nvSpPr>
        <p:spPr>
          <a:xfrm>
            <a:off x="9461456" y="3218289"/>
            <a:ext cx="3980606" cy="2244067"/>
          </a:xfrm>
          <a:custGeom>
            <a:avLst/>
            <a:gdLst/>
            <a:ahLst/>
            <a:cxnLst/>
            <a:rect l="l" t="t" r="r" b="b"/>
            <a:pathLst>
              <a:path w="3980606" h="2244067">
                <a:moveTo>
                  <a:pt x="0" y="0"/>
                </a:moveTo>
                <a:lnTo>
                  <a:pt x="3980606" y="0"/>
                </a:lnTo>
                <a:lnTo>
                  <a:pt x="3980606" y="2244066"/>
                </a:lnTo>
                <a:lnTo>
                  <a:pt x="0" y="2244066"/>
                </a:lnTo>
                <a:lnTo>
                  <a:pt x="0" y="0"/>
                </a:lnTo>
                <a:close/>
              </a:path>
            </a:pathLst>
          </a:custGeom>
          <a:blipFill>
            <a:blip r:embed="rId11"/>
            <a:stretch>
              <a:fillRect/>
            </a:stretch>
          </a:blipFill>
        </p:spPr>
        <p:txBody>
          <a:bodyPr/>
          <a:lstStyle/>
          <a:p>
            <a:endParaRPr lang="es-ES"/>
          </a:p>
        </p:txBody>
      </p:sp>
      <p:sp>
        <p:nvSpPr>
          <p:cNvPr id="29" name="Freeform 29"/>
          <p:cNvSpPr/>
          <p:nvPr/>
        </p:nvSpPr>
        <p:spPr>
          <a:xfrm>
            <a:off x="13415105" y="3218289"/>
            <a:ext cx="3989452" cy="2244067"/>
          </a:xfrm>
          <a:custGeom>
            <a:avLst/>
            <a:gdLst/>
            <a:ahLst/>
            <a:cxnLst/>
            <a:rect l="l" t="t" r="r" b="b"/>
            <a:pathLst>
              <a:path w="3989452" h="2244067">
                <a:moveTo>
                  <a:pt x="0" y="0"/>
                </a:moveTo>
                <a:lnTo>
                  <a:pt x="3989451" y="0"/>
                </a:lnTo>
                <a:lnTo>
                  <a:pt x="3989451" y="2244066"/>
                </a:lnTo>
                <a:lnTo>
                  <a:pt x="0" y="2244066"/>
                </a:lnTo>
                <a:lnTo>
                  <a:pt x="0" y="0"/>
                </a:lnTo>
                <a:close/>
              </a:path>
            </a:pathLst>
          </a:custGeom>
          <a:blipFill>
            <a:blip r:embed="rId12"/>
            <a:stretch>
              <a:fillRect/>
            </a:stretch>
          </a:blipFill>
        </p:spPr>
        <p:txBody>
          <a:bodyPr/>
          <a:lstStyle/>
          <a:p>
            <a:endParaRPr lang="es-E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615469"/>
            <a:chOff x="0" y="0"/>
            <a:chExt cx="24384000" cy="2153959"/>
          </a:xfrm>
        </p:grpSpPr>
        <p:pic>
          <p:nvPicPr>
            <p:cNvPr id="3" name="Picture 3"/>
            <p:cNvPicPr>
              <a:picLocks noChangeAspect="1"/>
            </p:cNvPicPr>
            <p:nvPr/>
          </p:nvPicPr>
          <p:blipFill>
            <a:blip r:embed="rId2"/>
            <a:srcRect t="43374" b="43374"/>
            <a:stretch>
              <a:fillRect/>
            </a:stretch>
          </p:blipFill>
          <p:spPr>
            <a:xfrm>
              <a:off x="0" y="0"/>
              <a:ext cx="24384000" cy="2153959"/>
            </a:xfrm>
            <a:prstGeom prst="rect">
              <a:avLst/>
            </a:prstGeom>
          </p:spPr>
        </p:pic>
      </p:grpSp>
      <p:sp>
        <p:nvSpPr>
          <p:cNvPr id="4" name="AutoShape 4"/>
          <p:cNvSpPr/>
          <p:nvPr/>
        </p:nvSpPr>
        <p:spPr>
          <a:xfrm>
            <a:off x="40" y="2408964"/>
            <a:ext cx="18287960" cy="0"/>
          </a:xfrm>
          <a:prstGeom prst="line">
            <a:avLst/>
          </a:prstGeom>
          <a:ln w="28575" cap="rnd">
            <a:solidFill>
              <a:srgbClr val="C4313B"/>
            </a:solidFill>
            <a:prstDash val="solid"/>
            <a:headEnd type="none" w="sm" len="sm"/>
            <a:tailEnd type="none" w="sm" len="sm"/>
          </a:ln>
        </p:spPr>
        <p:txBody>
          <a:bodyPr/>
          <a:lstStyle/>
          <a:p>
            <a:endParaRPr lang="es-ES"/>
          </a:p>
        </p:txBody>
      </p:sp>
      <p:grpSp>
        <p:nvGrpSpPr>
          <p:cNvPr id="5" name="Group 5"/>
          <p:cNvGrpSpPr/>
          <p:nvPr/>
        </p:nvGrpSpPr>
        <p:grpSpPr>
          <a:xfrm>
            <a:off x="203625" y="2591421"/>
            <a:ext cx="8730764" cy="6565207"/>
            <a:chOff x="0" y="0"/>
            <a:chExt cx="2299461" cy="1729108"/>
          </a:xfrm>
        </p:grpSpPr>
        <p:sp>
          <p:nvSpPr>
            <p:cNvPr id="6" name="Freeform 6"/>
            <p:cNvSpPr/>
            <p:nvPr/>
          </p:nvSpPr>
          <p:spPr>
            <a:xfrm>
              <a:off x="0" y="0"/>
              <a:ext cx="2299461" cy="1729108"/>
            </a:xfrm>
            <a:custGeom>
              <a:avLst/>
              <a:gdLst/>
              <a:ahLst/>
              <a:cxnLst/>
              <a:rect l="l" t="t" r="r" b="b"/>
              <a:pathLst>
                <a:path w="2299461" h="1729108">
                  <a:moveTo>
                    <a:pt x="0" y="0"/>
                  </a:moveTo>
                  <a:lnTo>
                    <a:pt x="2299461" y="0"/>
                  </a:lnTo>
                  <a:lnTo>
                    <a:pt x="2299461" y="1729108"/>
                  </a:lnTo>
                  <a:lnTo>
                    <a:pt x="0" y="1729108"/>
                  </a:lnTo>
                  <a:close/>
                </a:path>
              </a:pathLst>
            </a:custGeom>
            <a:solidFill>
              <a:srgbClr val="000000">
                <a:alpha val="0"/>
              </a:srgbClr>
            </a:solidFill>
            <a:ln w="19050" cap="sq">
              <a:solidFill>
                <a:srgbClr val="0ABB41"/>
              </a:solidFill>
              <a:prstDash val="solid"/>
              <a:miter/>
            </a:ln>
          </p:spPr>
          <p:txBody>
            <a:bodyPr/>
            <a:lstStyle/>
            <a:p>
              <a:endParaRPr lang="es-ES"/>
            </a:p>
          </p:txBody>
        </p:sp>
        <p:sp>
          <p:nvSpPr>
            <p:cNvPr id="7" name="TextBox 7"/>
            <p:cNvSpPr txBox="1"/>
            <p:nvPr/>
          </p:nvSpPr>
          <p:spPr>
            <a:xfrm>
              <a:off x="0" y="-19050"/>
              <a:ext cx="2299461" cy="1748158"/>
            </a:xfrm>
            <a:prstGeom prst="rect">
              <a:avLst/>
            </a:prstGeom>
          </p:spPr>
          <p:txBody>
            <a:bodyPr lIns="50800" tIns="50800" rIns="50800" bIns="50800" rtlCol="0" anchor="ctr"/>
            <a:lstStyle/>
            <a:p>
              <a:pPr algn="ctr">
                <a:lnSpc>
                  <a:spcPts val="3000"/>
                </a:lnSpc>
              </a:pPr>
              <a:endParaRPr/>
            </a:p>
          </p:txBody>
        </p:sp>
      </p:grpSp>
      <p:grpSp>
        <p:nvGrpSpPr>
          <p:cNvPr id="8" name="Group 8"/>
          <p:cNvGrpSpPr/>
          <p:nvPr/>
        </p:nvGrpSpPr>
        <p:grpSpPr>
          <a:xfrm>
            <a:off x="9357383" y="2591421"/>
            <a:ext cx="8639834" cy="6565207"/>
            <a:chOff x="0" y="0"/>
            <a:chExt cx="2275512" cy="1729108"/>
          </a:xfrm>
        </p:grpSpPr>
        <p:sp>
          <p:nvSpPr>
            <p:cNvPr id="9" name="Freeform 9"/>
            <p:cNvSpPr/>
            <p:nvPr/>
          </p:nvSpPr>
          <p:spPr>
            <a:xfrm>
              <a:off x="0" y="0"/>
              <a:ext cx="2275512" cy="1729108"/>
            </a:xfrm>
            <a:custGeom>
              <a:avLst/>
              <a:gdLst/>
              <a:ahLst/>
              <a:cxnLst/>
              <a:rect l="l" t="t" r="r" b="b"/>
              <a:pathLst>
                <a:path w="2275512" h="1729108">
                  <a:moveTo>
                    <a:pt x="0" y="0"/>
                  </a:moveTo>
                  <a:lnTo>
                    <a:pt x="2275512" y="0"/>
                  </a:lnTo>
                  <a:lnTo>
                    <a:pt x="2275512" y="1729108"/>
                  </a:lnTo>
                  <a:lnTo>
                    <a:pt x="0" y="1729108"/>
                  </a:lnTo>
                  <a:close/>
                </a:path>
              </a:pathLst>
            </a:custGeom>
            <a:solidFill>
              <a:srgbClr val="000000">
                <a:alpha val="0"/>
              </a:srgbClr>
            </a:solidFill>
            <a:ln w="19050" cap="sq">
              <a:solidFill>
                <a:srgbClr val="0ABB41"/>
              </a:solidFill>
              <a:prstDash val="solid"/>
              <a:miter/>
            </a:ln>
          </p:spPr>
          <p:txBody>
            <a:bodyPr/>
            <a:lstStyle/>
            <a:p>
              <a:endParaRPr lang="es-ES"/>
            </a:p>
          </p:txBody>
        </p:sp>
        <p:sp>
          <p:nvSpPr>
            <p:cNvPr id="10" name="TextBox 10"/>
            <p:cNvSpPr txBox="1"/>
            <p:nvPr/>
          </p:nvSpPr>
          <p:spPr>
            <a:xfrm>
              <a:off x="0" y="-19050"/>
              <a:ext cx="2275512" cy="1748158"/>
            </a:xfrm>
            <a:prstGeom prst="rect">
              <a:avLst/>
            </a:prstGeom>
          </p:spPr>
          <p:txBody>
            <a:bodyPr lIns="50800" tIns="50800" rIns="50800" bIns="50800" rtlCol="0" anchor="ctr"/>
            <a:lstStyle/>
            <a:p>
              <a:pPr algn="ctr">
                <a:lnSpc>
                  <a:spcPts val="3000"/>
                </a:lnSpc>
              </a:pPr>
              <a:endParaRPr/>
            </a:p>
          </p:txBody>
        </p:sp>
      </p:grpSp>
      <p:sp>
        <p:nvSpPr>
          <p:cNvPr id="11" name="Freeform 11"/>
          <p:cNvSpPr/>
          <p:nvPr/>
        </p:nvSpPr>
        <p:spPr>
          <a:xfrm>
            <a:off x="398172" y="3978727"/>
            <a:ext cx="8362720" cy="4871284"/>
          </a:xfrm>
          <a:custGeom>
            <a:avLst/>
            <a:gdLst/>
            <a:ahLst/>
            <a:cxnLst/>
            <a:rect l="l" t="t" r="r" b="b"/>
            <a:pathLst>
              <a:path w="8362720" h="4871284">
                <a:moveTo>
                  <a:pt x="0" y="0"/>
                </a:moveTo>
                <a:lnTo>
                  <a:pt x="8362720" y="0"/>
                </a:lnTo>
                <a:lnTo>
                  <a:pt x="8362720" y="4871284"/>
                </a:lnTo>
                <a:lnTo>
                  <a:pt x="0" y="4871284"/>
                </a:lnTo>
                <a:lnTo>
                  <a:pt x="0" y="0"/>
                </a:lnTo>
                <a:close/>
              </a:path>
            </a:pathLst>
          </a:custGeom>
          <a:blipFill>
            <a:blip r:embed="rId3"/>
            <a:stretch>
              <a:fillRect/>
            </a:stretch>
          </a:blipFill>
        </p:spPr>
        <p:txBody>
          <a:bodyPr/>
          <a:lstStyle/>
          <a:p>
            <a:endParaRPr lang="es-ES"/>
          </a:p>
        </p:txBody>
      </p:sp>
      <p:sp>
        <p:nvSpPr>
          <p:cNvPr id="12" name="Freeform 12"/>
          <p:cNvSpPr/>
          <p:nvPr/>
        </p:nvSpPr>
        <p:spPr>
          <a:xfrm>
            <a:off x="9657896" y="4302753"/>
            <a:ext cx="8055263" cy="4329704"/>
          </a:xfrm>
          <a:custGeom>
            <a:avLst/>
            <a:gdLst/>
            <a:ahLst/>
            <a:cxnLst/>
            <a:rect l="l" t="t" r="r" b="b"/>
            <a:pathLst>
              <a:path w="8055263" h="4329704">
                <a:moveTo>
                  <a:pt x="0" y="0"/>
                </a:moveTo>
                <a:lnTo>
                  <a:pt x="8055263" y="0"/>
                </a:lnTo>
                <a:lnTo>
                  <a:pt x="8055263" y="4329704"/>
                </a:lnTo>
                <a:lnTo>
                  <a:pt x="0" y="4329704"/>
                </a:lnTo>
                <a:lnTo>
                  <a:pt x="0" y="0"/>
                </a:lnTo>
                <a:close/>
              </a:path>
            </a:pathLst>
          </a:custGeom>
          <a:blipFill>
            <a:blip r:embed="rId4"/>
            <a:stretch>
              <a:fillRect/>
            </a:stretch>
          </a:blipFill>
        </p:spPr>
        <p:txBody>
          <a:bodyPr/>
          <a:lstStyle/>
          <a:p>
            <a:endParaRPr lang="es-ES"/>
          </a:p>
        </p:txBody>
      </p:sp>
      <p:sp>
        <p:nvSpPr>
          <p:cNvPr id="13" name="TextBox 13"/>
          <p:cNvSpPr txBox="1"/>
          <p:nvPr/>
        </p:nvSpPr>
        <p:spPr>
          <a:xfrm>
            <a:off x="9589115" y="2797627"/>
            <a:ext cx="7959049" cy="548946"/>
          </a:xfrm>
          <a:prstGeom prst="rect">
            <a:avLst/>
          </a:prstGeom>
        </p:spPr>
        <p:txBody>
          <a:bodyPr lIns="0" tIns="0" rIns="0" bIns="0" rtlCol="0" anchor="t">
            <a:spAutoFit/>
          </a:bodyPr>
          <a:lstStyle/>
          <a:p>
            <a:pPr algn="ctr">
              <a:lnSpc>
                <a:spcPts val="4430"/>
              </a:lnSpc>
            </a:pPr>
            <a:r>
              <a:rPr lang="en-US" sz="3164">
                <a:solidFill>
                  <a:srgbClr val="000000"/>
                </a:solidFill>
                <a:latin typeface="Open Sans"/>
                <a:ea typeface="Open Sans"/>
                <a:cs typeface="Open Sans"/>
                <a:sym typeface="Open Sans"/>
              </a:rPr>
              <a:t>Generadores / Detractores de rentabilidad</a:t>
            </a:r>
          </a:p>
        </p:txBody>
      </p:sp>
      <p:sp>
        <p:nvSpPr>
          <p:cNvPr id="14" name="TextBox 14"/>
          <p:cNvSpPr txBox="1"/>
          <p:nvPr/>
        </p:nvSpPr>
        <p:spPr>
          <a:xfrm>
            <a:off x="675592" y="1755694"/>
            <a:ext cx="11526357" cy="638983"/>
          </a:xfrm>
          <a:prstGeom prst="rect">
            <a:avLst/>
          </a:prstGeom>
        </p:spPr>
        <p:txBody>
          <a:bodyPr lIns="0" tIns="0" rIns="0" bIns="0" rtlCol="0" anchor="t">
            <a:spAutoFit/>
          </a:bodyPr>
          <a:lstStyle/>
          <a:p>
            <a:pPr algn="l">
              <a:lnSpc>
                <a:spcPts val="5205"/>
              </a:lnSpc>
            </a:pPr>
            <a:r>
              <a:rPr lang="en-US" sz="3718" b="1">
                <a:solidFill>
                  <a:srgbClr val="1D1D1B"/>
                </a:solidFill>
                <a:latin typeface="Bricolage Grotesque 28 Bold"/>
                <a:ea typeface="Bricolage Grotesque 28 Bold"/>
                <a:cs typeface="Bricolage Grotesque 28 Bold"/>
                <a:sym typeface="Bricolage Grotesque 28 Bold"/>
              </a:rPr>
              <a:t>Información CUATRIMESTRAL</a:t>
            </a:r>
          </a:p>
        </p:txBody>
      </p:sp>
      <p:sp>
        <p:nvSpPr>
          <p:cNvPr id="15" name="TextBox 15"/>
          <p:cNvSpPr txBox="1"/>
          <p:nvPr/>
        </p:nvSpPr>
        <p:spPr>
          <a:xfrm>
            <a:off x="1028700" y="672846"/>
            <a:ext cx="6160341" cy="500738"/>
          </a:xfrm>
          <a:prstGeom prst="rect">
            <a:avLst/>
          </a:prstGeom>
        </p:spPr>
        <p:txBody>
          <a:bodyPr lIns="0" tIns="0" rIns="0" bIns="0" rtlCol="0" anchor="t">
            <a:spAutoFit/>
          </a:bodyPr>
          <a:lstStyle/>
          <a:p>
            <a:pPr algn="l">
              <a:lnSpc>
                <a:spcPts val="3624"/>
              </a:lnSpc>
            </a:pPr>
            <a:r>
              <a:rPr lang="en-US" sz="4118" b="1">
                <a:solidFill>
                  <a:srgbClr val="FFFFFF"/>
                </a:solidFill>
                <a:latin typeface="Bricolage Grotesque 28 Bold"/>
                <a:ea typeface="Bricolage Grotesque 28 Bold"/>
                <a:cs typeface="Bricolage Grotesque 28 Bold"/>
                <a:sym typeface="Bricolage Grotesque 28 Bold"/>
              </a:rPr>
              <a:t>Comisión Económica</a:t>
            </a:r>
          </a:p>
        </p:txBody>
      </p:sp>
      <p:sp>
        <p:nvSpPr>
          <p:cNvPr id="16" name="TextBox 16"/>
          <p:cNvSpPr txBox="1"/>
          <p:nvPr/>
        </p:nvSpPr>
        <p:spPr>
          <a:xfrm>
            <a:off x="0" y="2807152"/>
            <a:ext cx="8760892" cy="514350"/>
          </a:xfrm>
          <a:prstGeom prst="rect">
            <a:avLst/>
          </a:prstGeom>
        </p:spPr>
        <p:txBody>
          <a:bodyPr lIns="0" tIns="0" rIns="0" bIns="0" rtlCol="0" anchor="t">
            <a:spAutoFit/>
          </a:bodyPr>
          <a:lstStyle/>
          <a:p>
            <a:pPr algn="ctr">
              <a:lnSpc>
                <a:spcPts val="4200"/>
              </a:lnSpc>
            </a:pPr>
            <a:r>
              <a:rPr lang="en-US" sz="3000">
                <a:solidFill>
                  <a:srgbClr val="000000"/>
                </a:solidFill>
                <a:latin typeface="Open Sans"/>
                <a:ea typeface="Open Sans"/>
                <a:cs typeface="Open Sans"/>
                <a:sym typeface="Open Sans"/>
              </a:rPr>
              <a:t>Mapa exposición geográfica (Con y sin CABK)</a:t>
            </a:r>
          </a:p>
        </p:txBody>
      </p:sp>
      <p:sp>
        <p:nvSpPr>
          <p:cNvPr id="17" name="TextBox 17"/>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Open Sans"/>
                <a:ea typeface="Open Sans"/>
                <a:cs typeface="Open Sans"/>
                <a:sym typeface="Open Sans"/>
              </a:rPr>
              <a:t>51</a:t>
            </a:r>
          </a:p>
        </p:txBody>
      </p:sp>
      <p:grpSp>
        <p:nvGrpSpPr>
          <p:cNvPr id="18" name="Group 18"/>
          <p:cNvGrpSpPr/>
          <p:nvPr/>
        </p:nvGrpSpPr>
        <p:grpSpPr>
          <a:xfrm>
            <a:off x="3569727" y="9462982"/>
            <a:ext cx="11148545" cy="824018"/>
            <a:chOff x="0" y="0"/>
            <a:chExt cx="14864727" cy="1098691"/>
          </a:xfrm>
        </p:grpSpPr>
        <p:grpSp>
          <p:nvGrpSpPr>
            <p:cNvPr id="19" name="Group 19"/>
            <p:cNvGrpSpPr/>
            <p:nvPr/>
          </p:nvGrpSpPr>
          <p:grpSpPr>
            <a:xfrm>
              <a:off x="0" y="0"/>
              <a:ext cx="14864727" cy="1098691"/>
              <a:chOff x="0" y="0"/>
              <a:chExt cx="4816582" cy="356006"/>
            </a:xfrm>
          </p:grpSpPr>
          <p:sp>
            <p:nvSpPr>
              <p:cNvPr id="20" name="Freeform 20"/>
              <p:cNvSpPr/>
              <p:nvPr/>
            </p:nvSpPr>
            <p:spPr>
              <a:xfrm>
                <a:off x="0" y="0"/>
                <a:ext cx="4816582" cy="356006"/>
              </a:xfrm>
              <a:custGeom>
                <a:avLst/>
                <a:gdLst/>
                <a:ahLst/>
                <a:cxnLst/>
                <a:rect l="l" t="t" r="r" b="b"/>
                <a:pathLst>
                  <a:path w="4816582" h="356006">
                    <a:moveTo>
                      <a:pt x="0" y="0"/>
                    </a:moveTo>
                    <a:lnTo>
                      <a:pt x="4816582" y="0"/>
                    </a:lnTo>
                    <a:lnTo>
                      <a:pt x="4816582" y="356006"/>
                    </a:lnTo>
                    <a:lnTo>
                      <a:pt x="0" y="356006"/>
                    </a:lnTo>
                    <a:close/>
                  </a:path>
                </a:pathLst>
              </a:custGeom>
              <a:solidFill>
                <a:srgbClr val="FFFFFF"/>
              </a:solidFill>
            </p:spPr>
            <p:txBody>
              <a:bodyPr/>
              <a:lstStyle/>
              <a:p>
                <a:endParaRPr lang="es-ES"/>
              </a:p>
            </p:txBody>
          </p:sp>
          <p:sp>
            <p:nvSpPr>
              <p:cNvPr id="21" name="TextBox 21"/>
              <p:cNvSpPr txBox="1"/>
              <p:nvPr/>
            </p:nvSpPr>
            <p:spPr>
              <a:xfrm>
                <a:off x="0" y="-19050"/>
                <a:ext cx="4816582" cy="375056"/>
              </a:xfrm>
              <a:prstGeom prst="rect">
                <a:avLst/>
              </a:prstGeom>
            </p:spPr>
            <p:txBody>
              <a:bodyPr lIns="50800" tIns="50800" rIns="50800" bIns="50800" rtlCol="0" anchor="ctr"/>
              <a:lstStyle/>
              <a:p>
                <a:pPr algn="ctr">
                  <a:lnSpc>
                    <a:spcPts val="3000"/>
                  </a:lnSpc>
                </a:pPr>
                <a:endParaRPr/>
              </a:p>
            </p:txBody>
          </p:sp>
        </p:grpSp>
        <p:sp>
          <p:nvSpPr>
            <p:cNvPr id="22" name="Freeform 22"/>
            <p:cNvSpPr/>
            <p:nvPr/>
          </p:nvSpPr>
          <p:spPr>
            <a:xfrm>
              <a:off x="6264962" y="177395"/>
              <a:ext cx="2779099" cy="743900"/>
            </a:xfrm>
            <a:custGeom>
              <a:avLst/>
              <a:gdLst/>
              <a:ahLst/>
              <a:cxnLst/>
              <a:rect l="l" t="t" r="r" b="b"/>
              <a:pathLst>
                <a:path w="2779099" h="743900">
                  <a:moveTo>
                    <a:pt x="0" y="0"/>
                  </a:moveTo>
                  <a:lnTo>
                    <a:pt x="2779099" y="0"/>
                  </a:lnTo>
                  <a:lnTo>
                    <a:pt x="2779099" y="743901"/>
                  </a:lnTo>
                  <a:lnTo>
                    <a:pt x="0" y="7439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ES"/>
            </a:p>
          </p:txBody>
        </p:sp>
      </p:gr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615469"/>
            <a:chOff x="0" y="0"/>
            <a:chExt cx="24384000" cy="2153959"/>
          </a:xfrm>
        </p:grpSpPr>
        <p:pic>
          <p:nvPicPr>
            <p:cNvPr id="3" name="Picture 3"/>
            <p:cNvPicPr>
              <a:picLocks noChangeAspect="1"/>
            </p:cNvPicPr>
            <p:nvPr/>
          </p:nvPicPr>
          <p:blipFill>
            <a:blip r:embed="rId2"/>
            <a:srcRect t="43374" b="43374"/>
            <a:stretch>
              <a:fillRect/>
            </a:stretch>
          </p:blipFill>
          <p:spPr>
            <a:xfrm>
              <a:off x="0" y="0"/>
              <a:ext cx="24384000" cy="2153959"/>
            </a:xfrm>
            <a:prstGeom prst="rect">
              <a:avLst/>
            </a:prstGeom>
          </p:spPr>
        </p:pic>
      </p:grpSp>
      <p:sp>
        <p:nvSpPr>
          <p:cNvPr id="4" name="AutoShape 4"/>
          <p:cNvSpPr/>
          <p:nvPr/>
        </p:nvSpPr>
        <p:spPr>
          <a:xfrm>
            <a:off x="40" y="2408964"/>
            <a:ext cx="18287960" cy="0"/>
          </a:xfrm>
          <a:prstGeom prst="line">
            <a:avLst/>
          </a:prstGeom>
          <a:ln w="28575" cap="rnd">
            <a:solidFill>
              <a:srgbClr val="C4313B"/>
            </a:solidFill>
            <a:prstDash val="solid"/>
            <a:headEnd type="none" w="sm" len="sm"/>
            <a:tailEnd type="none" w="sm" len="sm"/>
          </a:ln>
        </p:spPr>
        <p:txBody>
          <a:bodyPr/>
          <a:lstStyle/>
          <a:p>
            <a:endParaRPr lang="es-ES"/>
          </a:p>
        </p:txBody>
      </p:sp>
      <p:grpSp>
        <p:nvGrpSpPr>
          <p:cNvPr id="5" name="Group 5"/>
          <p:cNvGrpSpPr/>
          <p:nvPr/>
        </p:nvGrpSpPr>
        <p:grpSpPr>
          <a:xfrm>
            <a:off x="320518" y="2642327"/>
            <a:ext cx="6118252" cy="6384226"/>
            <a:chOff x="0" y="0"/>
            <a:chExt cx="1611392" cy="1681442"/>
          </a:xfrm>
        </p:grpSpPr>
        <p:sp>
          <p:nvSpPr>
            <p:cNvPr id="6" name="Freeform 6"/>
            <p:cNvSpPr/>
            <p:nvPr/>
          </p:nvSpPr>
          <p:spPr>
            <a:xfrm>
              <a:off x="0" y="0"/>
              <a:ext cx="1611392" cy="1681442"/>
            </a:xfrm>
            <a:custGeom>
              <a:avLst/>
              <a:gdLst/>
              <a:ahLst/>
              <a:cxnLst/>
              <a:rect l="l" t="t" r="r" b="b"/>
              <a:pathLst>
                <a:path w="1611392" h="1681442">
                  <a:moveTo>
                    <a:pt x="0" y="0"/>
                  </a:moveTo>
                  <a:lnTo>
                    <a:pt x="1611392" y="0"/>
                  </a:lnTo>
                  <a:lnTo>
                    <a:pt x="1611392" y="1681442"/>
                  </a:lnTo>
                  <a:lnTo>
                    <a:pt x="0" y="1681442"/>
                  </a:lnTo>
                  <a:close/>
                </a:path>
              </a:pathLst>
            </a:custGeom>
            <a:solidFill>
              <a:srgbClr val="000000">
                <a:alpha val="0"/>
              </a:srgbClr>
            </a:solidFill>
            <a:ln w="19050" cap="sq">
              <a:solidFill>
                <a:srgbClr val="0ABB41"/>
              </a:solidFill>
              <a:prstDash val="solid"/>
              <a:miter/>
            </a:ln>
          </p:spPr>
          <p:txBody>
            <a:bodyPr/>
            <a:lstStyle/>
            <a:p>
              <a:endParaRPr lang="es-ES"/>
            </a:p>
          </p:txBody>
        </p:sp>
        <p:sp>
          <p:nvSpPr>
            <p:cNvPr id="7" name="TextBox 7"/>
            <p:cNvSpPr txBox="1"/>
            <p:nvPr/>
          </p:nvSpPr>
          <p:spPr>
            <a:xfrm>
              <a:off x="0" y="-19050"/>
              <a:ext cx="1611392" cy="1700492"/>
            </a:xfrm>
            <a:prstGeom prst="rect">
              <a:avLst/>
            </a:prstGeom>
          </p:spPr>
          <p:txBody>
            <a:bodyPr lIns="50800" tIns="50800" rIns="50800" bIns="50800" rtlCol="0" anchor="ctr"/>
            <a:lstStyle/>
            <a:p>
              <a:pPr algn="ctr">
                <a:lnSpc>
                  <a:spcPts val="3000"/>
                </a:lnSpc>
              </a:pPr>
              <a:endParaRPr/>
            </a:p>
          </p:txBody>
        </p:sp>
      </p:grpSp>
      <p:sp>
        <p:nvSpPr>
          <p:cNvPr id="8" name="Freeform 8"/>
          <p:cNvSpPr/>
          <p:nvPr/>
        </p:nvSpPr>
        <p:spPr>
          <a:xfrm>
            <a:off x="1028700" y="3272467"/>
            <a:ext cx="4540014" cy="2735358"/>
          </a:xfrm>
          <a:custGeom>
            <a:avLst/>
            <a:gdLst/>
            <a:ahLst/>
            <a:cxnLst/>
            <a:rect l="l" t="t" r="r" b="b"/>
            <a:pathLst>
              <a:path w="4540014" h="2735358">
                <a:moveTo>
                  <a:pt x="0" y="0"/>
                </a:moveTo>
                <a:lnTo>
                  <a:pt x="4540014" y="0"/>
                </a:lnTo>
                <a:lnTo>
                  <a:pt x="4540014" y="2735358"/>
                </a:lnTo>
                <a:lnTo>
                  <a:pt x="0" y="2735358"/>
                </a:lnTo>
                <a:lnTo>
                  <a:pt x="0" y="0"/>
                </a:lnTo>
                <a:close/>
              </a:path>
            </a:pathLst>
          </a:custGeom>
          <a:blipFill>
            <a:blip r:embed="rId3"/>
            <a:stretch>
              <a:fillRect/>
            </a:stretch>
          </a:blipFill>
        </p:spPr>
        <p:txBody>
          <a:bodyPr/>
          <a:lstStyle/>
          <a:p>
            <a:endParaRPr lang="es-ES"/>
          </a:p>
        </p:txBody>
      </p:sp>
      <p:sp>
        <p:nvSpPr>
          <p:cNvPr id="9" name="Freeform 9"/>
          <p:cNvSpPr/>
          <p:nvPr/>
        </p:nvSpPr>
        <p:spPr>
          <a:xfrm>
            <a:off x="1028700" y="6226183"/>
            <a:ext cx="4540014" cy="2667258"/>
          </a:xfrm>
          <a:custGeom>
            <a:avLst/>
            <a:gdLst/>
            <a:ahLst/>
            <a:cxnLst/>
            <a:rect l="l" t="t" r="r" b="b"/>
            <a:pathLst>
              <a:path w="4540014" h="2667258">
                <a:moveTo>
                  <a:pt x="0" y="0"/>
                </a:moveTo>
                <a:lnTo>
                  <a:pt x="4540014" y="0"/>
                </a:lnTo>
                <a:lnTo>
                  <a:pt x="4540014" y="2667258"/>
                </a:lnTo>
                <a:lnTo>
                  <a:pt x="0" y="2667258"/>
                </a:lnTo>
                <a:lnTo>
                  <a:pt x="0" y="0"/>
                </a:lnTo>
                <a:close/>
              </a:path>
            </a:pathLst>
          </a:custGeom>
          <a:blipFill>
            <a:blip r:embed="rId4"/>
            <a:stretch>
              <a:fillRect/>
            </a:stretch>
          </a:blipFill>
        </p:spPr>
        <p:txBody>
          <a:bodyPr/>
          <a:lstStyle/>
          <a:p>
            <a:endParaRPr lang="es-ES"/>
          </a:p>
        </p:txBody>
      </p:sp>
      <p:grpSp>
        <p:nvGrpSpPr>
          <p:cNvPr id="10" name="Group 10"/>
          <p:cNvGrpSpPr/>
          <p:nvPr/>
        </p:nvGrpSpPr>
        <p:grpSpPr>
          <a:xfrm>
            <a:off x="6682456" y="2642327"/>
            <a:ext cx="5745406" cy="6384226"/>
            <a:chOff x="0" y="0"/>
            <a:chExt cx="1513193" cy="1681442"/>
          </a:xfrm>
        </p:grpSpPr>
        <p:sp>
          <p:nvSpPr>
            <p:cNvPr id="11" name="Freeform 11"/>
            <p:cNvSpPr/>
            <p:nvPr/>
          </p:nvSpPr>
          <p:spPr>
            <a:xfrm>
              <a:off x="0" y="0"/>
              <a:ext cx="1513193" cy="1681442"/>
            </a:xfrm>
            <a:custGeom>
              <a:avLst/>
              <a:gdLst/>
              <a:ahLst/>
              <a:cxnLst/>
              <a:rect l="l" t="t" r="r" b="b"/>
              <a:pathLst>
                <a:path w="1513193" h="1681442">
                  <a:moveTo>
                    <a:pt x="0" y="0"/>
                  </a:moveTo>
                  <a:lnTo>
                    <a:pt x="1513193" y="0"/>
                  </a:lnTo>
                  <a:lnTo>
                    <a:pt x="1513193" y="1681442"/>
                  </a:lnTo>
                  <a:lnTo>
                    <a:pt x="0" y="1681442"/>
                  </a:lnTo>
                  <a:close/>
                </a:path>
              </a:pathLst>
            </a:custGeom>
            <a:solidFill>
              <a:srgbClr val="000000">
                <a:alpha val="0"/>
              </a:srgbClr>
            </a:solidFill>
            <a:ln w="19050" cap="sq">
              <a:solidFill>
                <a:srgbClr val="0ABB41"/>
              </a:solidFill>
              <a:prstDash val="solid"/>
              <a:miter/>
            </a:ln>
          </p:spPr>
          <p:txBody>
            <a:bodyPr/>
            <a:lstStyle/>
            <a:p>
              <a:endParaRPr lang="es-ES"/>
            </a:p>
          </p:txBody>
        </p:sp>
        <p:sp>
          <p:nvSpPr>
            <p:cNvPr id="12" name="TextBox 12"/>
            <p:cNvSpPr txBox="1"/>
            <p:nvPr/>
          </p:nvSpPr>
          <p:spPr>
            <a:xfrm>
              <a:off x="0" y="-19050"/>
              <a:ext cx="1513193" cy="1700492"/>
            </a:xfrm>
            <a:prstGeom prst="rect">
              <a:avLst/>
            </a:prstGeom>
          </p:spPr>
          <p:txBody>
            <a:bodyPr lIns="50800" tIns="50800" rIns="50800" bIns="50800" rtlCol="0" anchor="ctr"/>
            <a:lstStyle/>
            <a:p>
              <a:pPr algn="ctr">
                <a:lnSpc>
                  <a:spcPts val="3000"/>
                </a:lnSpc>
              </a:pPr>
              <a:endParaRPr/>
            </a:p>
          </p:txBody>
        </p:sp>
      </p:grpSp>
      <p:grpSp>
        <p:nvGrpSpPr>
          <p:cNvPr id="13" name="Group 13"/>
          <p:cNvGrpSpPr/>
          <p:nvPr/>
        </p:nvGrpSpPr>
        <p:grpSpPr>
          <a:xfrm>
            <a:off x="12675512" y="2642327"/>
            <a:ext cx="5443637" cy="6384226"/>
            <a:chOff x="0" y="0"/>
            <a:chExt cx="1433715" cy="1681442"/>
          </a:xfrm>
        </p:grpSpPr>
        <p:sp>
          <p:nvSpPr>
            <p:cNvPr id="14" name="Freeform 14"/>
            <p:cNvSpPr/>
            <p:nvPr/>
          </p:nvSpPr>
          <p:spPr>
            <a:xfrm>
              <a:off x="0" y="0"/>
              <a:ext cx="1433715" cy="1681442"/>
            </a:xfrm>
            <a:custGeom>
              <a:avLst/>
              <a:gdLst/>
              <a:ahLst/>
              <a:cxnLst/>
              <a:rect l="l" t="t" r="r" b="b"/>
              <a:pathLst>
                <a:path w="1433715" h="1681442">
                  <a:moveTo>
                    <a:pt x="0" y="0"/>
                  </a:moveTo>
                  <a:lnTo>
                    <a:pt x="1433715" y="0"/>
                  </a:lnTo>
                  <a:lnTo>
                    <a:pt x="1433715" y="1681442"/>
                  </a:lnTo>
                  <a:lnTo>
                    <a:pt x="0" y="1681442"/>
                  </a:lnTo>
                  <a:close/>
                </a:path>
              </a:pathLst>
            </a:custGeom>
            <a:solidFill>
              <a:srgbClr val="000000">
                <a:alpha val="0"/>
              </a:srgbClr>
            </a:solidFill>
            <a:ln w="19050" cap="sq">
              <a:solidFill>
                <a:srgbClr val="0ABB41"/>
              </a:solidFill>
              <a:prstDash val="solid"/>
              <a:miter/>
            </a:ln>
          </p:spPr>
          <p:txBody>
            <a:bodyPr/>
            <a:lstStyle/>
            <a:p>
              <a:endParaRPr lang="es-ES"/>
            </a:p>
          </p:txBody>
        </p:sp>
        <p:sp>
          <p:nvSpPr>
            <p:cNvPr id="15" name="TextBox 15"/>
            <p:cNvSpPr txBox="1"/>
            <p:nvPr/>
          </p:nvSpPr>
          <p:spPr>
            <a:xfrm>
              <a:off x="0" y="-19050"/>
              <a:ext cx="1433715" cy="1700492"/>
            </a:xfrm>
            <a:prstGeom prst="rect">
              <a:avLst/>
            </a:prstGeom>
          </p:spPr>
          <p:txBody>
            <a:bodyPr lIns="50800" tIns="50800" rIns="50800" bIns="50800" rtlCol="0" anchor="ctr"/>
            <a:lstStyle/>
            <a:p>
              <a:pPr algn="ctr">
                <a:lnSpc>
                  <a:spcPts val="3000"/>
                </a:lnSpc>
              </a:pPr>
              <a:endParaRPr/>
            </a:p>
          </p:txBody>
        </p:sp>
      </p:grpSp>
      <p:sp>
        <p:nvSpPr>
          <p:cNvPr id="16" name="Freeform 16"/>
          <p:cNvSpPr/>
          <p:nvPr/>
        </p:nvSpPr>
        <p:spPr>
          <a:xfrm>
            <a:off x="7189041" y="3272467"/>
            <a:ext cx="4533201" cy="2878582"/>
          </a:xfrm>
          <a:custGeom>
            <a:avLst/>
            <a:gdLst/>
            <a:ahLst/>
            <a:cxnLst/>
            <a:rect l="l" t="t" r="r" b="b"/>
            <a:pathLst>
              <a:path w="4533201" h="2878582">
                <a:moveTo>
                  <a:pt x="0" y="0"/>
                </a:moveTo>
                <a:lnTo>
                  <a:pt x="4533201" y="0"/>
                </a:lnTo>
                <a:lnTo>
                  <a:pt x="4533201" y="2878582"/>
                </a:lnTo>
                <a:lnTo>
                  <a:pt x="0" y="2878582"/>
                </a:lnTo>
                <a:lnTo>
                  <a:pt x="0" y="0"/>
                </a:lnTo>
                <a:close/>
              </a:path>
            </a:pathLst>
          </a:custGeom>
          <a:blipFill>
            <a:blip r:embed="rId5"/>
            <a:stretch>
              <a:fillRect/>
            </a:stretch>
          </a:blipFill>
        </p:spPr>
        <p:txBody>
          <a:bodyPr/>
          <a:lstStyle/>
          <a:p>
            <a:endParaRPr lang="es-ES"/>
          </a:p>
        </p:txBody>
      </p:sp>
      <p:sp>
        <p:nvSpPr>
          <p:cNvPr id="17" name="Freeform 17"/>
          <p:cNvSpPr/>
          <p:nvPr/>
        </p:nvSpPr>
        <p:spPr>
          <a:xfrm>
            <a:off x="7334783" y="6216395"/>
            <a:ext cx="4259095" cy="2667258"/>
          </a:xfrm>
          <a:custGeom>
            <a:avLst/>
            <a:gdLst/>
            <a:ahLst/>
            <a:cxnLst/>
            <a:rect l="l" t="t" r="r" b="b"/>
            <a:pathLst>
              <a:path w="4259095" h="2667258">
                <a:moveTo>
                  <a:pt x="0" y="0"/>
                </a:moveTo>
                <a:lnTo>
                  <a:pt x="4259095" y="0"/>
                </a:lnTo>
                <a:lnTo>
                  <a:pt x="4259095" y="2667258"/>
                </a:lnTo>
                <a:lnTo>
                  <a:pt x="0" y="2667258"/>
                </a:lnTo>
                <a:lnTo>
                  <a:pt x="0" y="0"/>
                </a:lnTo>
                <a:close/>
              </a:path>
            </a:pathLst>
          </a:custGeom>
          <a:blipFill>
            <a:blip r:embed="rId6"/>
            <a:stretch>
              <a:fillRect/>
            </a:stretch>
          </a:blipFill>
        </p:spPr>
        <p:txBody>
          <a:bodyPr/>
          <a:lstStyle/>
          <a:p>
            <a:endParaRPr lang="es-ES"/>
          </a:p>
        </p:txBody>
      </p:sp>
      <p:sp>
        <p:nvSpPr>
          <p:cNvPr id="18" name="Freeform 18"/>
          <p:cNvSpPr/>
          <p:nvPr/>
        </p:nvSpPr>
        <p:spPr>
          <a:xfrm>
            <a:off x="13103981" y="3316305"/>
            <a:ext cx="4754289" cy="2834745"/>
          </a:xfrm>
          <a:custGeom>
            <a:avLst/>
            <a:gdLst/>
            <a:ahLst/>
            <a:cxnLst/>
            <a:rect l="l" t="t" r="r" b="b"/>
            <a:pathLst>
              <a:path w="4754289" h="2834745">
                <a:moveTo>
                  <a:pt x="0" y="0"/>
                </a:moveTo>
                <a:lnTo>
                  <a:pt x="4754289" y="0"/>
                </a:lnTo>
                <a:lnTo>
                  <a:pt x="4754289" y="2834744"/>
                </a:lnTo>
                <a:lnTo>
                  <a:pt x="0" y="2834744"/>
                </a:lnTo>
                <a:lnTo>
                  <a:pt x="0" y="0"/>
                </a:lnTo>
                <a:close/>
              </a:path>
            </a:pathLst>
          </a:custGeom>
          <a:blipFill>
            <a:blip r:embed="rId7"/>
            <a:stretch>
              <a:fillRect/>
            </a:stretch>
          </a:blipFill>
        </p:spPr>
        <p:txBody>
          <a:bodyPr/>
          <a:lstStyle/>
          <a:p>
            <a:endParaRPr lang="es-ES"/>
          </a:p>
        </p:txBody>
      </p:sp>
      <p:sp>
        <p:nvSpPr>
          <p:cNvPr id="19" name="Freeform 19"/>
          <p:cNvSpPr/>
          <p:nvPr/>
        </p:nvSpPr>
        <p:spPr>
          <a:xfrm>
            <a:off x="13459994" y="6235970"/>
            <a:ext cx="4042264" cy="2647683"/>
          </a:xfrm>
          <a:custGeom>
            <a:avLst/>
            <a:gdLst/>
            <a:ahLst/>
            <a:cxnLst/>
            <a:rect l="l" t="t" r="r" b="b"/>
            <a:pathLst>
              <a:path w="4042264" h="2647683">
                <a:moveTo>
                  <a:pt x="0" y="0"/>
                </a:moveTo>
                <a:lnTo>
                  <a:pt x="4042263" y="0"/>
                </a:lnTo>
                <a:lnTo>
                  <a:pt x="4042263" y="2647683"/>
                </a:lnTo>
                <a:lnTo>
                  <a:pt x="0" y="2647683"/>
                </a:lnTo>
                <a:lnTo>
                  <a:pt x="0" y="0"/>
                </a:lnTo>
                <a:close/>
              </a:path>
            </a:pathLst>
          </a:custGeom>
          <a:blipFill>
            <a:blip r:embed="rId8"/>
            <a:stretch>
              <a:fillRect/>
            </a:stretch>
          </a:blipFill>
        </p:spPr>
        <p:txBody>
          <a:bodyPr/>
          <a:lstStyle/>
          <a:p>
            <a:endParaRPr lang="es-ES"/>
          </a:p>
        </p:txBody>
      </p:sp>
      <p:sp>
        <p:nvSpPr>
          <p:cNvPr id="20" name="TextBox 20"/>
          <p:cNvSpPr txBox="1"/>
          <p:nvPr/>
        </p:nvSpPr>
        <p:spPr>
          <a:xfrm>
            <a:off x="675592" y="1755694"/>
            <a:ext cx="11526357" cy="638983"/>
          </a:xfrm>
          <a:prstGeom prst="rect">
            <a:avLst/>
          </a:prstGeom>
        </p:spPr>
        <p:txBody>
          <a:bodyPr lIns="0" tIns="0" rIns="0" bIns="0" rtlCol="0" anchor="t">
            <a:spAutoFit/>
          </a:bodyPr>
          <a:lstStyle/>
          <a:p>
            <a:pPr algn="l">
              <a:lnSpc>
                <a:spcPts val="5205"/>
              </a:lnSpc>
            </a:pPr>
            <a:r>
              <a:rPr lang="en-US" sz="3718" b="1">
                <a:solidFill>
                  <a:srgbClr val="1D1D1B"/>
                </a:solidFill>
                <a:latin typeface="Bricolage Grotesque 28 Bold"/>
                <a:ea typeface="Bricolage Grotesque 28 Bold"/>
                <a:cs typeface="Bricolage Grotesque 28 Bold"/>
                <a:sym typeface="Bricolage Grotesque 28 Bold"/>
              </a:rPr>
              <a:t>Información CUATRIMESTRAL</a:t>
            </a:r>
          </a:p>
        </p:txBody>
      </p:sp>
      <p:sp>
        <p:nvSpPr>
          <p:cNvPr id="21" name="TextBox 21"/>
          <p:cNvSpPr txBox="1"/>
          <p:nvPr/>
        </p:nvSpPr>
        <p:spPr>
          <a:xfrm>
            <a:off x="1028700" y="672846"/>
            <a:ext cx="6160341" cy="500738"/>
          </a:xfrm>
          <a:prstGeom prst="rect">
            <a:avLst/>
          </a:prstGeom>
        </p:spPr>
        <p:txBody>
          <a:bodyPr lIns="0" tIns="0" rIns="0" bIns="0" rtlCol="0" anchor="t">
            <a:spAutoFit/>
          </a:bodyPr>
          <a:lstStyle/>
          <a:p>
            <a:pPr algn="l">
              <a:lnSpc>
                <a:spcPts val="3624"/>
              </a:lnSpc>
            </a:pPr>
            <a:r>
              <a:rPr lang="en-US" sz="4118" b="1">
                <a:solidFill>
                  <a:srgbClr val="FFFFFF"/>
                </a:solidFill>
                <a:latin typeface="Bricolage Grotesque 28 Bold"/>
                <a:ea typeface="Bricolage Grotesque 28 Bold"/>
                <a:cs typeface="Bricolage Grotesque 28 Bold"/>
                <a:sym typeface="Bricolage Grotesque 28 Bold"/>
              </a:rPr>
              <a:t>Comisión Económica</a:t>
            </a:r>
          </a:p>
        </p:txBody>
      </p:sp>
      <p:sp>
        <p:nvSpPr>
          <p:cNvPr id="22" name="TextBox 22"/>
          <p:cNvSpPr txBox="1"/>
          <p:nvPr/>
        </p:nvSpPr>
        <p:spPr>
          <a:xfrm>
            <a:off x="1570160" y="2710492"/>
            <a:ext cx="2538710" cy="514350"/>
          </a:xfrm>
          <a:prstGeom prst="rect">
            <a:avLst/>
          </a:prstGeom>
        </p:spPr>
        <p:txBody>
          <a:bodyPr lIns="0" tIns="0" rIns="0" bIns="0" rtlCol="0" anchor="t">
            <a:spAutoFit/>
          </a:bodyPr>
          <a:lstStyle/>
          <a:p>
            <a:pPr algn="ctr">
              <a:lnSpc>
                <a:spcPts val="4200"/>
              </a:lnSpc>
            </a:pPr>
            <a:r>
              <a:rPr lang="en-US" sz="3000">
                <a:solidFill>
                  <a:srgbClr val="000000"/>
                </a:solidFill>
                <a:latin typeface="Open Sans"/>
                <a:ea typeface="Open Sans"/>
                <a:cs typeface="Open Sans"/>
                <a:sym typeface="Open Sans"/>
              </a:rPr>
              <a:t>Renta variable</a:t>
            </a:r>
          </a:p>
        </p:txBody>
      </p:sp>
      <p:sp>
        <p:nvSpPr>
          <p:cNvPr id="23" name="TextBox 23"/>
          <p:cNvSpPr txBox="1"/>
          <p:nvPr/>
        </p:nvSpPr>
        <p:spPr>
          <a:xfrm>
            <a:off x="8633200" y="2770948"/>
            <a:ext cx="1662261" cy="514350"/>
          </a:xfrm>
          <a:prstGeom prst="rect">
            <a:avLst/>
          </a:prstGeom>
        </p:spPr>
        <p:txBody>
          <a:bodyPr lIns="0" tIns="0" rIns="0" bIns="0" rtlCol="0" anchor="t">
            <a:spAutoFit/>
          </a:bodyPr>
          <a:lstStyle/>
          <a:p>
            <a:pPr algn="ctr">
              <a:lnSpc>
                <a:spcPts val="4200"/>
              </a:lnSpc>
            </a:pPr>
            <a:r>
              <a:rPr lang="en-US" sz="3000">
                <a:solidFill>
                  <a:srgbClr val="000000"/>
                </a:solidFill>
                <a:latin typeface="Open Sans"/>
                <a:ea typeface="Open Sans"/>
                <a:cs typeface="Open Sans"/>
                <a:sym typeface="Open Sans"/>
              </a:rPr>
              <a:t>Renta fija</a:t>
            </a:r>
          </a:p>
        </p:txBody>
      </p:sp>
      <p:sp>
        <p:nvSpPr>
          <p:cNvPr id="24" name="TextBox 24"/>
          <p:cNvSpPr txBox="1"/>
          <p:nvPr/>
        </p:nvSpPr>
        <p:spPr>
          <a:xfrm>
            <a:off x="14078698" y="2758117"/>
            <a:ext cx="2853333" cy="514350"/>
          </a:xfrm>
          <a:prstGeom prst="rect">
            <a:avLst/>
          </a:prstGeom>
        </p:spPr>
        <p:txBody>
          <a:bodyPr lIns="0" tIns="0" rIns="0" bIns="0" rtlCol="0" anchor="t">
            <a:spAutoFit/>
          </a:bodyPr>
          <a:lstStyle/>
          <a:p>
            <a:pPr algn="ctr">
              <a:lnSpc>
                <a:spcPts val="4200"/>
              </a:lnSpc>
            </a:pPr>
            <a:r>
              <a:rPr lang="en-US" sz="3000">
                <a:solidFill>
                  <a:srgbClr val="000000"/>
                </a:solidFill>
                <a:latin typeface="Open Sans"/>
                <a:ea typeface="Open Sans"/>
                <a:cs typeface="Open Sans"/>
                <a:sym typeface="Open Sans"/>
              </a:rPr>
              <a:t>Activos ilíquidos</a:t>
            </a:r>
          </a:p>
        </p:txBody>
      </p:sp>
      <p:sp>
        <p:nvSpPr>
          <p:cNvPr id="25" name="TextBox 25"/>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Open Sans"/>
                <a:ea typeface="Open Sans"/>
                <a:cs typeface="Open Sans"/>
                <a:sym typeface="Open Sans"/>
              </a:rPr>
              <a:t>52</a:t>
            </a:r>
          </a:p>
        </p:txBody>
      </p:sp>
      <p:grpSp>
        <p:nvGrpSpPr>
          <p:cNvPr id="26" name="Group 26"/>
          <p:cNvGrpSpPr/>
          <p:nvPr/>
        </p:nvGrpSpPr>
        <p:grpSpPr>
          <a:xfrm>
            <a:off x="3569727" y="9462982"/>
            <a:ext cx="11148545" cy="824018"/>
            <a:chOff x="0" y="0"/>
            <a:chExt cx="14864727" cy="1098691"/>
          </a:xfrm>
        </p:grpSpPr>
        <p:grpSp>
          <p:nvGrpSpPr>
            <p:cNvPr id="27" name="Group 27"/>
            <p:cNvGrpSpPr/>
            <p:nvPr/>
          </p:nvGrpSpPr>
          <p:grpSpPr>
            <a:xfrm>
              <a:off x="0" y="0"/>
              <a:ext cx="14864727" cy="1098691"/>
              <a:chOff x="0" y="0"/>
              <a:chExt cx="4816582" cy="356006"/>
            </a:xfrm>
          </p:grpSpPr>
          <p:sp>
            <p:nvSpPr>
              <p:cNvPr id="28" name="Freeform 28"/>
              <p:cNvSpPr/>
              <p:nvPr/>
            </p:nvSpPr>
            <p:spPr>
              <a:xfrm>
                <a:off x="0" y="0"/>
                <a:ext cx="4816582" cy="356006"/>
              </a:xfrm>
              <a:custGeom>
                <a:avLst/>
                <a:gdLst/>
                <a:ahLst/>
                <a:cxnLst/>
                <a:rect l="l" t="t" r="r" b="b"/>
                <a:pathLst>
                  <a:path w="4816582" h="356006">
                    <a:moveTo>
                      <a:pt x="0" y="0"/>
                    </a:moveTo>
                    <a:lnTo>
                      <a:pt x="4816582" y="0"/>
                    </a:lnTo>
                    <a:lnTo>
                      <a:pt x="4816582" y="356006"/>
                    </a:lnTo>
                    <a:lnTo>
                      <a:pt x="0" y="356006"/>
                    </a:lnTo>
                    <a:close/>
                  </a:path>
                </a:pathLst>
              </a:custGeom>
              <a:solidFill>
                <a:srgbClr val="FFFFFF"/>
              </a:solidFill>
            </p:spPr>
            <p:txBody>
              <a:bodyPr/>
              <a:lstStyle/>
              <a:p>
                <a:endParaRPr lang="es-ES"/>
              </a:p>
            </p:txBody>
          </p:sp>
          <p:sp>
            <p:nvSpPr>
              <p:cNvPr id="29" name="TextBox 29"/>
              <p:cNvSpPr txBox="1"/>
              <p:nvPr/>
            </p:nvSpPr>
            <p:spPr>
              <a:xfrm>
                <a:off x="0" y="-19050"/>
                <a:ext cx="4816582" cy="375056"/>
              </a:xfrm>
              <a:prstGeom prst="rect">
                <a:avLst/>
              </a:prstGeom>
            </p:spPr>
            <p:txBody>
              <a:bodyPr lIns="50800" tIns="50800" rIns="50800" bIns="50800" rtlCol="0" anchor="ctr"/>
              <a:lstStyle/>
              <a:p>
                <a:pPr algn="ctr">
                  <a:lnSpc>
                    <a:spcPts val="3000"/>
                  </a:lnSpc>
                </a:pPr>
                <a:endParaRPr/>
              </a:p>
            </p:txBody>
          </p:sp>
        </p:grpSp>
        <p:sp>
          <p:nvSpPr>
            <p:cNvPr id="30" name="Freeform 30"/>
            <p:cNvSpPr/>
            <p:nvPr/>
          </p:nvSpPr>
          <p:spPr>
            <a:xfrm>
              <a:off x="6264962" y="177395"/>
              <a:ext cx="2779099" cy="743900"/>
            </a:xfrm>
            <a:custGeom>
              <a:avLst/>
              <a:gdLst/>
              <a:ahLst/>
              <a:cxnLst/>
              <a:rect l="l" t="t" r="r" b="b"/>
              <a:pathLst>
                <a:path w="2779099" h="743900">
                  <a:moveTo>
                    <a:pt x="0" y="0"/>
                  </a:moveTo>
                  <a:lnTo>
                    <a:pt x="2779099" y="0"/>
                  </a:lnTo>
                  <a:lnTo>
                    <a:pt x="2779099" y="743901"/>
                  </a:lnTo>
                  <a:lnTo>
                    <a:pt x="0" y="74390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s-ES"/>
            </a:p>
          </p:txBody>
        </p:sp>
      </p:gr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615469"/>
            <a:chOff x="0" y="0"/>
            <a:chExt cx="24384000" cy="2153959"/>
          </a:xfrm>
        </p:grpSpPr>
        <p:pic>
          <p:nvPicPr>
            <p:cNvPr id="3" name="Picture 3"/>
            <p:cNvPicPr>
              <a:picLocks noChangeAspect="1"/>
            </p:cNvPicPr>
            <p:nvPr/>
          </p:nvPicPr>
          <p:blipFill>
            <a:blip r:embed="rId2"/>
            <a:srcRect t="43374" b="43374"/>
            <a:stretch>
              <a:fillRect/>
            </a:stretch>
          </p:blipFill>
          <p:spPr>
            <a:xfrm>
              <a:off x="0" y="0"/>
              <a:ext cx="24384000" cy="2153959"/>
            </a:xfrm>
            <a:prstGeom prst="rect">
              <a:avLst/>
            </a:prstGeom>
          </p:spPr>
        </p:pic>
      </p:grpSp>
      <p:sp>
        <p:nvSpPr>
          <p:cNvPr id="4" name="AutoShape 4"/>
          <p:cNvSpPr/>
          <p:nvPr/>
        </p:nvSpPr>
        <p:spPr>
          <a:xfrm>
            <a:off x="40" y="2408964"/>
            <a:ext cx="18287960" cy="0"/>
          </a:xfrm>
          <a:prstGeom prst="line">
            <a:avLst/>
          </a:prstGeom>
          <a:ln w="28575" cap="rnd">
            <a:solidFill>
              <a:srgbClr val="C4313B"/>
            </a:solidFill>
            <a:prstDash val="solid"/>
            <a:headEnd type="none" w="sm" len="sm"/>
            <a:tailEnd type="none" w="sm" len="sm"/>
          </a:ln>
        </p:spPr>
        <p:txBody>
          <a:bodyPr/>
          <a:lstStyle/>
          <a:p>
            <a:endParaRPr lang="es-ES"/>
          </a:p>
        </p:txBody>
      </p:sp>
      <p:grpSp>
        <p:nvGrpSpPr>
          <p:cNvPr id="5" name="Group 5"/>
          <p:cNvGrpSpPr/>
          <p:nvPr/>
        </p:nvGrpSpPr>
        <p:grpSpPr>
          <a:xfrm>
            <a:off x="3569727" y="9462982"/>
            <a:ext cx="11148545" cy="824018"/>
            <a:chOff x="0" y="0"/>
            <a:chExt cx="14864727" cy="1098691"/>
          </a:xfrm>
        </p:grpSpPr>
        <p:grpSp>
          <p:nvGrpSpPr>
            <p:cNvPr id="6" name="Group 6"/>
            <p:cNvGrpSpPr/>
            <p:nvPr/>
          </p:nvGrpSpPr>
          <p:grpSpPr>
            <a:xfrm>
              <a:off x="0" y="0"/>
              <a:ext cx="14864727" cy="1098691"/>
              <a:chOff x="0" y="0"/>
              <a:chExt cx="4816582" cy="356006"/>
            </a:xfrm>
          </p:grpSpPr>
          <p:sp>
            <p:nvSpPr>
              <p:cNvPr id="7" name="Freeform 7"/>
              <p:cNvSpPr/>
              <p:nvPr/>
            </p:nvSpPr>
            <p:spPr>
              <a:xfrm>
                <a:off x="0" y="0"/>
                <a:ext cx="4816582" cy="356006"/>
              </a:xfrm>
              <a:custGeom>
                <a:avLst/>
                <a:gdLst/>
                <a:ahLst/>
                <a:cxnLst/>
                <a:rect l="l" t="t" r="r" b="b"/>
                <a:pathLst>
                  <a:path w="4816582" h="356006">
                    <a:moveTo>
                      <a:pt x="0" y="0"/>
                    </a:moveTo>
                    <a:lnTo>
                      <a:pt x="4816582" y="0"/>
                    </a:lnTo>
                    <a:lnTo>
                      <a:pt x="4816582" y="356006"/>
                    </a:lnTo>
                    <a:lnTo>
                      <a:pt x="0" y="356006"/>
                    </a:lnTo>
                    <a:close/>
                  </a:path>
                </a:pathLst>
              </a:custGeom>
              <a:solidFill>
                <a:srgbClr val="FFFFFF"/>
              </a:solidFill>
            </p:spPr>
            <p:txBody>
              <a:bodyPr/>
              <a:lstStyle/>
              <a:p>
                <a:endParaRPr lang="es-ES"/>
              </a:p>
            </p:txBody>
          </p:sp>
          <p:sp>
            <p:nvSpPr>
              <p:cNvPr id="8" name="TextBox 8"/>
              <p:cNvSpPr txBox="1"/>
              <p:nvPr/>
            </p:nvSpPr>
            <p:spPr>
              <a:xfrm>
                <a:off x="0" y="-19050"/>
                <a:ext cx="4816582" cy="375056"/>
              </a:xfrm>
              <a:prstGeom prst="rect">
                <a:avLst/>
              </a:prstGeom>
            </p:spPr>
            <p:txBody>
              <a:bodyPr lIns="50800" tIns="50800" rIns="50800" bIns="50800" rtlCol="0" anchor="ctr"/>
              <a:lstStyle/>
              <a:p>
                <a:pPr algn="ctr">
                  <a:lnSpc>
                    <a:spcPts val="3000"/>
                  </a:lnSpc>
                </a:pPr>
                <a:endParaRPr/>
              </a:p>
            </p:txBody>
          </p:sp>
        </p:grpSp>
        <p:sp>
          <p:nvSpPr>
            <p:cNvPr id="9" name="Freeform 9"/>
            <p:cNvSpPr/>
            <p:nvPr/>
          </p:nvSpPr>
          <p:spPr>
            <a:xfrm>
              <a:off x="6264962" y="177395"/>
              <a:ext cx="2779099" cy="743900"/>
            </a:xfrm>
            <a:custGeom>
              <a:avLst/>
              <a:gdLst/>
              <a:ahLst/>
              <a:cxnLst/>
              <a:rect l="l" t="t" r="r" b="b"/>
              <a:pathLst>
                <a:path w="2779099" h="743900">
                  <a:moveTo>
                    <a:pt x="0" y="0"/>
                  </a:moveTo>
                  <a:lnTo>
                    <a:pt x="2779099" y="0"/>
                  </a:lnTo>
                  <a:lnTo>
                    <a:pt x="2779099" y="743901"/>
                  </a:lnTo>
                  <a:lnTo>
                    <a:pt x="0" y="7439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ES"/>
            </a:p>
          </p:txBody>
        </p:sp>
      </p:grpSp>
      <p:sp>
        <p:nvSpPr>
          <p:cNvPr id="10" name="Freeform 10"/>
          <p:cNvSpPr/>
          <p:nvPr/>
        </p:nvSpPr>
        <p:spPr>
          <a:xfrm>
            <a:off x="7362413" y="5143500"/>
            <a:ext cx="2258652" cy="2258652"/>
          </a:xfrm>
          <a:custGeom>
            <a:avLst/>
            <a:gdLst/>
            <a:ahLst/>
            <a:cxnLst/>
            <a:rect l="l" t="t" r="r" b="b"/>
            <a:pathLst>
              <a:path w="2258652" h="2258652">
                <a:moveTo>
                  <a:pt x="0" y="0"/>
                </a:moveTo>
                <a:lnTo>
                  <a:pt x="2258652" y="0"/>
                </a:lnTo>
                <a:lnTo>
                  <a:pt x="2258652" y="2258652"/>
                </a:lnTo>
                <a:lnTo>
                  <a:pt x="0" y="225865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ES"/>
          </a:p>
        </p:txBody>
      </p:sp>
      <p:sp>
        <p:nvSpPr>
          <p:cNvPr id="11" name="TextBox 11"/>
          <p:cNvSpPr txBox="1"/>
          <p:nvPr/>
        </p:nvSpPr>
        <p:spPr>
          <a:xfrm>
            <a:off x="422142" y="1647482"/>
            <a:ext cx="14296131" cy="638983"/>
          </a:xfrm>
          <a:prstGeom prst="rect">
            <a:avLst/>
          </a:prstGeom>
        </p:spPr>
        <p:txBody>
          <a:bodyPr lIns="0" tIns="0" rIns="0" bIns="0" rtlCol="0" anchor="t">
            <a:spAutoFit/>
          </a:bodyPr>
          <a:lstStyle/>
          <a:p>
            <a:pPr algn="l">
              <a:lnSpc>
                <a:spcPts val="5205"/>
              </a:lnSpc>
            </a:pPr>
            <a:r>
              <a:rPr lang="en-US" sz="3718" b="1">
                <a:solidFill>
                  <a:srgbClr val="1D1D1B"/>
                </a:solidFill>
                <a:latin typeface="Bricolage Grotesque 28 Bold"/>
                <a:ea typeface="Bricolage Grotesque 28 Bold"/>
                <a:cs typeface="Bricolage Grotesque 28 Bold"/>
                <a:sym typeface="Bricolage Grotesque 28 Bold"/>
              </a:rPr>
              <a:t>Propuesta de informes de seguimiento del Patrimonio financiero</a:t>
            </a:r>
          </a:p>
        </p:txBody>
      </p:sp>
      <p:sp>
        <p:nvSpPr>
          <p:cNvPr id="12" name="TextBox 12"/>
          <p:cNvSpPr txBox="1"/>
          <p:nvPr/>
        </p:nvSpPr>
        <p:spPr>
          <a:xfrm>
            <a:off x="1028700" y="672846"/>
            <a:ext cx="6160341" cy="500738"/>
          </a:xfrm>
          <a:prstGeom prst="rect">
            <a:avLst/>
          </a:prstGeom>
        </p:spPr>
        <p:txBody>
          <a:bodyPr lIns="0" tIns="0" rIns="0" bIns="0" rtlCol="0" anchor="t">
            <a:spAutoFit/>
          </a:bodyPr>
          <a:lstStyle/>
          <a:p>
            <a:pPr algn="l">
              <a:lnSpc>
                <a:spcPts val="3624"/>
              </a:lnSpc>
            </a:pPr>
            <a:r>
              <a:rPr lang="en-US" sz="4118" b="1">
                <a:solidFill>
                  <a:srgbClr val="FFFFFF"/>
                </a:solidFill>
                <a:latin typeface="Bricolage Grotesque 28 Bold"/>
                <a:ea typeface="Bricolage Grotesque 28 Bold"/>
                <a:cs typeface="Bricolage Grotesque 28 Bold"/>
                <a:sym typeface="Bricolage Grotesque 28 Bold"/>
              </a:rPr>
              <a:t>Comisión Económica</a:t>
            </a:r>
          </a:p>
        </p:txBody>
      </p:sp>
      <p:sp>
        <p:nvSpPr>
          <p:cNvPr id="13" name="TextBox 13"/>
          <p:cNvSpPr txBox="1"/>
          <p:nvPr/>
        </p:nvSpPr>
        <p:spPr>
          <a:xfrm>
            <a:off x="17259300" y="9649566"/>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Open Sans"/>
                <a:ea typeface="Open Sans"/>
                <a:cs typeface="Open Sans"/>
                <a:sym typeface="Open Sans"/>
              </a:rPr>
              <a:t>53</a:t>
            </a:r>
          </a:p>
        </p:txBody>
      </p:sp>
      <p:sp>
        <p:nvSpPr>
          <p:cNvPr id="14" name="TextBox 14"/>
          <p:cNvSpPr txBox="1"/>
          <p:nvPr/>
        </p:nvSpPr>
        <p:spPr>
          <a:xfrm>
            <a:off x="5878642" y="3914271"/>
            <a:ext cx="5427464" cy="712470"/>
          </a:xfrm>
          <a:prstGeom prst="rect">
            <a:avLst/>
          </a:prstGeom>
        </p:spPr>
        <p:txBody>
          <a:bodyPr lIns="0" tIns="0" rIns="0" bIns="0" rtlCol="0" anchor="t">
            <a:spAutoFit/>
          </a:bodyPr>
          <a:lstStyle/>
          <a:p>
            <a:pPr algn="ctr">
              <a:lnSpc>
                <a:spcPts val="5880"/>
              </a:lnSpc>
            </a:pPr>
            <a:r>
              <a:rPr lang="en-US" sz="4200" b="1">
                <a:solidFill>
                  <a:srgbClr val="000000"/>
                </a:solidFill>
                <a:latin typeface="Bricolage Grotesque 28 Bold"/>
                <a:ea typeface="Bricolage Grotesque 28 Bold"/>
                <a:cs typeface="Bricolage Grotesque 28 Bold"/>
                <a:sym typeface="Bricolage Grotesque 28 Bold"/>
              </a:rPr>
              <a:t>INFORME SEMESTRAL</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615469"/>
            <a:chOff x="0" y="0"/>
            <a:chExt cx="24384000" cy="2153959"/>
          </a:xfrm>
        </p:grpSpPr>
        <p:pic>
          <p:nvPicPr>
            <p:cNvPr id="3" name="Picture 3"/>
            <p:cNvPicPr>
              <a:picLocks noChangeAspect="1"/>
            </p:cNvPicPr>
            <p:nvPr/>
          </p:nvPicPr>
          <p:blipFill>
            <a:blip r:embed="rId2"/>
            <a:srcRect t="43374" b="43374"/>
            <a:stretch>
              <a:fillRect/>
            </a:stretch>
          </p:blipFill>
          <p:spPr>
            <a:xfrm>
              <a:off x="0" y="0"/>
              <a:ext cx="24384000" cy="2153959"/>
            </a:xfrm>
            <a:prstGeom prst="rect">
              <a:avLst/>
            </a:prstGeom>
          </p:spPr>
        </p:pic>
      </p:grpSp>
      <p:sp>
        <p:nvSpPr>
          <p:cNvPr id="4" name="AutoShape 4"/>
          <p:cNvSpPr/>
          <p:nvPr/>
        </p:nvSpPr>
        <p:spPr>
          <a:xfrm>
            <a:off x="40" y="2408964"/>
            <a:ext cx="18287960" cy="0"/>
          </a:xfrm>
          <a:prstGeom prst="line">
            <a:avLst/>
          </a:prstGeom>
          <a:ln w="28575" cap="rnd">
            <a:solidFill>
              <a:srgbClr val="C4313B"/>
            </a:solidFill>
            <a:prstDash val="solid"/>
            <a:headEnd type="none" w="sm" len="sm"/>
            <a:tailEnd type="none" w="sm" len="sm"/>
          </a:ln>
        </p:spPr>
        <p:txBody>
          <a:bodyPr/>
          <a:lstStyle/>
          <a:p>
            <a:endParaRPr lang="es-ES"/>
          </a:p>
        </p:txBody>
      </p:sp>
      <p:sp>
        <p:nvSpPr>
          <p:cNvPr id="5" name="Freeform 5"/>
          <p:cNvSpPr/>
          <p:nvPr/>
        </p:nvSpPr>
        <p:spPr>
          <a:xfrm>
            <a:off x="10567913" y="5833416"/>
            <a:ext cx="5027118" cy="3343033"/>
          </a:xfrm>
          <a:custGeom>
            <a:avLst/>
            <a:gdLst/>
            <a:ahLst/>
            <a:cxnLst/>
            <a:rect l="l" t="t" r="r" b="b"/>
            <a:pathLst>
              <a:path w="5027118" h="3343033">
                <a:moveTo>
                  <a:pt x="0" y="0"/>
                </a:moveTo>
                <a:lnTo>
                  <a:pt x="5027117" y="0"/>
                </a:lnTo>
                <a:lnTo>
                  <a:pt x="5027117" y="3343033"/>
                </a:lnTo>
                <a:lnTo>
                  <a:pt x="0" y="3343033"/>
                </a:lnTo>
                <a:lnTo>
                  <a:pt x="0" y="0"/>
                </a:lnTo>
                <a:close/>
              </a:path>
            </a:pathLst>
          </a:custGeom>
          <a:blipFill>
            <a:blip r:embed="rId3"/>
            <a:stretch>
              <a:fillRect/>
            </a:stretch>
          </a:blipFill>
        </p:spPr>
        <p:txBody>
          <a:bodyPr/>
          <a:lstStyle/>
          <a:p>
            <a:endParaRPr lang="es-ES"/>
          </a:p>
        </p:txBody>
      </p:sp>
      <p:sp>
        <p:nvSpPr>
          <p:cNvPr id="6" name="TextBox 6"/>
          <p:cNvSpPr txBox="1"/>
          <p:nvPr/>
        </p:nvSpPr>
        <p:spPr>
          <a:xfrm>
            <a:off x="14813647" y="7012899"/>
            <a:ext cx="2736165" cy="737234"/>
          </a:xfrm>
          <a:prstGeom prst="rect">
            <a:avLst/>
          </a:prstGeom>
        </p:spPr>
        <p:txBody>
          <a:bodyPr lIns="0" tIns="0" rIns="0" bIns="0" rtlCol="0" anchor="t">
            <a:spAutoFit/>
          </a:bodyPr>
          <a:lstStyle/>
          <a:p>
            <a:pPr marL="453396" lvl="1" indent="-226698" algn="l">
              <a:lnSpc>
                <a:spcPts val="2940"/>
              </a:lnSpc>
              <a:buFont typeface="Arial"/>
              <a:buChar char="•"/>
            </a:pPr>
            <a:r>
              <a:rPr lang="en-US" sz="2100">
                <a:solidFill>
                  <a:srgbClr val="000000"/>
                </a:solidFill>
                <a:latin typeface="Bricolage Grotesque 28"/>
                <a:ea typeface="Bricolage Grotesque 28"/>
                <a:cs typeface="Bricolage Grotesque 28"/>
                <a:sym typeface="Bricolage Grotesque 28"/>
              </a:rPr>
              <a:t>Patrim.  con CABK</a:t>
            </a:r>
          </a:p>
          <a:p>
            <a:pPr marL="453396" lvl="1" indent="-226698" algn="l">
              <a:lnSpc>
                <a:spcPts val="2940"/>
              </a:lnSpc>
              <a:buFont typeface="Arial"/>
              <a:buChar char="•"/>
            </a:pPr>
            <a:r>
              <a:rPr lang="en-US" sz="2100">
                <a:solidFill>
                  <a:srgbClr val="000000"/>
                </a:solidFill>
                <a:latin typeface="Bricolage Grotesque 28"/>
                <a:ea typeface="Bricolage Grotesque 28"/>
                <a:cs typeface="Bricolage Grotesque 28"/>
                <a:sym typeface="Bricolage Grotesque 28"/>
              </a:rPr>
              <a:t>Patrim. sin CABK</a:t>
            </a:r>
          </a:p>
        </p:txBody>
      </p:sp>
      <p:grpSp>
        <p:nvGrpSpPr>
          <p:cNvPr id="7" name="Group 7"/>
          <p:cNvGrpSpPr/>
          <p:nvPr/>
        </p:nvGrpSpPr>
        <p:grpSpPr>
          <a:xfrm>
            <a:off x="366656" y="4896092"/>
            <a:ext cx="17183156" cy="4566890"/>
            <a:chOff x="0" y="0"/>
            <a:chExt cx="4525605" cy="1202802"/>
          </a:xfrm>
        </p:grpSpPr>
        <p:sp>
          <p:nvSpPr>
            <p:cNvPr id="8" name="Freeform 8"/>
            <p:cNvSpPr/>
            <p:nvPr/>
          </p:nvSpPr>
          <p:spPr>
            <a:xfrm>
              <a:off x="0" y="0"/>
              <a:ext cx="4525605" cy="1202802"/>
            </a:xfrm>
            <a:custGeom>
              <a:avLst/>
              <a:gdLst/>
              <a:ahLst/>
              <a:cxnLst/>
              <a:rect l="l" t="t" r="r" b="b"/>
              <a:pathLst>
                <a:path w="4525605" h="1202802">
                  <a:moveTo>
                    <a:pt x="0" y="0"/>
                  </a:moveTo>
                  <a:lnTo>
                    <a:pt x="4525605" y="0"/>
                  </a:lnTo>
                  <a:lnTo>
                    <a:pt x="4525605" y="1202802"/>
                  </a:lnTo>
                  <a:lnTo>
                    <a:pt x="0" y="1202802"/>
                  </a:lnTo>
                  <a:close/>
                </a:path>
              </a:pathLst>
            </a:custGeom>
            <a:solidFill>
              <a:srgbClr val="000000">
                <a:alpha val="0"/>
              </a:srgbClr>
            </a:solidFill>
            <a:ln w="19050" cap="sq">
              <a:solidFill>
                <a:srgbClr val="0ABB41"/>
              </a:solidFill>
              <a:prstDash val="solid"/>
              <a:miter/>
            </a:ln>
          </p:spPr>
          <p:txBody>
            <a:bodyPr/>
            <a:lstStyle/>
            <a:p>
              <a:endParaRPr lang="es-ES"/>
            </a:p>
          </p:txBody>
        </p:sp>
        <p:sp>
          <p:nvSpPr>
            <p:cNvPr id="9" name="TextBox 9"/>
            <p:cNvSpPr txBox="1"/>
            <p:nvPr/>
          </p:nvSpPr>
          <p:spPr>
            <a:xfrm>
              <a:off x="0" y="-19050"/>
              <a:ext cx="4525605" cy="1221852"/>
            </a:xfrm>
            <a:prstGeom prst="rect">
              <a:avLst/>
            </a:prstGeom>
          </p:spPr>
          <p:txBody>
            <a:bodyPr lIns="50800" tIns="50800" rIns="50800" bIns="50800" rtlCol="0" anchor="ctr"/>
            <a:lstStyle/>
            <a:p>
              <a:pPr algn="ctr">
                <a:lnSpc>
                  <a:spcPts val="3000"/>
                </a:lnSpc>
              </a:pPr>
              <a:endParaRPr/>
            </a:p>
          </p:txBody>
        </p:sp>
      </p:grpSp>
      <p:sp>
        <p:nvSpPr>
          <p:cNvPr id="10" name="Freeform 10"/>
          <p:cNvSpPr/>
          <p:nvPr/>
        </p:nvSpPr>
        <p:spPr>
          <a:xfrm>
            <a:off x="527077" y="5833416"/>
            <a:ext cx="4907205" cy="3343033"/>
          </a:xfrm>
          <a:custGeom>
            <a:avLst/>
            <a:gdLst/>
            <a:ahLst/>
            <a:cxnLst/>
            <a:rect l="l" t="t" r="r" b="b"/>
            <a:pathLst>
              <a:path w="4907205" h="3343033">
                <a:moveTo>
                  <a:pt x="0" y="0"/>
                </a:moveTo>
                <a:lnTo>
                  <a:pt x="4907205" y="0"/>
                </a:lnTo>
                <a:lnTo>
                  <a:pt x="4907205" y="3343033"/>
                </a:lnTo>
                <a:lnTo>
                  <a:pt x="0" y="3343033"/>
                </a:lnTo>
                <a:lnTo>
                  <a:pt x="0" y="0"/>
                </a:lnTo>
                <a:close/>
              </a:path>
            </a:pathLst>
          </a:custGeom>
          <a:blipFill>
            <a:blip r:embed="rId4"/>
            <a:stretch>
              <a:fillRect/>
            </a:stretch>
          </a:blipFill>
        </p:spPr>
        <p:txBody>
          <a:bodyPr/>
          <a:lstStyle/>
          <a:p>
            <a:endParaRPr lang="es-ES"/>
          </a:p>
        </p:txBody>
      </p:sp>
      <p:sp>
        <p:nvSpPr>
          <p:cNvPr id="11" name="Freeform 11"/>
          <p:cNvSpPr/>
          <p:nvPr/>
        </p:nvSpPr>
        <p:spPr>
          <a:xfrm>
            <a:off x="5592322" y="5833416"/>
            <a:ext cx="4880341" cy="3343033"/>
          </a:xfrm>
          <a:custGeom>
            <a:avLst/>
            <a:gdLst/>
            <a:ahLst/>
            <a:cxnLst/>
            <a:rect l="l" t="t" r="r" b="b"/>
            <a:pathLst>
              <a:path w="4880341" h="3343033">
                <a:moveTo>
                  <a:pt x="0" y="0"/>
                </a:moveTo>
                <a:lnTo>
                  <a:pt x="4880341" y="0"/>
                </a:lnTo>
                <a:lnTo>
                  <a:pt x="4880341" y="3343033"/>
                </a:lnTo>
                <a:lnTo>
                  <a:pt x="0" y="3343033"/>
                </a:lnTo>
                <a:lnTo>
                  <a:pt x="0" y="0"/>
                </a:lnTo>
                <a:close/>
              </a:path>
            </a:pathLst>
          </a:custGeom>
          <a:blipFill>
            <a:blip r:embed="rId5"/>
            <a:stretch>
              <a:fillRect/>
            </a:stretch>
          </a:blipFill>
        </p:spPr>
        <p:txBody>
          <a:bodyPr/>
          <a:lstStyle/>
          <a:p>
            <a:endParaRPr lang="es-ES"/>
          </a:p>
        </p:txBody>
      </p:sp>
      <p:sp>
        <p:nvSpPr>
          <p:cNvPr id="12" name="TextBox 12"/>
          <p:cNvSpPr txBox="1"/>
          <p:nvPr/>
        </p:nvSpPr>
        <p:spPr>
          <a:xfrm>
            <a:off x="675592" y="1755694"/>
            <a:ext cx="11526357" cy="638983"/>
          </a:xfrm>
          <a:prstGeom prst="rect">
            <a:avLst/>
          </a:prstGeom>
        </p:spPr>
        <p:txBody>
          <a:bodyPr lIns="0" tIns="0" rIns="0" bIns="0" rtlCol="0" anchor="t">
            <a:spAutoFit/>
          </a:bodyPr>
          <a:lstStyle/>
          <a:p>
            <a:pPr algn="l">
              <a:lnSpc>
                <a:spcPts val="5205"/>
              </a:lnSpc>
            </a:pPr>
            <a:r>
              <a:rPr lang="en-US" sz="3718" b="1">
                <a:solidFill>
                  <a:srgbClr val="1D1D1B"/>
                </a:solidFill>
                <a:latin typeface="Bricolage Grotesque 28 Bold"/>
                <a:ea typeface="Bricolage Grotesque 28 Bold"/>
                <a:cs typeface="Bricolage Grotesque 28 Bold"/>
                <a:sym typeface="Bricolage Grotesque 28 Bold"/>
              </a:rPr>
              <a:t>Información SEMESTRAL</a:t>
            </a:r>
          </a:p>
        </p:txBody>
      </p:sp>
      <p:sp>
        <p:nvSpPr>
          <p:cNvPr id="13" name="TextBox 13"/>
          <p:cNvSpPr txBox="1"/>
          <p:nvPr/>
        </p:nvSpPr>
        <p:spPr>
          <a:xfrm>
            <a:off x="1028700" y="672846"/>
            <a:ext cx="6160341" cy="500738"/>
          </a:xfrm>
          <a:prstGeom prst="rect">
            <a:avLst/>
          </a:prstGeom>
        </p:spPr>
        <p:txBody>
          <a:bodyPr lIns="0" tIns="0" rIns="0" bIns="0" rtlCol="0" anchor="t">
            <a:spAutoFit/>
          </a:bodyPr>
          <a:lstStyle/>
          <a:p>
            <a:pPr algn="l">
              <a:lnSpc>
                <a:spcPts val="3624"/>
              </a:lnSpc>
            </a:pPr>
            <a:r>
              <a:rPr lang="en-US" sz="4118" b="1">
                <a:solidFill>
                  <a:srgbClr val="FFFFFF"/>
                </a:solidFill>
                <a:latin typeface="Bricolage Grotesque 28 Bold"/>
                <a:ea typeface="Bricolage Grotesque 28 Bold"/>
                <a:cs typeface="Bricolage Grotesque 28 Bold"/>
                <a:sym typeface="Bricolage Grotesque 28 Bold"/>
              </a:rPr>
              <a:t>Comisión Económica</a:t>
            </a:r>
          </a:p>
        </p:txBody>
      </p:sp>
      <p:sp>
        <p:nvSpPr>
          <p:cNvPr id="14" name="TextBox 14"/>
          <p:cNvSpPr txBox="1"/>
          <p:nvPr/>
        </p:nvSpPr>
        <p:spPr>
          <a:xfrm>
            <a:off x="593752" y="5032533"/>
            <a:ext cx="16728965" cy="514350"/>
          </a:xfrm>
          <a:prstGeom prst="rect">
            <a:avLst/>
          </a:prstGeom>
        </p:spPr>
        <p:txBody>
          <a:bodyPr lIns="0" tIns="0" rIns="0" bIns="0" rtlCol="0" anchor="t">
            <a:spAutoFit/>
          </a:bodyPr>
          <a:lstStyle/>
          <a:p>
            <a:pPr algn="l">
              <a:lnSpc>
                <a:spcPts val="4200"/>
              </a:lnSpc>
            </a:pPr>
            <a:r>
              <a:rPr lang="en-US" sz="3000">
                <a:solidFill>
                  <a:srgbClr val="000000"/>
                </a:solidFill>
                <a:latin typeface="Open Sans"/>
                <a:ea typeface="Open Sans"/>
                <a:cs typeface="Open Sans"/>
                <a:sym typeface="Open Sans"/>
              </a:rPr>
              <a:t>Información / Composición  patrimonio global     (Ejemplo con CABK)</a:t>
            </a:r>
          </a:p>
        </p:txBody>
      </p:sp>
      <p:sp>
        <p:nvSpPr>
          <p:cNvPr id="15" name="TextBox 15"/>
          <p:cNvSpPr txBox="1"/>
          <p:nvPr/>
        </p:nvSpPr>
        <p:spPr>
          <a:xfrm>
            <a:off x="17259300" y="9649566"/>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Open Sans"/>
                <a:ea typeface="Open Sans"/>
                <a:cs typeface="Open Sans"/>
                <a:sym typeface="Open Sans"/>
              </a:rPr>
              <a:t>54</a:t>
            </a:r>
          </a:p>
        </p:txBody>
      </p:sp>
      <p:grpSp>
        <p:nvGrpSpPr>
          <p:cNvPr id="16" name="Group 16"/>
          <p:cNvGrpSpPr/>
          <p:nvPr/>
        </p:nvGrpSpPr>
        <p:grpSpPr>
          <a:xfrm>
            <a:off x="3569727" y="9462982"/>
            <a:ext cx="11148545" cy="824018"/>
            <a:chOff x="0" y="0"/>
            <a:chExt cx="14864727" cy="1098691"/>
          </a:xfrm>
        </p:grpSpPr>
        <p:grpSp>
          <p:nvGrpSpPr>
            <p:cNvPr id="17" name="Group 17"/>
            <p:cNvGrpSpPr/>
            <p:nvPr/>
          </p:nvGrpSpPr>
          <p:grpSpPr>
            <a:xfrm>
              <a:off x="0" y="0"/>
              <a:ext cx="14864727" cy="1098691"/>
              <a:chOff x="0" y="0"/>
              <a:chExt cx="4816582" cy="356006"/>
            </a:xfrm>
          </p:grpSpPr>
          <p:sp>
            <p:nvSpPr>
              <p:cNvPr id="18" name="Freeform 18"/>
              <p:cNvSpPr/>
              <p:nvPr/>
            </p:nvSpPr>
            <p:spPr>
              <a:xfrm>
                <a:off x="0" y="0"/>
                <a:ext cx="4816582" cy="356006"/>
              </a:xfrm>
              <a:custGeom>
                <a:avLst/>
                <a:gdLst/>
                <a:ahLst/>
                <a:cxnLst/>
                <a:rect l="l" t="t" r="r" b="b"/>
                <a:pathLst>
                  <a:path w="4816582" h="356006">
                    <a:moveTo>
                      <a:pt x="0" y="0"/>
                    </a:moveTo>
                    <a:lnTo>
                      <a:pt x="4816582" y="0"/>
                    </a:lnTo>
                    <a:lnTo>
                      <a:pt x="4816582" y="356006"/>
                    </a:lnTo>
                    <a:lnTo>
                      <a:pt x="0" y="356006"/>
                    </a:lnTo>
                    <a:close/>
                  </a:path>
                </a:pathLst>
              </a:custGeom>
              <a:solidFill>
                <a:srgbClr val="FFFFFF"/>
              </a:solidFill>
            </p:spPr>
            <p:txBody>
              <a:bodyPr/>
              <a:lstStyle/>
              <a:p>
                <a:endParaRPr lang="es-ES"/>
              </a:p>
            </p:txBody>
          </p:sp>
          <p:sp>
            <p:nvSpPr>
              <p:cNvPr id="19" name="TextBox 19"/>
              <p:cNvSpPr txBox="1"/>
              <p:nvPr/>
            </p:nvSpPr>
            <p:spPr>
              <a:xfrm>
                <a:off x="0" y="-19050"/>
                <a:ext cx="4816582" cy="375056"/>
              </a:xfrm>
              <a:prstGeom prst="rect">
                <a:avLst/>
              </a:prstGeom>
            </p:spPr>
            <p:txBody>
              <a:bodyPr lIns="50800" tIns="50800" rIns="50800" bIns="50800" rtlCol="0" anchor="ctr"/>
              <a:lstStyle/>
              <a:p>
                <a:pPr algn="ctr">
                  <a:lnSpc>
                    <a:spcPts val="3000"/>
                  </a:lnSpc>
                </a:pPr>
                <a:endParaRPr/>
              </a:p>
            </p:txBody>
          </p:sp>
        </p:grpSp>
        <p:sp>
          <p:nvSpPr>
            <p:cNvPr id="20" name="Freeform 20"/>
            <p:cNvSpPr/>
            <p:nvPr/>
          </p:nvSpPr>
          <p:spPr>
            <a:xfrm>
              <a:off x="6264962" y="177395"/>
              <a:ext cx="2779099" cy="743900"/>
            </a:xfrm>
            <a:custGeom>
              <a:avLst/>
              <a:gdLst/>
              <a:ahLst/>
              <a:cxnLst/>
              <a:rect l="l" t="t" r="r" b="b"/>
              <a:pathLst>
                <a:path w="2779099" h="743900">
                  <a:moveTo>
                    <a:pt x="0" y="0"/>
                  </a:moveTo>
                  <a:lnTo>
                    <a:pt x="2779099" y="0"/>
                  </a:lnTo>
                  <a:lnTo>
                    <a:pt x="2779099" y="743901"/>
                  </a:lnTo>
                  <a:lnTo>
                    <a:pt x="0" y="7439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ES"/>
            </a:p>
          </p:txBody>
        </p:sp>
      </p:grpSp>
      <p:sp>
        <p:nvSpPr>
          <p:cNvPr id="21" name="TextBox 21"/>
          <p:cNvSpPr txBox="1"/>
          <p:nvPr/>
        </p:nvSpPr>
        <p:spPr>
          <a:xfrm>
            <a:off x="483716" y="2759310"/>
            <a:ext cx="11379262" cy="1581150"/>
          </a:xfrm>
          <a:prstGeom prst="rect">
            <a:avLst/>
          </a:prstGeom>
        </p:spPr>
        <p:txBody>
          <a:bodyPr lIns="0" tIns="0" rIns="0" bIns="0" rtlCol="0" anchor="t">
            <a:spAutoFit/>
          </a:bodyPr>
          <a:lstStyle/>
          <a:p>
            <a:pPr algn="l">
              <a:lnSpc>
                <a:spcPts val="4200"/>
              </a:lnSpc>
            </a:pPr>
            <a:r>
              <a:rPr lang="en-US" sz="3000" b="1">
                <a:solidFill>
                  <a:srgbClr val="000000"/>
                </a:solidFill>
                <a:latin typeface="Open Sans Bold"/>
                <a:ea typeface="Open Sans Bold"/>
                <a:cs typeface="Open Sans Bold"/>
                <a:sym typeface="Open Sans Bold"/>
              </a:rPr>
              <a:t>Comentario mensual</a:t>
            </a:r>
          </a:p>
          <a:p>
            <a:pPr marL="647702" lvl="1" indent="-323851" algn="l">
              <a:lnSpc>
                <a:spcPts val="4200"/>
              </a:lnSpc>
              <a:buFont typeface="Arial"/>
              <a:buChar char="•"/>
            </a:pPr>
            <a:r>
              <a:rPr lang="en-US" sz="3000">
                <a:solidFill>
                  <a:srgbClr val="000000"/>
                </a:solidFill>
                <a:latin typeface="Open Sans"/>
                <a:ea typeface="Open Sans"/>
                <a:cs typeface="Open Sans"/>
                <a:sym typeface="Open Sans"/>
              </a:rPr>
              <a:t>Coordenada económicas principales del periodo</a:t>
            </a:r>
          </a:p>
          <a:p>
            <a:pPr marL="647702" lvl="1" indent="-323851" algn="l">
              <a:lnSpc>
                <a:spcPts val="4200"/>
              </a:lnSpc>
              <a:buFont typeface="Arial"/>
              <a:buChar char="•"/>
            </a:pPr>
            <a:r>
              <a:rPr lang="en-US" sz="3000">
                <a:solidFill>
                  <a:srgbClr val="000000"/>
                </a:solidFill>
                <a:latin typeface="Open Sans"/>
                <a:ea typeface="Open Sans"/>
                <a:cs typeface="Open Sans"/>
                <a:sym typeface="Open Sans"/>
              </a:rPr>
              <a:t>Evolución mandatos de gestión</a:t>
            </a:r>
          </a:p>
        </p:txBody>
      </p:sp>
      <p:grpSp>
        <p:nvGrpSpPr>
          <p:cNvPr id="22" name="Group 22"/>
          <p:cNvGrpSpPr/>
          <p:nvPr/>
        </p:nvGrpSpPr>
        <p:grpSpPr>
          <a:xfrm>
            <a:off x="366656" y="2718835"/>
            <a:ext cx="17183156" cy="1758157"/>
            <a:chOff x="0" y="0"/>
            <a:chExt cx="4525605" cy="463054"/>
          </a:xfrm>
        </p:grpSpPr>
        <p:sp>
          <p:nvSpPr>
            <p:cNvPr id="23" name="Freeform 23"/>
            <p:cNvSpPr/>
            <p:nvPr/>
          </p:nvSpPr>
          <p:spPr>
            <a:xfrm>
              <a:off x="0" y="0"/>
              <a:ext cx="4525605" cy="463054"/>
            </a:xfrm>
            <a:custGeom>
              <a:avLst/>
              <a:gdLst/>
              <a:ahLst/>
              <a:cxnLst/>
              <a:rect l="l" t="t" r="r" b="b"/>
              <a:pathLst>
                <a:path w="4525605" h="463054">
                  <a:moveTo>
                    <a:pt x="0" y="0"/>
                  </a:moveTo>
                  <a:lnTo>
                    <a:pt x="4525605" y="0"/>
                  </a:lnTo>
                  <a:lnTo>
                    <a:pt x="4525605" y="463054"/>
                  </a:lnTo>
                  <a:lnTo>
                    <a:pt x="0" y="463054"/>
                  </a:lnTo>
                  <a:close/>
                </a:path>
              </a:pathLst>
            </a:custGeom>
            <a:solidFill>
              <a:srgbClr val="000000">
                <a:alpha val="0"/>
              </a:srgbClr>
            </a:solidFill>
            <a:ln w="19050" cap="sq">
              <a:solidFill>
                <a:srgbClr val="0ABB41"/>
              </a:solidFill>
              <a:prstDash val="solid"/>
              <a:miter/>
            </a:ln>
          </p:spPr>
          <p:txBody>
            <a:bodyPr/>
            <a:lstStyle/>
            <a:p>
              <a:endParaRPr lang="es-ES"/>
            </a:p>
          </p:txBody>
        </p:sp>
        <p:sp>
          <p:nvSpPr>
            <p:cNvPr id="24" name="TextBox 24"/>
            <p:cNvSpPr txBox="1"/>
            <p:nvPr/>
          </p:nvSpPr>
          <p:spPr>
            <a:xfrm>
              <a:off x="0" y="-19050"/>
              <a:ext cx="4525605" cy="482104"/>
            </a:xfrm>
            <a:prstGeom prst="rect">
              <a:avLst/>
            </a:prstGeom>
          </p:spPr>
          <p:txBody>
            <a:bodyPr lIns="50800" tIns="50800" rIns="50800" bIns="50800" rtlCol="0" anchor="ctr"/>
            <a:lstStyle/>
            <a:p>
              <a:pPr algn="ctr">
                <a:lnSpc>
                  <a:spcPts val="3000"/>
                </a:lnSpc>
              </a:pPr>
              <a:endParaRPr/>
            </a:p>
          </p:txBody>
        </p:sp>
      </p:gr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615469"/>
            <a:chOff x="0" y="0"/>
            <a:chExt cx="24384000" cy="2153959"/>
          </a:xfrm>
        </p:grpSpPr>
        <p:pic>
          <p:nvPicPr>
            <p:cNvPr id="3" name="Picture 3"/>
            <p:cNvPicPr>
              <a:picLocks noChangeAspect="1"/>
            </p:cNvPicPr>
            <p:nvPr/>
          </p:nvPicPr>
          <p:blipFill>
            <a:blip r:embed="rId2"/>
            <a:srcRect t="43374" b="43374"/>
            <a:stretch>
              <a:fillRect/>
            </a:stretch>
          </p:blipFill>
          <p:spPr>
            <a:xfrm>
              <a:off x="0" y="0"/>
              <a:ext cx="24384000" cy="2153959"/>
            </a:xfrm>
            <a:prstGeom prst="rect">
              <a:avLst/>
            </a:prstGeom>
          </p:spPr>
        </p:pic>
      </p:grpSp>
      <p:sp>
        <p:nvSpPr>
          <p:cNvPr id="4" name="AutoShape 4"/>
          <p:cNvSpPr/>
          <p:nvPr/>
        </p:nvSpPr>
        <p:spPr>
          <a:xfrm>
            <a:off x="40" y="2408964"/>
            <a:ext cx="18287960" cy="0"/>
          </a:xfrm>
          <a:prstGeom prst="line">
            <a:avLst/>
          </a:prstGeom>
          <a:ln w="28575" cap="rnd">
            <a:solidFill>
              <a:srgbClr val="C4313B"/>
            </a:solidFill>
            <a:prstDash val="solid"/>
            <a:headEnd type="none" w="sm" len="sm"/>
            <a:tailEnd type="none" w="sm" len="sm"/>
          </a:ln>
        </p:spPr>
        <p:txBody>
          <a:bodyPr/>
          <a:lstStyle/>
          <a:p>
            <a:endParaRPr lang="es-ES"/>
          </a:p>
        </p:txBody>
      </p:sp>
      <p:grpSp>
        <p:nvGrpSpPr>
          <p:cNvPr id="5" name="Group 5"/>
          <p:cNvGrpSpPr/>
          <p:nvPr/>
        </p:nvGrpSpPr>
        <p:grpSpPr>
          <a:xfrm>
            <a:off x="515405" y="2577980"/>
            <a:ext cx="17273976" cy="3243157"/>
            <a:chOff x="0" y="0"/>
            <a:chExt cx="4549525" cy="854165"/>
          </a:xfrm>
        </p:grpSpPr>
        <p:sp>
          <p:nvSpPr>
            <p:cNvPr id="6" name="Freeform 6"/>
            <p:cNvSpPr/>
            <p:nvPr/>
          </p:nvSpPr>
          <p:spPr>
            <a:xfrm>
              <a:off x="0" y="0"/>
              <a:ext cx="4549525" cy="854165"/>
            </a:xfrm>
            <a:custGeom>
              <a:avLst/>
              <a:gdLst/>
              <a:ahLst/>
              <a:cxnLst/>
              <a:rect l="l" t="t" r="r" b="b"/>
              <a:pathLst>
                <a:path w="4549525" h="854165">
                  <a:moveTo>
                    <a:pt x="0" y="0"/>
                  </a:moveTo>
                  <a:lnTo>
                    <a:pt x="4549525" y="0"/>
                  </a:lnTo>
                  <a:lnTo>
                    <a:pt x="4549525" y="854165"/>
                  </a:lnTo>
                  <a:lnTo>
                    <a:pt x="0" y="854165"/>
                  </a:lnTo>
                  <a:close/>
                </a:path>
              </a:pathLst>
            </a:custGeom>
            <a:solidFill>
              <a:srgbClr val="000000">
                <a:alpha val="0"/>
              </a:srgbClr>
            </a:solidFill>
            <a:ln w="19050" cap="sq">
              <a:solidFill>
                <a:srgbClr val="0ABB41"/>
              </a:solidFill>
              <a:prstDash val="solid"/>
              <a:miter/>
            </a:ln>
          </p:spPr>
          <p:txBody>
            <a:bodyPr/>
            <a:lstStyle/>
            <a:p>
              <a:endParaRPr lang="es-ES"/>
            </a:p>
          </p:txBody>
        </p:sp>
        <p:sp>
          <p:nvSpPr>
            <p:cNvPr id="7" name="TextBox 7"/>
            <p:cNvSpPr txBox="1"/>
            <p:nvPr/>
          </p:nvSpPr>
          <p:spPr>
            <a:xfrm>
              <a:off x="0" y="-19050"/>
              <a:ext cx="4549525" cy="873215"/>
            </a:xfrm>
            <a:prstGeom prst="rect">
              <a:avLst/>
            </a:prstGeom>
          </p:spPr>
          <p:txBody>
            <a:bodyPr lIns="50800" tIns="50800" rIns="50800" bIns="50800" rtlCol="0" anchor="ctr"/>
            <a:lstStyle/>
            <a:p>
              <a:pPr algn="ctr">
                <a:lnSpc>
                  <a:spcPts val="3000"/>
                </a:lnSpc>
              </a:pPr>
              <a:endParaRPr/>
            </a:p>
          </p:txBody>
        </p:sp>
      </p:grpSp>
      <p:grpSp>
        <p:nvGrpSpPr>
          <p:cNvPr id="8" name="Group 8"/>
          <p:cNvGrpSpPr/>
          <p:nvPr/>
        </p:nvGrpSpPr>
        <p:grpSpPr>
          <a:xfrm>
            <a:off x="515405" y="6120081"/>
            <a:ext cx="17273976" cy="3342901"/>
            <a:chOff x="0" y="0"/>
            <a:chExt cx="4533413" cy="877317"/>
          </a:xfrm>
        </p:grpSpPr>
        <p:sp>
          <p:nvSpPr>
            <p:cNvPr id="9" name="Freeform 9"/>
            <p:cNvSpPr/>
            <p:nvPr/>
          </p:nvSpPr>
          <p:spPr>
            <a:xfrm>
              <a:off x="0" y="0"/>
              <a:ext cx="4533413" cy="877317"/>
            </a:xfrm>
            <a:custGeom>
              <a:avLst/>
              <a:gdLst/>
              <a:ahLst/>
              <a:cxnLst/>
              <a:rect l="l" t="t" r="r" b="b"/>
              <a:pathLst>
                <a:path w="4533413" h="877317">
                  <a:moveTo>
                    <a:pt x="0" y="0"/>
                  </a:moveTo>
                  <a:lnTo>
                    <a:pt x="4533413" y="0"/>
                  </a:lnTo>
                  <a:lnTo>
                    <a:pt x="4533413" y="877317"/>
                  </a:lnTo>
                  <a:lnTo>
                    <a:pt x="0" y="877317"/>
                  </a:lnTo>
                  <a:close/>
                </a:path>
              </a:pathLst>
            </a:custGeom>
            <a:solidFill>
              <a:srgbClr val="000000">
                <a:alpha val="0"/>
              </a:srgbClr>
            </a:solidFill>
            <a:ln w="19050" cap="sq">
              <a:solidFill>
                <a:srgbClr val="0ABB41"/>
              </a:solidFill>
              <a:prstDash val="solid"/>
              <a:miter/>
            </a:ln>
          </p:spPr>
          <p:txBody>
            <a:bodyPr/>
            <a:lstStyle/>
            <a:p>
              <a:endParaRPr lang="es-ES"/>
            </a:p>
          </p:txBody>
        </p:sp>
        <p:sp>
          <p:nvSpPr>
            <p:cNvPr id="10" name="TextBox 10"/>
            <p:cNvSpPr txBox="1"/>
            <p:nvPr/>
          </p:nvSpPr>
          <p:spPr>
            <a:xfrm>
              <a:off x="0" y="-19050"/>
              <a:ext cx="4533413" cy="896367"/>
            </a:xfrm>
            <a:prstGeom prst="rect">
              <a:avLst/>
            </a:prstGeom>
          </p:spPr>
          <p:txBody>
            <a:bodyPr lIns="50800" tIns="50800" rIns="50800" bIns="50800" rtlCol="0" anchor="ctr"/>
            <a:lstStyle/>
            <a:p>
              <a:pPr algn="ctr">
                <a:lnSpc>
                  <a:spcPts val="3000"/>
                </a:lnSpc>
              </a:pPr>
              <a:endParaRPr/>
            </a:p>
          </p:txBody>
        </p:sp>
      </p:grpSp>
      <p:sp>
        <p:nvSpPr>
          <p:cNvPr id="11" name="Freeform 11"/>
          <p:cNvSpPr/>
          <p:nvPr/>
        </p:nvSpPr>
        <p:spPr>
          <a:xfrm>
            <a:off x="1009650" y="3218289"/>
            <a:ext cx="3753714" cy="2543141"/>
          </a:xfrm>
          <a:custGeom>
            <a:avLst/>
            <a:gdLst/>
            <a:ahLst/>
            <a:cxnLst/>
            <a:rect l="l" t="t" r="r" b="b"/>
            <a:pathLst>
              <a:path w="3753714" h="2543141">
                <a:moveTo>
                  <a:pt x="0" y="0"/>
                </a:moveTo>
                <a:lnTo>
                  <a:pt x="3753714" y="0"/>
                </a:lnTo>
                <a:lnTo>
                  <a:pt x="3753714" y="2543141"/>
                </a:lnTo>
                <a:lnTo>
                  <a:pt x="0" y="2543141"/>
                </a:lnTo>
                <a:lnTo>
                  <a:pt x="0" y="0"/>
                </a:lnTo>
                <a:close/>
              </a:path>
            </a:pathLst>
          </a:custGeom>
          <a:blipFill>
            <a:blip r:embed="rId3"/>
            <a:stretch>
              <a:fillRect/>
            </a:stretch>
          </a:blipFill>
        </p:spPr>
        <p:txBody>
          <a:bodyPr/>
          <a:lstStyle/>
          <a:p>
            <a:endParaRPr lang="es-ES"/>
          </a:p>
        </p:txBody>
      </p:sp>
      <p:sp>
        <p:nvSpPr>
          <p:cNvPr id="12" name="Freeform 12"/>
          <p:cNvSpPr/>
          <p:nvPr/>
        </p:nvSpPr>
        <p:spPr>
          <a:xfrm>
            <a:off x="5098224" y="3275439"/>
            <a:ext cx="3629185" cy="2485991"/>
          </a:xfrm>
          <a:custGeom>
            <a:avLst/>
            <a:gdLst/>
            <a:ahLst/>
            <a:cxnLst/>
            <a:rect l="l" t="t" r="r" b="b"/>
            <a:pathLst>
              <a:path w="3629185" h="2485991">
                <a:moveTo>
                  <a:pt x="0" y="0"/>
                </a:moveTo>
                <a:lnTo>
                  <a:pt x="3629184" y="0"/>
                </a:lnTo>
                <a:lnTo>
                  <a:pt x="3629184" y="2485991"/>
                </a:lnTo>
                <a:lnTo>
                  <a:pt x="0" y="2485991"/>
                </a:lnTo>
                <a:lnTo>
                  <a:pt x="0" y="0"/>
                </a:lnTo>
                <a:close/>
              </a:path>
            </a:pathLst>
          </a:custGeom>
          <a:blipFill>
            <a:blip r:embed="rId4"/>
            <a:stretch>
              <a:fillRect/>
            </a:stretch>
          </a:blipFill>
        </p:spPr>
        <p:txBody>
          <a:bodyPr/>
          <a:lstStyle/>
          <a:p>
            <a:endParaRPr lang="es-ES"/>
          </a:p>
        </p:txBody>
      </p:sp>
      <p:sp>
        <p:nvSpPr>
          <p:cNvPr id="13" name="Freeform 13"/>
          <p:cNvSpPr/>
          <p:nvPr/>
        </p:nvSpPr>
        <p:spPr>
          <a:xfrm>
            <a:off x="675592" y="6839041"/>
            <a:ext cx="3606037" cy="2524615"/>
          </a:xfrm>
          <a:custGeom>
            <a:avLst/>
            <a:gdLst/>
            <a:ahLst/>
            <a:cxnLst/>
            <a:rect l="l" t="t" r="r" b="b"/>
            <a:pathLst>
              <a:path w="3606037" h="2524615">
                <a:moveTo>
                  <a:pt x="0" y="0"/>
                </a:moveTo>
                <a:lnTo>
                  <a:pt x="3606037" y="0"/>
                </a:lnTo>
                <a:lnTo>
                  <a:pt x="3606037" y="2524615"/>
                </a:lnTo>
                <a:lnTo>
                  <a:pt x="0" y="2524615"/>
                </a:lnTo>
                <a:lnTo>
                  <a:pt x="0" y="0"/>
                </a:lnTo>
                <a:close/>
              </a:path>
            </a:pathLst>
          </a:custGeom>
          <a:blipFill>
            <a:blip r:embed="rId5"/>
            <a:stretch>
              <a:fillRect t="-1688" b="-1688"/>
            </a:stretch>
          </a:blipFill>
        </p:spPr>
        <p:txBody>
          <a:bodyPr/>
          <a:lstStyle/>
          <a:p>
            <a:endParaRPr lang="es-ES"/>
          </a:p>
        </p:txBody>
      </p:sp>
      <p:sp>
        <p:nvSpPr>
          <p:cNvPr id="14" name="Freeform 14"/>
          <p:cNvSpPr/>
          <p:nvPr/>
        </p:nvSpPr>
        <p:spPr>
          <a:xfrm>
            <a:off x="4469028" y="6839041"/>
            <a:ext cx="3631123" cy="2524615"/>
          </a:xfrm>
          <a:custGeom>
            <a:avLst/>
            <a:gdLst/>
            <a:ahLst/>
            <a:cxnLst/>
            <a:rect l="l" t="t" r="r" b="b"/>
            <a:pathLst>
              <a:path w="3631123" h="2524615">
                <a:moveTo>
                  <a:pt x="0" y="0"/>
                </a:moveTo>
                <a:lnTo>
                  <a:pt x="3631122" y="0"/>
                </a:lnTo>
                <a:lnTo>
                  <a:pt x="3631122" y="2524615"/>
                </a:lnTo>
                <a:lnTo>
                  <a:pt x="0" y="2524615"/>
                </a:lnTo>
                <a:lnTo>
                  <a:pt x="0" y="0"/>
                </a:lnTo>
                <a:close/>
              </a:path>
            </a:pathLst>
          </a:custGeom>
          <a:blipFill>
            <a:blip r:embed="rId6"/>
            <a:stretch>
              <a:fillRect t="-1688" b="-1688"/>
            </a:stretch>
          </a:blipFill>
        </p:spPr>
        <p:txBody>
          <a:bodyPr/>
          <a:lstStyle/>
          <a:p>
            <a:endParaRPr lang="es-ES"/>
          </a:p>
        </p:txBody>
      </p:sp>
      <p:sp>
        <p:nvSpPr>
          <p:cNvPr id="15" name="Freeform 15"/>
          <p:cNvSpPr/>
          <p:nvPr/>
        </p:nvSpPr>
        <p:spPr>
          <a:xfrm>
            <a:off x="8161446" y="6839041"/>
            <a:ext cx="3618537" cy="2524615"/>
          </a:xfrm>
          <a:custGeom>
            <a:avLst/>
            <a:gdLst/>
            <a:ahLst/>
            <a:cxnLst/>
            <a:rect l="l" t="t" r="r" b="b"/>
            <a:pathLst>
              <a:path w="3618537" h="2524615">
                <a:moveTo>
                  <a:pt x="0" y="0"/>
                </a:moveTo>
                <a:lnTo>
                  <a:pt x="3618537" y="0"/>
                </a:lnTo>
                <a:lnTo>
                  <a:pt x="3618537" y="2524615"/>
                </a:lnTo>
                <a:lnTo>
                  <a:pt x="0" y="2524615"/>
                </a:lnTo>
                <a:lnTo>
                  <a:pt x="0" y="0"/>
                </a:lnTo>
                <a:close/>
              </a:path>
            </a:pathLst>
          </a:custGeom>
          <a:blipFill>
            <a:blip r:embed="rId7"/>
            <a:stretch>
              <a:fillRect t="-1688" b="-1688"/>
            </a:stretch>
          </a:blipFill>
        </p:spPr>
        <p:txBody>
          <a:bodyPr/>
          <a:lstStyle/>
          <a:p>
            <a:endParaRPr lang="es-ES"/>
          </a:p>
        </p:txBody>
      </p:sp>
      <p:sp>
        <p:nvSpPr>
          <p:cNvPr id="16" name="Freeform 16"/>
          <p:cNvSpPr/>
          <p:nvPr/>
        </p:nvSpPr>
        <p:spPr>
          <a:xfrm>
            <a:off x="11837133" y="6839041"/>
            <a:ext cx="3643797" cy="2524615"/>
          </a:xfrm>
          <a:custGeom>
            <a:avLst/>
            <a:gdLst/>
            <a:ahLst/>
            <a:cxnLst/>
            <a:rect l="l" t="t" r="r" b="b"/>
            <a:pathLst>
              <a:path w="3643797" h="2524615">
                <a:moveTo>
                  <a:pt x="0" y="0"/>
                </a:moveTo>
                <a:lnTo>
                  <a:pt x="3643797" y="0"/>
                </a:lnTo>
                <a:lnTo>
                  <a:pt x="3643797" y="2524615"/>
                </a:lnTo>
                <a:lnTo>
                  <a:pt x="0" y="2524615"/>
                </a:lnTo>
                <a:lnTo>
                  <a:pt x="0" y="0"/>
                </a:lnTo>
                <a:close/>
              </a:path>
            </a:pathLst>
          </a:custGeom>
          <a:blipFill>
            <a:blip r:embed="rId8"/>
            <a:stretch>
              <a:fillRect t="-1688" b="-1688"/>
            </a:stretch>
          </a:blipFill>
        </p:spPr>
        <p:txBody>
          <a:bodyPr/>
          <a:lstStyle/>
          <a:p>
            <a:endParaRPr lang="es-ES"/>
          </a:p>
        </p:txBody>
      </p:sp>
      <p:grpSp>
        <p:nvGrpSpPr>
          <p:cNvPr id="17" name="Group 17"/>
          <p:cNvGrpSpPr/>
          <p:nvPr/>
        </p:nvGrpSpPr>
        <p:grpSpPr>
          <a:xfrm>
            <a:off x="3569727" y="9462982"/>
            <a:ext cx="11148545" cy="824018"/>
            <a:chOff x="0" y="0"/>
            <a:chExt cx="14864727" cy="1098691"/>
          </a:xfrm>
        </p:grpSpPr>
        <p:grpSp>
          <p:nvGrpSpPr>
            <p:cNvPr id="18" name="Group 18"/>
            <p:cNvGrpSpPr/>
            <p:nvPr/>
          </p:nvGrpSpPr>
          <p:grpSpPr>
            <a:xfrm>
              <a:off x="0" y="0"/>
              <a:ext cx="14864727" cy="1098691"/>
              <a:chOff x="0" y="0"/>
              <a:chExt cx="4816582" cy="356006"/>
            </a:xfrm>
          </p:grpSpPr>
          <p:sp>
            <p:nvSpPr>
              <p:cNvPr id="19" name="Freeform 19"/>
              <p:cNvSpPr/>
              <p:nvPr/>
            </p:nvSpPr>
            <p:spPr>
              <a:xfrm>
                <a:off x="0" y="0"/>
                <a:ext cx="4816582" cy="356006"/>
              </a:xfrm>
              <a:custGeom>
                <a:avLst/>
                <a:gdLst/>
                <a:ahLst/>
                <a:cxnLst/>
                <a:rect l="l" t="t" r="r" b="b"/>
                <a:pathLst>
                  <a:path w="4816582" h="356006">
                    <a:moveTo>
                      <a:pt x="0" y="0"/>
                    </a:moveTo>
                    <a:lnTo>
                      <a:pt x="4816582" y="0"/>
                    </a:lnTo>
                    <a:lnTo>
                      <a:pt x="4816582" y="356006"/>
                    </a:lnTo>
                    <a:lnTo>
                      <a:pt x="0" y="356006"/>
                    </a:lnTo>
                    <a:close/>
                  </a:path>
                </a:pathLst>
              </a:custGeom>
              <a:solidFill>
                <a:srgbClr val="FFFFFF"/>
              </a:solidFill>
            </p:spPr>
            <p:txBody>
              <a:bodyPr/>
              <a:lstStyle/>
              <a:p>
                <a:endParaRPr lang="es-ES"/>
              </a:p>
            </p:txBody>
          </p:sp>
          <p:sp>
            <p:nvSpPr>
              <p:cNvPr id="20" name="TextBox 20"/>
              <p:cNvSpPr txBox="1"/>
              <p:nvPr/>
            </p:nvSpPr>
            <p:spPr>
              <a:xfrm>
                <a:off x="0" y="-19050"/>
                <a:ext cx="4816582" cy="375056"/>
              </a:xfrm>
              <a:prstGeom prst="rect">
                <a:avLst/>
              </a:prstGeom>
            </p:spPr>
            <p:txBody>
              <a:bodyPr lIns="50800" tIns="50800" rIns="50800" bIns="50800" rtlCol="0" anchor="ctr"/>
              <a:lstStyle/>
              <a:p>
                <a:pPr algn="ctr">
                  <a:lnSpc>
                    <a:spcPts val="3000"/>
                  </a:lnSpc>
                </a:pPr>
                <a:endParaRPr/>
              </a:p>
            </p:txBody>
          </p:sp>
        </p:grpSp>
        <p:sp>
          <p:nvSpPr>
            <p:cNvPr id="21" name="Freeform 21"/>
            <p:cNvSpPr/>
            <p:nvPr/>
          </p:nvSpPr>
          <p:spPr>
            <a:xfrm>
              <a:off x="6264962" y="177395"/>
              <a:ext cx="2779099" cy="743900"/>
            </a:xfrm>
            <a:custGeom>
              <a:avLst/>
              <a:gdLst/>
              <a:ahLst/>
              <a:cxnLst/>
              <a:rect l="l" t="t" r="r" b="b"/>
              <a:pathLst>
                <a:path w="2779099" h="743900">
                  <a:moveTo>
                    <a:pt x="0" y="0"/>
                  </a:moveTo>
                  <a:lnTo>
                    <a:pt x="2779099" y="0"/>
                  </a:lnTo>
                  <a:lnTo>
                    <a:pt x="2779099" y="743901"/>
                  </a:lnTo>
                  <a:lnTo>
                    <a:pt x="0" y="74390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s-ES"/>
            </a:p>
          </p:txBody>
        </p:sp>
      </p:grpSp>
      <p:sp>
        <p:nvSpPr>
          <p:cNvPr id="22" name="TextBox 22"/>
          <p:cNvSpPr txBox="1"/>
          <p:nvPr/>
        </p:nvSpPr>
        <p:spPr>
          <a:xfrm>
            <a:off x="675592" y="1755694"/>
            <a:ext cx="11526357" cy="638983"/>
          </a:xfrm>
          <a:prstGeom prst="rect">
            <a:avLst/>
          </a:prstGeom>
        </p:spPr>
        <p:txBody>
          <a:bodyPr lIns="0" tIns="0" rIns="0" bIns="0" rtlCol="0" anchor="t">
            <a:spAutoFit/>
          </a:bodyPr>
          <a:lstStyle/>
          <a:p>
            <a:pPr algn="l">
              <a:lnSpc>
                <a:spcPts val="5205"/>
              </a:lnSpc>
            </a:pPr>
            <a:r>
              <a:rPr lang="en-US" sz="3718" b="1">
                <a:solidFill>
                  <a:srgbClr val="1D1D1B"/>
                </a:solidFill>
                <a:latin typeface="Bricolage Grotesque 28 Bold"/>
                <a:ea typeface="Bricolage Grotesque 28 Bold"/>
                <a:cs typeface="Bricolage Grotesque 28 Bold"/>
                <a:sym typeface="Bricolage Grotesque 28 Bold"/>
              </a:rPr>
              <a:t>Información SEMESTRAL</a:t>
            </a:r>
          </a:p>
        </p:txBody>
      </p:sp>
      <p:sp>
        <p:nvSpPr>
          <p:cNvPr id="23" name="TextBox 23"/>
          <p:cNvSpPr txBox="1"/>
          <p:nvPr/>
        </p:nvSpPr>
        <p:spPr>
          <a:xfrm>
            <a:off x="1028700" y="672846"/>
            <a:ext cx="6160341" cy="500738"/>
          </a:xfrm>
          <a:prstGeom prst="rect">
            <a:avLst/>
          </a:prstGeom>
        </p:spPr>
        <p:txBody>
          <a:bodyPr lIns="0" tIns="0" rIns="0" bIns="0" rtlCol="0" anchor="t">
            <a:spAutoFit/>
          </a:bodyPr>
          <a:lstStyle/>
          <a:p>
            <a:pPr algn="l">
              <a:lnSpc>
                <a:spcPts val="3624"/>
              </a:lnSpc>
            </a:pPr>
            <a:r>
              <a:rPr lang="en-US" sz="4118" b="1">
                <a:solidFill>
                  <a:srgbClr val="FFFFFF"/>
                </a:solidFill>
                <a:latin typeface="Bricolage Grotesque 28 Bold"/>
                <a:ea typeface="Bricolage Grotesque 28 Bold"/>
                <a:cs typeface="Bricolage Grotesque 28 Bold"/>
                <a:sym typeface="Bricolage Grotesque 28 Bold"/>
              </a:rPr>
              <a:t>Comisión Económica</a:t>
            </a:r>
          </a:p>
        </p:txBody>
      </p:sp>
      <p:sp>
        <p:nvSpPr>
          <p:cNvPr id="24" name="TextBox 24"/>
          <p:cNvSpPr txBox="1"/>
          <p:nvPr/>
        </p:nvSpPr>
        <p:spPr>
          <a:xfrm>
            <a:off x="839565" y="2679032"/>
            <a:ext cx="14267342" cy="514350"/>
          </a:xfrm>
          <a:prstGeom prst="rect">
            <a:avLst/>
          </a:prstGeom>
        </p:spPr>
        <p:txBody>
          <a:bodyPr lIns="0" tIns="0" rIns="0" bIns="0" rtlCol="0" anchor="t">
            <a:spAutoFit/>
          </a:bodyPr>
          <a:lstStyle/>
          <a:p>
            <a:pPr algn="l">
              <a:lnSpc>
                <a:spcPts val="4200"/>
              </a:lnSpc>
            </a:pPr>
            <a:r>
              <a:rPr lang="en-US" sz="3000">
                <a:solidFill>
                  <a:srgbClr val="000000"/>
                </a:solidFill>
                <a:latin typeface="Open Sans"/>
                <a:ea typeface="Open Sans"/>
                <a:cs typeface="Open Sans"/>
                <a:sym typeface="Open Sans"/>
              </a:rPr>
              <a:t>Comparación de mandatos de gestion vs. Benchmark</a:t>
            </a:r>
          </a:p>
        </p:txBody>
      </p:sp>
      <p:sp>
        <p:nvSpPr>
          <p:cNvPr id="25" name="TextBox 25"/>
          <p:cNvSpPr txBox="1"/>
          <p:nvPr/>
        </p:nvSpPr>
        <p:spPr>
          <a:xfrm>
            <a:off x="839565" y="6225637"/>
            <a:ext cx="15444992" cy="514079"/>
          </a:xfrm>
          <a:prstGeom prst="rect">
            <a:avLst/>
          </a:prstGeom>
        </p:spPr>
        <p:txBody>
          <a:bodyPr lIns="0" tIns="0" rIns="0" bIns="0" rtlCol="0" anchor="t">
            <a:spAutoFit/>
          </a:bodyPr>
          <a:lstStyle/>
          <a:p>
            <a:pPr algn="l">
              <a:lnSpc>
                <a:spcPts val="4214"/>
              </a:lnSpc>
            </a:pPr>
            <a:r>
              <a:rPr lang="en-US" sz="3010">
                <a:solidFill>
                  <a:srgbClr val="000000"/>
                </a:solidFill>
                <a:latin typeface="Open Sans"/>
                <a:ea typeface="Open Sans"/>
                <a:cs typeface="Open Sans"/>
                <a:sym typeface="Open Sans"/>
              </a:rPr>
              <a:t>Evolución y composición de cartera por gestores (Ejemplo Bankinter)</a:t>
            </a:r>
          </a:p>
        </p:txBody>
      </p:sp>
      <p:sp>
        <p:nvSpPr>
          <p:cNvPr id="26" name="TextBox 26"/>
          <p:cNvSpPr txBox="1"/>
          <p:nvPr/>
        </p:nvSpPr>
        <p:spPr>
          <a:xfrm>
            <a:off x="17259300" y="9649566"/>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Open Sans"/>
                <a:ea typeface="Open Sans"/>
                <a:cs typeface="Open Sans"/>
                <a:sym typeface="Open Sans"/>
              </a:rPr>
              <a:t>55</a:t>
            </a:r>
          </a:p>
        </p:txBody>
      </p:sp>
      <p:sp>
        <p:nvSpPr>
          <p:cNvPr id="27" name="TextBox 27"/>
          <p:cNvSpPr txBox="1"/>
          <p:nvPr/>
        </p:nvSpPr>
        <p:spPr>
          <a:xfrm>
            <a:off x="15458941" y="6844491"/>
            <a:ext cx="2330440" cy="2111374"/>
          </a:xfrm>
          <a:prstGeom prst="rect">
            <a:avLst/>
          </a:prstGeom>
        </p:spPr>
        <p:txBody>
          <a:bodyPr lIns="0" tIns="0" rIns="0" bIns="0" rtlCol="0" anchor="t">
            <a:spAutoFit/>
          </a:bodyPr>
          <a:lstStyle/>
          <a:p>
            <a:pPr marL="431807" lvl="1" indent="-215904" algn="l">
              <a:lnSpc>
                <a:spcPts val="2800"/>
              </a:lnSpc>
              <a:buFont typeface="Arial"/>
              <a:buChar char="•"/>
            </a:pPr>
            <a:r>
              <a:rPr lang="en-US" sz="2000">
                <a:solidFill>
                  <a:srgbClr val="000000"/>
                </a:solidFill>
                <a:latin typeface="Open Sans"/>
                <a:ea typeface="Open Sans"/>
                <a:cs typeface="Open Sans"/>
                <a:sym typeface="Open Sans"/>
              </a:rPr>
              <a:t>Amundi</a:t>
            </a:r>
          </a:p>
          <a:p>
            <a:pPr marL="431807" lvl="1" indent="-215904" algn="l">
              <a:lnSpc>
                <a:spcPts val="2800"/>
              </a:lnSpc>
              <a:buFont typeface="Arial"/>
              <a:buChar char="•"/>
            </a:pPr>
            <a:r>
              <a:rPr lang="en-US" sz="2000">
                <a:solidFill>
                  <a:srgbClr val="000000"/>
                </a:solidFill>
                <a:latin typeface="Open Sans"/>
                <a:ea typeface="Open Sans"/>
                <a:cs typeface="Open Sans"/>
                <a:sym typeface="Open Sans"/>
              </a:rPr>
              <a:t>Bankinter</a:t>
            </a:r>
          </a:p>
          <a:p>
            <a:pPr marL="431807" lvl="1" indent="-215904" algn="l">
              <a:lnSpc>
                <a:spcPts val="2800"/>
              </a:lnSpc>
              <a:buFont typeface="Arial"/>
              <a:buChar char="•"/>
            </a:pPr>
            <a:r>
              <a:rPr lang="en-US" sz="2000">
                <a:solidFill>
                  <a:srgbClr val="000000"/>
                </a:solidFill>
                <a:latin typeface="Open Sans"/>
                <a:ea typeface="Open Sans"/>
                <a:cs typeface="Open Sans"/>
                <a:sym typeface="Open Sans"/>
              </a:rPr>
              <a:t>Caixabank</a:t>
            </a:r>
          </a:p>
          <a:p>
            <a:pPr marL="431807" lvl="1" indent="-215904" algn="l">
              <a:lnSpc>
                <a:spcPts val="2800"/>
              </a:lnSpc>
              <a:buFont typeface="Arial"/>
              <a:buChar char="•"/>
            </a:pPr>
            <a:r>
              <a:rPr lang="en-US" sz="2000">
                <a:solidFill>
                  <a:srgbClr val="000000"/>
                </a:solidFill>
                <a:latin typeface="Open Sans"/>
                <a:ea typeface="Open Sans"/>
                <a:cs typeface="Open Sans"/>
                <a:sym typeface="Open Sans"/>
              </a:rPr>
              <a:t>Goldman Sachs</a:t>
            </a:r>
          </a:p>
          <a:p>
            <a:pPr marL="431807" lvl="1" indent="-215904" algn="l">
              <a:lnSpc>
                <a:spcPts val="2800"/>
              </a:lnSpc>
              <a:buFont typeface="Arial"/>
              <a:buChar char="•"/>
            </a:pPr>
            <a:r>
              <a:rPr lang="en-US" sz="2000">
                <a:solidFill>
                  <a:srgbClr val="000000"/>
                </a:solidFill>
                <a:latin typeface="Open Sans"/>
                <a:ea typeface="Open Sans"/>
                <a:cs typeface="Open Sans"/>
                <a:sym typeface="Open Sans"/>
              </a:rPr>
              <a:t>Julius Baer</a:t>
            </a:r>
          </a:p>
          <a:p>
            <a:pPr marL="431807" lvl="1" indent="-215904" algn="l">
              <a:lnSpc>
                <a:spcPts val="2800"/>
              </a:lnSpc>
              <a:buFont typeface="Arial"/>
              <a:buChar char="•"/>
            </a:pPr>
            <a:r>
              <a:rPr lang="en-US" sz="2000">
                <a:solidFill>
                  <a:srgbClr val="000000"/>
                </a:solidFill>
                <a:latin typeface="Open Sans"/>
                <a:ea typeface="Open Sans"/>
                <a:cs typeface="Open Sans"/>
                <a:sym typeface="Open Sans"/>
              </a:rPr>
              <a:t>FCN</a:t>
            </a:r>
          </a:p>
        </p:txBody>
      </p:sp>
      <p:sp>
        <p:nvSpPr>
          <p:cNvPr id="28" name="Freeform 28"/>
          <p:cNvSpPr/>
          <p:nvPr/>
        </p:nvSpPr>
        <p:spPr>
          <a:xfrm>
            <a:off x="9461456" y="3218289"/>
            <a:ext cx="3980606" cy="2244067"/>
          </a:xfrm>
          <a:custGeom>
            <a:avLst/>
            <a:gdLst/>
            <a:ahLst/>
            <a:cxnLst/>
            <a:rect l="l" t="t" r="r" b="b"/>
            <a:pathLst>
              <a:path w="3980606" h="2244067">
                <a:moveTo>
                  <a:pt x="0" y="0"/>
                </a:moveTo>
                <a:lnTo>
                  <a:pt x="3980606" y="0"/>
                </a:lnTo>
                <a:lnTo>
                  <a:pt x="3980606" y="2244066"/>
                </a:lnTo>
                <a:lnTo>
                  <a:pt x="0" y="2244066"/>
                </a:lnTo>
                <a:lnTo>
                  <a:pt x="0" y="0"/>
                </a:lnTo>
                <a:close/>
              </a:path>
            </a:pathLst>
          </a:custGeom>
          <a:blipFill>
            <a:blip r:embed="rId11"/>
            <a:stretch>
              <a:fillRect/>
            </a:stretch>
          </a:blipFill>
        </p:spPr>
        <p:txBody>
          <a:bodyPr/>
          <a:lstStyle/>
          <a:p>
            <a:endParaRPr lang="es-ES"/>
          </a:p>
        </p:txBody>
      </p:sp>
      <p:sp>
        <p:nvSpPr>
          <p:cNvPr id="29" name="Freeform 29"/>
          <p:cNvSpPr/>
          <p:nvPr/>
        </p:nvSpPr>
        <p:spPr>
          <a:xfrm>
            <a:off x="13415105" y="3218289"/>
            <a:ext cx="3989452" cy="2244067"/>
          </a:xfrm>
          <a:custGeom>
            <a:avLst/>
            <a:gdLst/>
            <a:ahLst/>
            <a:cxnLst/>
            <a:rect l="l" t="t" r="r" b="b"/>
            <a:pathLst>
              <a:path w="3989452" h="2244067">
                <a:moveTo>
                  <a:pt x="0" y="0"/>
                </a:moveTo>
                <a:lnTo>
                  <a:pt x="3989451" y="0"/>
                </a:lnTo>
                <a:lnTo>
                  <a:pt x="3989451" y="2244066"/>
                </a:lnTo>
                <a:lnTo>
                  <a:pt x="0" y="2244066"/>
                </a:lnTo>
                <a:lnTo>
                  <a:pt x="0" y="0"/>
                </a:lnTo>
                <a:close/>
              </a:path>
            </a:pathLst>
          </a:custGeom>
          <a:blipFill>
            <a:blip r:embed="rId12"/>
            <a:stretch>
              <a:fillRect/>
            </a:stretch>
          </a:blipFill>
        </p:spPr>
        <p:txBody>
          <a:bodyPr/>
          <a:lstStyle/>
          <a:p>
            <a:endParaRPr lang="es-E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615469"/>
            <a:chOff x="0" y="0"/>
            <a:chExt cx="24384000" cy="2153959"/>
          </a:xfrm>
        </p:grpSpPr>
        <p:pic>
          <p:nvPicPr>
            <p:cNvPr id="3" name="Picture 3"/>
            <p:cNvPicPr>
              <a:picLocks noChangeAspect="1"/>
            </p:cNvPicPr>
            <p:nvPr/>
          </p:nvPicPr>
          <p:blipFill>
            <a:blip r:embed="rId2"/>
            <a:srcRect t="43374" b="43374"/>
            <a:stretch>
              <a:fillRect/>
            </a:stretch>
          </p:blipFill>
          <p:spPr>
            <a:xfrm>
              <a:off x="0" y="0"/>
              <a:ext cx="24384000" cy="2153959"/>
            </a:xfrm>
            <a:prstGeom prst="rect">
              <a:avLst/>
            </a:prstGeom>
          </p:spPr>
        </p:pic>
      </p:grpSp>
      <p:sp>
        <p:nvSpPr>
          <p:cNvPr id="4" name="AutoShape 4"/>
          <p:cNvSpPr/>
          <p:nvPr/>
        </p:nvSpPr>
        <p:spPr>
          <a:xfrm>
            <a:off x="40" y="2408964"/>
            <a:ext cx="18287960" cy="0"/>
          </a:xfrm>
          <a:prstGeom prst="line">
            <a:avLst/>
          </a:prstGeom>
          <a:ln w="28575" cap="rnd">
            <a:solidFill>
              <a:srgbClr val="C4313B"/>
            </a:solidFill>
            <a:prstDash val="solid"/>
            <a:headEnd type="none" w="sm" len="sm"/>
            <a:tailEnd type="none" w="sm" len="sm"/>
          </a:ln>
        </p:spPr>
        <p:txBody>
          <a:bodyPr/>
          <a:lstStyle/>
          <a:p>
            <a:endParaRPr lang="es-ES"/>
          </a:p>
        </p:txBody>
      </p:sp>
      <p:grpSp>
        <p:nvGrpSpPr>
          <p:cNvPr id="5" name="Group 5"/>
          <p:cNvGrpSpPr/>
          <p:nvPr/>
        </p:nvGrpSpPr>
        <p:grpSpPr>
          <a:xfrm>
            <a:off x="203625" y="2591421"/>
            <a:ext cx="8730764" cy="6565207"/>
            <a:chOff x="0" y="0"/>
            <a:chExt cx="2299461" cy="1729108"/>
          </a:xfrm>
        </p:grpSpPr>
        <p:sp>
          <p:nvSpPr>
            <p:cNvPr id="6" name="Freeform 6"/>
            <p:cNvSpPr/>
            <p:nvPr/>
          </p:nvSpPr>
          <p:spPr>
            <a:xfrm>
              <a:off x="0" y="0"/>
              <a:ext cx="2299461" cy="1729108"/>
            </a:xfrm>
            <a:custGeom>
              <a:avLst/>
              <a:gdLst/>
              <a:ahLst/>
              <a:cxnLst/>
              <a:rect l="l" t="t" r="r" b="b"/>
              <a:pathLst>
                <a:path w="2299461" h="1729108">
                  <a:moveTo>
                    <a:pt x="0" y="0"/>
                  </a:moveTo>
                  <a:lnTo>
                    <a:pt x="2299461" y="0"/>
                  </a:lnTo>
                  <a:lnTo>
                    <a:pt x="2299461" y="1729108"/>
                  </a:lnTo>
                  <a:lnTo>
                    <a:pt x="0" y="1729108"/>
                  </a:lnTo>
                  <a:close/>
                </a:path>
              </a:pathLst>
            </a:custGeom>
            <a:solidFill>
              <a:srgbClr val="000000">
                <a:alpha val="0"/>
              </a:srgbClr>
            </a:solidFill>
            <a:ln w="19050" cap="sq">
              <a:solidFill>
                <a:srgbClr val="0ABB41"/>
              </a:solidFill>
              <a:prstDash val="solid"/>
              <a:miter/>
            </a:ln>
          </p:spPr>
          <p:txBody>
            <a:bodyPr/>
            <a:lstStyle/>
            <a:p>
              <a:endParaRPr lang="es-ES"/>
            </a:p>
          </p:txBody>
        </p:sp>
        <p:sp>
          <p:nvSpPr>
            <p:cNvPr id="7" name="TextBox 7"/>
            <p:cNvSpPr txBox="1"/>
            <p:nvPr/>
          </p:nvSpPr>
          <p:spPr>
            <a:xfrm>
              <a:off x="0" y="-19050"/>
              <a:ext cx="2299461" cy="1748158"/>
            </a:xfrm>
            <a:prstGeom prst="rect">
              <a:avLst/>
            </a:prstGeom>
          </p:spPr>
          <p:txBody>
            <a:bodyPr lIns="50800" tIns="50800" rIns="50800" bIns="50800" rtlCol="0" anchor="ctr"/>
            <a:lstStyle/>
            <a:p>
              <a:pPr algn="ctr">
                <a:lnSpc>
                  <a:spcPts val="3000"/>
                </a:lnSpc>
              </a:pPr>
              <a:endParaRPr/>
            </a:p>
          </p:txBody>
        </p:sp>
      </p:grpSp>
      <p:grpSp>
        <p:nvGrpSpPr>
          <p:cNvPr id="8" name="Group 8"/>
          <p:cNvGrpSpPr/>
          <p:nvPr/>
        </p:nvGrpSpPr>
        <p:grpSpPr>
          <a:xfrm>
            <a:off x="9357383" y="2591421"/>
            <a:ext cx="8639834" cy="6565207"/>
            <a:chOff x="0" y="0"/>
            <a:chExt cx="2275512" cy="1729108"/>
          </a:xfrm>
        </p:grpSpPr>
        <p:sp>
          <p:nvSpPr>
            <p:cNvPr id="9" name="Freeform 9"/>
            <p:cNvSpPr/>
            <p:nvPr/>
          </p:nvSpPr>
          <p:spPr>
            <a:xfrm>
              <a:off x="0" y="0"/>
              <a:ext cx="2275512" cy="1729108"/>
            </a:xfrm>
            <a:custGeom>
              <a:avLst/>
              <a:gdLst/>
              <a:ahLst/>
              <a:cxnLst/>
              <a:rect l="l" t="t" r="r" b="b"/>
              <a:pathLst>
                <a:path w="2275512" h="1729108">
                  <a:moveTo>
                    <a:pt x="0" y="0"/>
                  </a:moveTo>
                  <a:lnTo>
                    <a:pt x="2275512" y="0"/>
                  </a:lnTo>
                  <a:lnTo>
                    <a:pt x="2275512" y="1729108"/>
                  </a:lnTo>
                  <a:lnTo>
                    <a:pt x="0" y="1729108"/>
                  </a:lnTo>
                  <a:close/>
                </a:path>
              </a:pathLst>
            </a:custGeom>
            <a:solidFill>
              <a:srgbClr val="000000">
                <a:alpha val="0"/>
              </a:srgbClr>
            </a:solidFill>
            <a:ln w="19050" cap="sq">
              <a:solidFill>
                <a:srgbClr val="0ABB41"/>
              </a:solidFill>
              <a:prstDash val="solid"/>
              <a:miter/>
            </a:ln>
          </p:spPr>
          <p:txBody>
            <a:bodyPr/>
            <a:lstStyle/>
            <a:p>
              <a:endParaRPr lang="es-ES"/>
            </a:p>
          </p:txBody>
        </p:sp>
        <p:sp>
          <p:nvSpPr>
            <p:cNvPr id="10" name="TextBox 10"/>
            <p:cNvSpPr txBox="1"/>
            <p:nvPr/>
          </p:nvSpPr>
          <p:spPr>
            <a:xfrm>
              <a:off x="0" y="-19050"/>
              <a:ext cx="2275512" cy="1748158"/>
            </a:xfrm>
            <a:prstGeom prst="rect">
              <a:avLst/>
            </a:prstGeom>
          </p:spPr>
          <p:txBody>
            <a:bodyPr lIns="50800" tIns="50800" rIns="50800" bIns="50800" rtlCol="0" anchor="ctr"/>
            <a:lstStyle/>
            <a:p>
              <a:pPr algn="ctr">
                <a:lnSpc>
                  <a:spcPts val="3000"/>
                </a:lnSpc>
              </a:pPr>
              <a:endParaRPr/>
            </a:p>
          </p:txBody>
        </p:sp>
      </p:grpSp>
      <p:sp>
        <p:nvSpPr>
          <p:cNvPr id="11" name="Freeform 11"/>
          <p:cNvSpPr/>
          <p:nvPr/>
        </p:nvSpPr>
        <p:spPr>
          <a:xfrm>
            <a:off x="398172" y="3978727"/>
            <a:ext cx="8362720" cy="4871284"/>
          </a:xfrm>
          <a:custGeom>
            <a:avLst/>
            <a:gdLst/>
            <a:ahLst/>
            <a:cxnLst/>
            <a:rect l="l" t="t" r="r" b="b"/>
            <a:pathLst>
              <a:path w="8362720" h="4871284">
                <a:moveTo>
                  <a:pt x="0" y="0"/>
                </a:moveTo>
                <a:lnTo>
                  <a:pt x="8362720" y="0"/>
                </a:lnTo>
                <a:lnTo>
                  <a:pt x="8362720" y="4871284"/>
                </a:lnTo>
                <a:lnTo>
                  <a:pt x="0" y="4871284"/>
                </a:lnTo>
                <a:lnTo>
                  <a:pt x="0" y="0"/>
                </a:lnTo>
                <a:close/>
              </a:path>
            </a:pathLst>
          </a:custGeom>
          <a:blipFill>
            <a:blip r:embed="rId3"/>
            <a:stretch>
              <a:fillRect/>
            </a:stretch>
          </a:blipFill>
        </p:spPr>
        <p:txBody>
          <a:bodyPr/>
          <a:lstStyle/>
          <a:p>
            <a:endParaRPr lang="es-ES"/>
          </a:p>
        </p:txBody>
      </p:sp>
      <p:sp>
        <p:nvSpPr>
          <p:cNvPr id="12" name="Freeform 12"/>
          <p:cNvSpPr/>
          <p:nvPr/>
        </p:nvSpPr>
        <p:spPr>
          <a:xfrm>
            <a:off x="9657896" y="4302753"/>
            <a:ext cx="8055263" cy="4329704"/>
          </a:xfrm>
          <a:custGeom>
            <a:avLst/>
            <a:gdLst/>
            <a:ahLst/>
            <a:cxnLst/>
            <a:rect l="l" t="t" r="r" b="b"/>
            <a:pathLst>
              <a:path w="8055263" h="4329704">
                <a:moveTo>
                  <a:pt x="0" y="0"/>
                </a:moveTo>
                <a:lnTo>
                  <a:pt x="8055263" y="0"/>
                </a:lnTo>
                <a:lnTo>
                  <a:pt x="8055263" y="4329704"/>
                </a:lnTo>
                <a:lnTo>
                  <a:pt x="0" y="4329704"/>
                </a:lnTo>
                <a:lnTo>
                  <a:pt x="0" y="0"/>
                </a:lnTo>
                <a:close/>
              </a:path>
            </a:pathLst>
          </a:custGeom>
          <a:blipFill>
            <a:blip r:embed="rId4"/>
            <a:stretch>
              <a:fillRect/>
            </a:stretch>
          </a:blipFill>
        </p:spPr>
        <p:txBody>
          <a:bodyPr/>
          <a:lstStyle/>
          <a:p>
            <a:endParaRPr lang="es-ES"/>
          </a:p>
        </p:txBody>
      </p:sp>
      <p:sp>
        <p:nvSpPr>
          <p:cNvPr id="13" name="TextBox 13"/>
          <p:cNvSpPr txBox="1"/>
          <p:nvPr/>
        </p:nvSpPr>
        <p:spPr>
          <a:xfrm>
            <a:off x="9589115" y="2797627"/>
            <a:ext cx="7959049" cy="548946"/>
          </a:xfrm>
          <a:prstGeom prst="rect">
            <a:avLst/>
          </a:prstGeom>
        </p:spPr>
        <p:txBody>
          <a:bodyPr lIns="0" tIns="0" rIns="0" bIns="0" rtlCol="0" anchor="t">
            <a:spAutoFit/>
          </a:bodyPr>
          <a:lstStyle/>
          <a:p>
            <a:pPr algn="ctr">
              <a:lnSpc>
                <a:spcPts val="4430"/>
              </a:lnSpc>
            </a:pPr>
            <a:r>
              <a:rPr lang="en-US" sz="3164">
                <a:solidFill>
                  <a:srgbClr val="000000"/>
                </a:solidFill>
                <a:latin typeface="Open Sans"/>
                <a:ea typeface="Open Sans"/>
                <a:cs typeface="Open Sans"/>
                <a:sym typeface="Open Sans"/>
              </a:rPr>
              <a:t>Generadores / Detractores de rentabilidad</a:t>
            </a:r>
          </a:p>
        </p:txBody>
      </p:sp>
      <p:sp>
        <p:nvSpPr>
          <p:cNvPr id="14" name="TextBox 14"/>
          <p:cNvSpPr txBox="1"/>
          <p:nvPr/>
        </p:nvSpPr>
        <p:spPr>
          <a:xfrm>
            <a:off x="675592" y="1755694"/>
            <a:ext cx="11526357" cy="638983"/>
          </a:xfrm>
          <a:prstGeom prst="rect">
            <a:avLst/>
          </a:prstGeom>
        </p:spPr>
        <p:txBody>
          <a:bodyPr lIns="0" tIns="0" rIns="0" bIns="0" rtlCol="0" anchor="t">
            <a:spAutoFit/>
          </a:bodyPr>
          <a:lstStyle/>
          <a:p>
            <a:pPr algn="l">
              <a:lnSpc>
                <a:spcPts val="5205"/>
              </a:lnSpc>
            </a:pPr>
            <a:r>
              <a:rPr lang="en-US" sz="3718" b="1">
                <a:solidFill>
                  <a:srgbClr val="1D1D1B"/>
                </a:solidFill>
                <a:latin typeface="Bricolage Grotesque 28 Bold"/>
                <a:ea typeface="Bricolage Grotesque 28 Bold"/>
                <a:cs typeface="Bricolage Grotesque 28 Bold"/>
                <a:sym typeface="Bricolage Grotesque 28 Bold"/>
              </a:rPr>
              <a:t>Información SEMESTRAL</a:t>
            </a:r>
          </a:p>
        </p:txBody>
      </p:sp>
      <p:sp>
        <p:nvSpPr>
          <p:cNvPr id="15" name="TextBox 15"/>
          <p:cNvSpPr txBox="1"/>
          <p:nvPr/>
        </p:nvSpPr>
        <p:spPr>
          <a:xfrm>
            <a:off x="1028700" y="672846"/>
            <a:ext cx="6160341" cy="500738"/>
          </a:xfrm>
          <a:prstGeom prst="rect">
            <a:avLst/>
          </a:prstGeom>
        </p:spPr>
        <p:txBody>
          <a:bodyPr lIns="0" tIns="0" rIns="0" bIns="0" rtlCol="0" anchor="t">
            <a:spAutoFit/>
          </a:bodyPr>
          <a:lstStyle/>
          <a:p>
            <a:pPr algn="l">
              <a:lnSpc>
                <a:spcPts val="3624"/>
              </a:lnSpc>
            </a:pPr>
            <a:r>
              <a:rPr lang="en-US" sz="4118" b="1">
                <a:solidFill>
                  <a:srgbClr val="FFFFFF"/>
                </a:solidFill>
                <a:latin typeface="Bricolage Grotesque 28 Bold"/>
                <a:ea typeface="Bricolage Grotesque 28 Bold"/>
                <a:cs typeface="Bricolage Grotesque 28 Bold"/>
                <a:sym typeface="Bricolage Grotesque 28 Bold"/>
              </a:rPr>
              <a:t>Comisión Económica</a:t>
            </a:r>
          </a:p>
        </p:txBody>
      </p:sp>
      <p:sp>
        <p:nvSpPr>
          <p:cNvPr id="16" name="TextBox 16"/>
          <p:cNvSpPr txBox="1"/>
          <p:nvPr/>
        </p:nvSpPr>
        <p:spPr>
          <a:xfrm>
            <a:off x="0" y="2807152"/>
            <a:ext cx="8760892" cy="514350"/>
          </a:xfrm>
          <a:prstGeom prst="rect">
            <a:avLst/>
          </a:prstGeom>
        </p:spPr>
        <p:txBody>
          <a:bodyPr lIns="0" tIns="0" rIns="0" bIns="0" rtlCol="0" anchor="t">
            <a:spAutoFit/>
          </a:bodyPr>
          <a:lstStyle/>
          <a:p>
            <a:pPr algn="ctr">
              <a:lnSpc>
                <a:spcPts val="4200"/>
              </a:lnSpc>
            </a:pPr>
            <a:r>
              <a:rPr lang="en-US" sz="3000">
                <a:solidFill>
                  <a:srgbClr val="000000"/>
                </a:solidFill>
                <a:latin typeface="Open Sans"/>
                <a:ea typeface="Open Sans"/>
                <a:cs typeface="Open Sans"/>
                <a:sym typeface="Open Sans"/>
              </a:rPr>
              <a:t>Mapa exposición geográfica (Con y sin CABK)</a:t>
            </a:r>
          </a:p>
        </p:txBody>
      </p:sp>
      <p:sp>
        <p:nvSpPr>
          <p:cNvPr id="17" name="TextBox 17"/>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Open Sans"/>
                <a:ea typeface="Open Sans"/>
                <a:cs typeface="Open Sans"/>
                <a:sym typeface="Open Sans"/>
              </a:rPr>
              <a:t>56</a:t>
            </a:r>
          </a:p>
        </p:txBody>
      </p:sp>
      <p:grpSp>
        <p:nvGrpSpPr>
          <p:cNvPr id="18" name="Group 18"/>
          <p:cNvGrpSpPr/>
          <p:nvPr/>
        </p:nvGrpSpPr>
        <p:grpSpPr>
          <a:xfrm>
            <a:off x="3569727" y="9462982"/>
            <a:ext cx="11148545" cy="824018"/>
            <a:chOff x="0" y="0"/>
            <a:chExt cx="14864727" cy="1098691"/>
          </a:xfrm>
        </p:grpSpPr>
        <p:grpSp>
          <p:nvGrpSpPr>
            <p:cNvPr id="19" name="Group 19"/>
            <p:cNvGrpSpPr/>
            <p:nvPr/>
          </p:nvGrpSpPr>
          <p:grpSpPr>
            <a:xfrm>
              <a:off x="0" y="0"/>
              <a:ext cx="14864727" cy="1098691"/>
              <a:chOff x="0" y="0"/>
              <a:chExt cx="4816582" cy="356006"/>
            </a:xfrm>
          </p:grpSpPr>
          <p:sp>
            <p:nvSpPr>
              <p:cNvPr id="20" name="Freeform 20"/>
              <p:cNvSpPr/>
              <p:nvPr/>
            </p:nvSpPr>
            <p:spPr>
              <a:xfrm>
                <a:off x="0" y="0"/>
                <a:ext cx="4816582" cy="356006"/>
              </a:xfrm>
              <a:custGeom>
                <a:avLst/>
                <a:gdLst/>
                <a:ahLst/>
                <a:cxnLst/>
                <a:rect l="l" t="t" r="r" b="b"/>
                <a:pathLst>
                  <a:path w="4816582" h="356006">
                    <a:moveTo>
                      <a:pt x="0" y="0"/>
                    </a:moveTo>
                    <a:lnTo>
                      <a:pt x="4816582" y="0"/>
                    </a:lnTo>
                    <a:lnTo>
                      <a:pt x="4816582" y="356006"/>
                    </a:lnTo>
                    <a:lnTo>
                      <a:pt x="0" y="356006"/>
                    </a:lnTo>
                    <a:close/>
                  </a:path>
                </a:pathLst>
              </a:custGeom>
              <a:solidFill>
                <a:srgbClr val="FFFFFF"/>
              </a:solidFill>
            </p:spPr>
            <p:txBody>
              <a:bodyPr/>
              <a:lstStyle/>
              <a:p>
                <a:endParaRPr lang="es-ES"/>
              </a:p>
            </p:txBody>
          </p:sp>
          <p:sp>
            <p:nvSpPr>
              <p:cNvPr id="21" name="TextBox 21"/>
              <p:cNvSpPr txBox="1"/>
              <p:nvPr/>
            </p:nvSpPr>
            <p:spPr>
              <a:xfrm>
                <a:off x="0" y="-19050"/>
                <a:ext cx="4816582" cy="375056"/>
              </a:xfrm>
              <a:prstGeom prst="rect">
                <a:avLst/>
              </a:prstGeom>
            </p:spPr>
            <p:txBody>
              <a:bodyPr lIns="50800" tIns="50800" rIns="50800" bIns="50800" rtlCol="0" anchor="ctr"/>
              <a:lstStyle/>
              <a:p>
                <a:pPr algn="ctr">
                  <a:lnSpc>
                    <a:spcPts val="3000"/>
                  </a:lnSpc>
                </a:pPr>
                <a:endParaRPr/>
              </a:p>
            </p:txBody>
          </p:sp>
        </p:grpSp>
        <p:sp>
          <p:nvSpPr>
            <p:cNvPr id="22" name="Freeform 22"/>
            <p:cNvSpPr/>
            <p:nvPr/>
          </p:nvSpPr>
          <p:spPr>
            <a:xfrm>
              <a:off x="6264962" y="177395"/>
              <a:ext cx="2779099" cy="743900"/>
            </a:xfrm>
            <a:custGeom>
              <a:avLst/>
              <a:gdLst/>
              <a:ahLst/>
              <a:cxnLst/>
              <a:rect l="l" t="t" r="r" b="b"/>
              <a:pathLst>
                <a:path w="2779099" h="743900">
                  <a:moveTo>
                    <a:pt x="0" y="0"/>
                  </a:moveTo>
                  <a:lnTo>
                    <a:pt x="2779099" y="0"/>
                  </a:lnTo>
                  <a:lnTo>
                    <a:pt x="2779099" y="743901"/>
                  </a:lnTo>
                  <a:lnTo>
                    <a:pt x="0" y="7439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ES"/>
            </a:p>
          </p:txBody>
        </p:sp>
      </p:gr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615469"/>
            <a:chOff x="0" y="0"/>
            <a:chExt cx="24384000" cy="2153959"/>
          </a:xfrm>
        </p:grpSpPr>
        <p:pic>
          <p:nvPicPr>
            <p:cNvPr id="3" name="Picture 3"/>
            <p:cNvPicPr>
              <a:picLocks noChangeAspect="1"/>
            </p:cNvPicPr>
            <p:nvPr/>
          </p:nvPicPr>
          <p:blipFill>
            <a:blip r:embed="rId2"/>
            <a:srcRect t="43374" b="43374"/>
            <a:stretch>
              <a:fillRect/>
            </a:stretch>
          </p:blipFill>
          <p:spPr>
            <a:xfrm>
              <a:off x="0" y="0"/>
              <a:ext cx="24384000" cy="2153959"/>
            </a:xfrm>
            <a:prstGeom prst="rect">
              <a:avLst/>
            </a:prstGeom>
          </p:spPr>
        </p:pic>
      </p:grpSp>
      <p:sp>
        <p:nvSpPr>
          <p:cNvPr id="4" name="AutoShape 4"/>
          <p:cNvSpPr/>
          <p:nvPr/>
        </p:nvSpPr>
        <p:spPr>
          <a:xfrm>
            <a:off x="40" y="2408964"/>
            <a:ext cx="18287960" cy="0"/>
          </a:xfrm>
          <a:prstGeom prst="line">
            <a:avLst/>
          </a:prstGeom>
          <a:ln w="28575" cap="rnd">
            <a:solidFill>
              <a:srgbClr val="C4313B"/>
            </a:solidFill>
            <a:prstDash val="solid"/>
            <a:headEnd type="none" w="sm" len="sm"/>
            <a:tailEnd type="none" w="sm" len="sm"/>
          </a:ln>
        </p:spPr>
        <p:txBody>
          <a:bodyPr/>
          <a:lstStyle/>
          <a:p>
            <a:endParaRPr lang="es-ES"/>
          </a:p>
        </p:txBody>
      </p:sp>
      <p:grpSp>
        <p:nvGrpSpPr>
          <p:cNvPr id="5" name="Group 5"/>
          <p:cNvGrpSpPr/>
          <p:nvPr/>
        </p:nvGrpSpPr>
        <p:grpSpPr>
          <a:xfrm>
            <a:off x="320518" y="2642327"/>
            <a:ext cx="6118252" cy="6384226"/>
            <a:chOff x="0" y="0"/>
            <a:chExt cx="1611392" cy="1681442"/>
          </a:xfrm>
        </p:grpSpPr>
        <p:sp>
          <p:nvSpPr>
            <p:cNvPr id="6" name="Freeform 6"/>
            <p:cNvSpPr/>
            <p:nvPr/>
          </p:nvSpPr>
          <p:spPr>
            <a:xfrm>
              <a:off x="0" y="0"/>
              <a:ext cx="1611392" cy="1681442"/>
            </a:xfrm>
            <a:custGeom>
              <a:avLst/>
              <a:gdLst/>
              <a:ahLst/>
              <a:cxnLst/>
              <a:rect l="l" t="t" r="r" b="b"/>
              <a:pathLst>
                <a:path w="1611392" h="1681442">
                  <a:moveTo>
                    <a:pt x="0" y="0"/>
                  </a:moveTo>
                  <a:lnTo>
                    <a:pt x="1611392" y="0"/>
                  </a:lnTo>
                  <a:lnTo>
                    <a:pt x="1611392" y="1681442"/>
                  </a:lnTo>
                  <a:lnTo>
                    <a:pt x="0" y="1681442"/>
                  </a:lnTo>
                  <a:close/>
                </a:path>
              </a:pathLst>
            </a:custGeom>
            <a:solidFill>
              <a:srgbClr val="000000">
                <a:alpha val="0"/>
              </a:srgbClr>
            </a:solidFill>
            <a:ln w="19050" cap="sq">
              <a:solidFill>
                <a:srgbClr val="0ABB41"/>
              </a:solidFill>
              <a:prstDash val="solid"/>
              <a:miter/>
            </a:ln>
          </p:spPr>
          <p:txBody>
            <a:bodyPr/>
            <a:lstStyle/>
            <a:p>
              <a:endParaRPr lang="es-ES"/>
            </a:p>
          </p:txBody>
        </p:sp>
        <p:sp>
          <p:nvSpPr>
            <p:cNvPr id="7" name="TextBox 7"/>
            <p:cNvSpPr txBox="1"/>
            <p:nvPr/>
          </p:nvSpPr>
          <p:spPr>
            <a:xfrm>
              <a:off x="0" y="-19050"/>
              <a:ext cx="1611392" cy="1700492"/>
            </a:xfrm>
            <a:prstGeom prst="rect">
              <a:avLst/>
            </a:prstGeom>
          </p:spPr>
          <p:txBody>
            <a:bodyPr lIns="50800" tIns="50800" rIns="50800" bIns="50800" rtlCol="0" anchor="ctr"/>
            <a:lstStyle/>
            <a:p>
              <a:pPr algn="ctr">
                <a:lnSpc>
                  <a:spcPts val="3000"/>
                </a:lnSpc>
              </a:pPr>
              <a:endParaRPr/>
            </a:p>
          </p:txBody>
        </p:sp>
      </p:grpSp>
      <p:sp>
        <p:nvSpPr>
          <p:cNvPr id="8" name="Freeform 8"/>
          <p:cNvSpPr/>
          <p:nvPr/>
        </p:nvSpPr>
        <p:spPr>
          <a:xfrm>
            <a:off x="1028700" y="3272467"/>
            <a:ext cx="4540014" cy="2735358"/>
          </a:xfrm>
          <a:custGeom>
            <a:avLst/>
            <a:gdLst/>
            <a:ahLst/>
            <a:cxnLst/>
            <a:rect l="l" t="t" r="r" b="b"/>
            <a:pathLst>
              <a:path w="4540014" h="2735358">
                <a:moveTo>
                  <a:pt x="0" y="0"/>
                </a:moveTo>
                <a:lnTo>
                  <a:pt x="4540014" y="0"/>
                </a:lnTo>
                <a:lnTo>
                  <a:pt x="4540014" y="2735358"/>
                </a:lnTo>
                <a:lnTo>
                  <a:pt x="0" y="2735358"/>
                </a:lnTo>
                <a:lnTo>
                  <a:pt x="0" y="0"/>
                </a:lnTo>
                <a:close/>
              </a:path>
            </a:pathLst>
          </a:custGeom>
          <a:blipFill>
            <a:blip r:embed="rId3"/>
            <a:stretch>
              <a:fillRect/>
            </a:stretch>
          </a:blipFill>
        </p:spPr>
        <p:txBody>
          <a:bodyPr/>
          <a:lstStyle/>
          <a:p>
            <a:endParaRPr lang="es-ES"/>
          </a:p>
        </p:txBody>
      </p:sp>
      <p:sp>
        <p:nvSpPr>
          <p:cNvPr id="9" name="Freeform 9"/>
          <p:cNvSpPr/>
          <p:nvPr/>
        </p:nvSpPr>
        <p:spPr>
          <a:xfrm>
            <a:off x="1028700" y="6226183"/>
            <a:ext cx="4540014" cy="2667258"/>
          </a:xfrm>
          <a:custGeom>
            <a:avLst/>
            <a:gdLst/>
            <a:ahLst/>
            <a:cxnLst/>
            <a:rect l="l" t="t" r="r" b="b"/>
            <a:pathLst>
              <a:path w="4540014" h="2667258">
                <a:moveTo>
                  <a:pt x="0" y="0"/>
                </a:moveTo>
                <a:lnTo>
                  <a:pt x="4540014" y="0"/>
                </a:lnTo>
                <a:lnTo>
                  <a:pt x="4540014" y="2667258"/>
                </a:lnTo>
                <a:lnTo>
                  <a:pt x="0" y="2667258"/>
                </a:lnTo>
                <a:lnTo>
                  <a:pt x="0" y="0"/>
                </a:lnTo>
                <a:close/>
              </a:path>
            </a:pathLst>
          </a:custGeom>
          <a:blipFill>
            <a:blip r:embed="rId4"/>
            <a:stretch>
              <a:fillRect/>
            </a:stretch>
          </a:blipFill>
        </p:spPr>
        <p:txBody>
          <a:bodyPr/>
          <a:lstStyle/>
          <a:p>
            <a:endParaRPr lang="es-ES"/>
          </a:p>
        </p:txBody>
      </p:sp>
      <p:grpSp>
        <p:nvGrpSpPr>
          <p:cNvPr id="10" name="Group 10"/>
          <p:cNvGrpSpPr/>
          <p:nvPr/>
        </p:nvGrpSpPr>
        <p:grpSpPr>
          <a:xfrm>
            <a:off x="6682456" y="2642327"/>
            <a:ext cx="5745406" cy="6384226"/>
            <a:chOff x="0" y="0"/>
            <a:chExt cx="1513193" cy="1681442"/>
          </a:xfrm>
        </p:grpSpPr>
        <p:sp>
          <p:nvSpPr>
            <p:cNvPr id="11" name="Freeform 11"/>
            <p:cNvSpPr/>
            <p:nvPr/>
          </p:nvSpPr>
          <p:spPr>
            <a:xfrm>
              <a:off x="0" y="0"/>
              <a:ext cx="1513193" cy="1681442"/>
            </a:xfrm>
            <a:custGeom>
              <a:avLst/>
              <a:gdLst/>
              <a:ahLst/>
              <a:cxnLst/>
              <a:rect l="l" t="t" r="r" b="b"/>
              <a:pathLst>
                <a:path w="1513193" h="1681442">
                  <a:moveTo>
                    <a:pt x="0" y="0"/>
                  </a:moveTo>
                  <a:lnTo>
                    <a:pt x="1513193" y="0"/>
                  </a:lnTo>
                  <a:lnTo>
                    <a:pt x="1513193" y="1681442"/>
                  </a:lnTo>
                  <a:lnTo>
                    <a:pt x="0" y="1681442"/>
                  </a:lnTo>
                  <a:close/>
                </a:path>
              </a:pathLst>
            </a:custGeom>
            <a:solidFill>
              <a:srgbClr val="000000">
                <a:alpha val="0"/>
              </a:srgbClr>
            </a:solidFill>
            <a:ln w="19050" cap="sq">
              <a:solidFill>
                <a:srgbClr val="0ABB41"/>
              </a:solidFill>
              <a:prstDash val="solid"/>
              <a:miter/>
            </a:ln>
          </p:spPr>
          <p:txBody>
            <a:bodyPr/>
            <a:lstStyle/>
            <a:p>
              <a:endParaRPr lang="es-ES"/>
            </a:p>
          </p:txBody>
        </p:sp>
        <p:sp>
          <p:nvSpPr>
            <p:cNvPr id="12" name="TextBox 12"/>
            <p:cNvSpPr txBox="1"/>
            <p:nvPr/>
          </p:nvSpPr>
          <p:spPr>
            <a:xfrm>
              <a:off x="0" y="-19050"/>
              <a:ext cx="1513193" cy="1700492"/>
            </a:xfrm>
            <a:prstGeom prst="rect">
              <a:avLst/>
            </a:prstGeom>
          </p:spPr>
          <p:txBody>
            <a:bodyPr lIns="50800" tIns="50800" rIns="50800" bIns="50800" rtlCol="0" anchor="ctr"/>
            <a:lstStyle/>
            <a:p>
              <a:pPr algn="ctr">
                <a:lnSpc>
                  <a:spcPts val="3000"/>
                </a:lnSpc>
              </a:pPr>
              <a:endParaRPr/>
            </a:p>
          </p:txBody>
        </p:sp>
      </p:grpSp>
      <p:grpSp>
        <p:nvGrpSpPr>
          <p:cNvPr id="13" name="Group 13"/>
          <p:cNvGrpSpPr/>
          <p:nvPr/>
        </p:nvGrpSpPr>
        <p:grpSpPr>
          <a:xfrm>
            <a:off x="12675512" y="2642327"/>
            <a:ext cx="5443637" cy="6384226"/>
            <a:chOff x="0" y="0"/>
            <a:chExt cx="1433715" cy="1681442"/>
          </a:xfrm>
        </p:grpSpPr>
        <p:sp>
          <p:nvSpPr>
            <p:cNvPr id="14" name="Freeform 14"/>
            <p:cNvSpPr/>
            <p:nvPr/>
          </p:nvSpPr>
          <p:spPr>
            <a:xfrm>
              <a:off x="0" y="0"/>
              <a:ext cx="1433715" cy="1681442"/>
            </a:xfrm>
            <a:custGeom>
              <a:avLst/>
              <a:gdLst/>
              <a:ahLst/>
              <a:cxnLst/>
              <a:rect l="l" t="t" r="r" b="b"/>
              <a:pathLst>
                <a:path w="1433715" h="1681442">
                  <a:moveTo>
                    <a:pt x="0" y="0"/>
                  </a:moveTo>
                  <a:lnTo>
                    <a:pt x="1433715" y="0"/>
                  </a:lnTo>
                  <a:lnTo>
                    <a:pt x="1433715" y="1681442"/>
                  </a:lnTo>
                  <a:lnTo>
                    <a:pt x="0" y="1681442"/>
                  </a:lnTo>
                  <a:close/>
                </a:path>
              </a:pathLst>
            </a:custGeom>
            <a:solidFill>
              <a:srgbClr val="000000">
                <a:alpha val="0"/>
              </a:srgbClr>
            </a:solidFill>
            <a:ln w="19050" cap="sq">
              <a:solidFill>
                <a:srgbClr val="0ABB41"/>
              </a:solidFill>
              <a:prstDash val="solid"/>
              <a:miter/>
            </a:ln>
          </p:spPr>
          <p:txBody>
            <a:bodyPr/>
            <a:lstStyle/>
            <a:p>
              <a:endParaRPr lang="es-ES"/>
            </a:p>
          </p:txBody>
        </p:sp>
        <p:sp>
          <p:nvSpPr>
            <p:cNvPr id="15" name="TextBox 15"/>
            <p:cNvSpPr txBox="1"/>
            <p:nvPr/>
          </p:nvSpPr>
          <p:spPr>
            <a:xfrm>
              <a:off x="0" y="-19050"/>
              <a:ext cx="1433715" cy="1700492"/>
            </a:xfrm>
            <a:prstGeom prst="rect">
              <a:avLst/>
            </a:prstGeom>
          </p:spPr>
          <p:txBody>
            <a:bodyPr lIns="50800" tIns="50800" rIns="50800" bIns="50800" rtlCol="0" anchor="ctr"/>
            <a:lstStyle/>
            <a:p>
              <a:pPr algn="ctr">
                <a:lnSpc>
                  <a:spcPts val="3000"/>
                </a:lnSpc>
              </a:pPr>
              <a:endParaRPr/>
            </a:p>
          </p:txBody>
        </p:sp>
      </p:grpSp>
      <p:sp>
        <p:nvSpPr>
          <p:cNvPr id="16" name="Freeform 16"/>
          <p:cNvSpPr/>
          <p:nvPr/>
        </p:nvSpPr>
        <p:spPr>
          <a:xfrm>
            <a:off x="7189041" y="3272467"/>
            <a:ext cx="4533201" cy="2878582"/>
          </a:xfrm>
          <a:custGeom>
            <a:avLst/>
            <a:gdLst/>
            <a:ahLst/>
            <a:cxnLst/>
            <a:rect l="l" t="t" r="r" b="b"/>
            <a:pathLst>
              <a:path w="4533201" h="2878582">
                <a:moveTo>
                  <a:pt x="0" y="0"/>
                </a:moveTo>
                <a:lnTo>
                  <a:pt x="4533201" y="0"/>
                </a:lnTo>
                <a:lnTo>
                  <a:pt x="4533201" y="2878582"/>
                </a:lnTo>
                <a:lnTo>
                  <a:pt x="0" y="2878582"/>
                </a:lnTo>
                <a:lnTo>
                  <a:pt x="0" y="0"/>
                </a:lnTo>
                <a:close/>
              </a:path>
            </a:pathLst>
          </a:custGeom>
          <a:blipFill>
            <a:blip r:embed="rId5"/>
            <a:stretch>
              <a:fillRect/>
            </a:stretch>
          </a:blipFill>
        </p:spPr>
        <p:txBody>
          <a:bodyPr/>
          <a:lstStyle/>
          <a:p>
            <a:endParaRPr lang="es-ES"/>
          </a:p>
        </p:txBody>
      </p:sp>
      <p:sp>
        <p:nvSpPr>
          <p:cNvPr id="17" name="Freeform 17"/>
          <p:cNvSpPr/>
          <p:nvPr/>
        </p:nvSpPr>
        <p:spPr>
          <a:xfrm>
            <a:off x="7334783" y="6216395"/>
            <a:ext cx="4259095" cy="2667258"/>
          </a:xfrm>
          <a:custGeom>
            <a:avLst/>
            <a:gdLst/>
            <a:ahLst/>
            <a:cxnLst/>
            <a:rect l="l" t="t" r="r" b="b"/>
            <a:pathLst>
              <a:path w="4259095" h="2667258">
                <a:moveTo>
                  <a:pt x="0" y="0"/>
                </a:moveTo>
                <a:lnTo>
                  <a:pt x="4259095" y="0"/>
                </a:lnTo>
                <a:lnTo>
                  <a:pt x="4259095" y="2667258"/>
                </a:lnTo>
                <a:lnTo>
                  <a:pt x="0" y="2667258"/>
                </a:lnTo>
                <a:lnTo>
                  <a:pt x="0" y="0"/>
                </a:lnTo>
                <a:close/>
              </a:path>
            </a:pathLst>
          </a:custGeom>
          <a:blipFill>
            <a:blip r:embed="rId6"/>
            <a:stretch>
              <a:fillRect/>
            </a:stretch>
          </a:blipFill>
        </p:spPr>
        <p:txBody>
          <a:bodyPr/>
          <a:lstStyle/>
          <a:p>
            <a:endParaRPr lang="es-ES"/>
          </a:p>
        </p:txBody>
      </p:sp>
      <p:sp>
        <p:nvSpPr>
          <p:cNvPr id="18" name="Freeform 18"/>
          <p:cNvSpPr/>
          <p:nvPr/>
        </p:nvSpPr>
        <p:spPr>
          <a:xfrm>
            <a:off x="13103981" y="3316305"/>
            <a:ext cx="4754289" cy="2834745"/>
          </a:xfrm>
          <a:custGeom>
            <a:avLst/>
            <a:gdLst/>
            <a:ahLst/>
            <a:cxnLst/>
            <a:rect l="l" t="t" r="r" b="b"/>
            <a:pathLst>
              <a:path w="4754289" h="2834745">
                <a:moveTo>
                  <a:pt x="0" y="0"/>
                </a:moveTo>
                <a:lnTo>
                  <a:pt x="4754289" y="0"/>
                </a:lnTo>
                <a:lnTo>
                  <a:pt x="4754289" y="2834744"/>
                </a:lnTo>
                <a:lnTo>
                  <a:pt x="0" y="2834744"/>
                </a:lnTo>
                <a:lnTo>
                  <a:pt x="0" y="0"/>
                </a:lnTo>
                <a:close/>
              </a:path>
            </a:pathLst>
          </a:custGeom>
          <a:blipFill>
            <a:blip r:embed="rId7"/>
            <a:stretch>
              <a:fillRect/>
            </a:stretch>
          </a:blipFill>
        </p:spPr>
        <p:txBody>
          <a:bodyPr/>
          <a:lstStyle/>
          <a:p>
            <a:endParaRPr lang="es-ES"/>
          </a:p>
        </p:txBody>
      </p:sp>
      <p:sp>
        <p:nvSpPr>
          <p:cNvPr id="19" name="Freeform 19"/>
          <p:cNvSpPr/>
          <p:nvPr/>
        </p:nvSpPr>
        <p:spPr>
          <a:xfrm>
            <a:off x="13459994" y="6235970"/>
            <a:ext cx="4042264" cy="2647683"/>
          </a:xfrm>
          <a:custGeom>
            <a:avLst/>
            <a:gdLst/>
            <a:ahLst/>
            <a:cxnLst/>
            <a:rect l="l" t="t" r="r" b="b"/>
            <a:pathLst>
              <a:path w="4042264" h="2647683">
                <a:moveTo>
                  <a:pt x="0" y="0"/>
                </a:moveTo>
                <a:lnTo>
                  <a:pt x="4042263" y="0"/>
                </a:lnTo>
                <a:lnTo>
                  <a:pt x="4042263" y="2647683"/>
                </a:lnTo>
                <a:lnTo>
                  <a:pt x="0" y="2647683"/>
                </a:lnTo>
                <a:lnTo>
                  <a:pt x="0" y="0"/>
                </a:lnTo>
                <a:close/>
              </a:path>
            </a:pathLst>
          </a:custGeom>
          <a:blipFill>
            <a:blip r:embed="rId8"/>
            <a:stretch>
              <a:fillRect/>
            </a:stretch>
          </a:blipFill>
        </p:spPr>
        <p:txBody>
          <a:bodyPr/>
          <a:lstStyle/>
          <a:p>
            <a:endParaRPr lang="es-ES"/>
          </a:p>
        </p:txBody>
      </p:sp>
      <p:sp>
        <p:nvSpPr>
          <p:cNvPr id="20" name="TextBox 20"/>
          <p:cNvSpPr txBox="1"/>
          <p:nvPr/>
        </p:nvSpPr>
        <p:spPr>
          <a:xfrm>
            <a:off x="675592" y="1755694"/>
            <a:ext cx="11526357" cy="638983"/>
          </a:xfrm>
          <a:prstGeom prst="rect">
            <a:avLst/>
          </a:prstGeom>
        </p:spPr>
        <p:txBody>
          <a:bodyPr lIns="0" tIns="0" rIns="0" bIns="0" rtlCol="0" anchor="t">
            <a:spAutoFit/>
          </a:bodyPr>
          <a:lstStyle/>
          <a:p>
            <a:pPr algn="l">
              <a:lnSpc>
                <a:spcPts val="5205"/>
              </a:lnSpc>
            </a:pPr>
            <a:r>
              <a:rPr lang="en-US" sz="3718" b="1">
                <a:solidFill>
                  <a:srgbClr val="1D1D1B"/>
                </a:solidFill>
                <a:latin typeface="Bricolage Grotesque 28 Bold"/>
                <a:ea typeface="Bricolage Grotesque 28 Bold"/>
                <a:cs typeface="Bricolage Grotesque 28 Bold"/>
                <a:sym typeface="Bricolage Grotesque 28 Bold"/>
              </a:rPr>
              <a:t>Información SEMESTRAL</a:t>
            </a:r>
          </a:p>
        </p:txBody>
      </p:sp>
      <p:sp>
        <p:nvSpPr>
          <p:cNvPr id="21" name="TextBox 21"/>
          <p:cNvSpPr txBox="1"/>
          <p:nvPr/>
        </p:nvSpPr>
        <p:spPr>
          <a:xfrm>
            <a:off x="1028700" y="672846"/>
            <a:ext cx="6160341" cy="500738"/>
          </a:xfrm>
          <a:prstGeom prst="rect">
            <a:avLst/>
          </a:prstGeom>
        </p:spPr>
        <p:txBody>
          <a:bodyPr lIns="0" tIns="0" rIns="0" bIns="0" rtlCol="0" anchor="t">
            <a:spAutoFit/>
          </a:bodyPr>
          <a:lstStyle/>
          <a:p>
            <a:pPr algn="l">
              <a:lnSpc>
                <a:spcPts val="3624"/>
              </a:lnSpc>
            </a:pPr>
            <a:r>
              <a:rPr lang="en-US" sz="4118" b="1">
                <a:solidFill>
                  <a:srgbClr val="FFFFFF"/>
                </a:solidFill>
                <a:latin typeface="Bricolage Grotesque 28 Bold"/>
                <a:ea typeface="Bricolage Grotesque 28 Bold"/>
                <a:cs typeface="Bricolage Grotesque 28 Bold"/>
                <a:sym typeface="Bricolage Grotesque 28 Bold"/>
              </a:rPr>
              <a:t>Comisión Económica</a:t>
            </a:r>
          </a:p>
        </p:txBody>
      </p:sp>
      <p:sp>
        <p:nvSpPr>
          <p:cNvPr id="22" name="TextBox 22"/>
          <p:cNvSpPr txBox="1"/>
          <p:nvPr/>
        </p:nvSpPr>
        <p:spPr>
          <a:xfrm>
            <a:off x="1570160" y="2710492"/>
            <a:ext cx="2538710" cy="514350"/>
          </a:xfrm>
          <a:prstGeom prst="rect">
            <a:avLst/>
          </a:prstGeom>
        </p:spPr>
        <p:txBody>
          <a:bodyPr lIns="0" tIns="0" rIns="0" bIns="0" rtlCol="0" anchor="t">
            <a:spAutoFit/>
          </a:bodyPr>
          <a:lstStyle/>
          <a:p>
            <a:pPr algn="ctr">
              <a:lnSpc>
                <a:spcPts val="4200"/>
              </a:lnSpc>
            </a:pPr>
            <a:r>
              <a:rPr lang="en-US" sz="3000">
                <a:solidFill>
                  <a:srgbClr val="000000"/>
                </a:solidFill>
                <a:latin typeface="Open Sans"/>
                <a:ea typeface="Open Sans"/>
                <a:cs typeface="Open Sans"/>
                <a:sym typeface="Open Sans"/>
              </a:rPr>
              <a:t>Renta variable</a:t>
            </a:r>
          </a:p>
        </p:txBody>
      </p:sp>
      <p:sp>
        <p:nvSpPr>
          <p:cNvPr id="23" name="TextBox 23"/>
          <p:cNvSpPr txBox="1"/>
          <p:nvPr/>
        </p:nvSpPr>
        <p:spPr>
          <a:xfrm>
            <a:off x="8633200" y="2770948"/>
            <a:ext cx="1662261" cy="514350"/>
          </a:xfrm>
          <a:prstGeom prst="rect">
            <a:avLst/>
          </a:prstGeom>
        </p:spPr>
        <p:txBody>
          <a:bodyPr lIns="0" tIns="0" rIns="0" bIns="0" rtlCol="0" anchor="t">
            <a:spAutoFit/>
          </a:bodyPr>
          <a:lstStyle/>
          <a:p>
            <a:pPr algn="ctr">
              <a:lnSpc>
                <a:spcPts val="4200"/>
              </a:lnSpc>
            </a:pPr>
            <a:r>
              <a:rPr lang="en-US" sz="3000">
                <a:solidFill>
                  <a:srgbClr val="000000"/>
                </a:solidFill>
                <a:latin typeface="Open Sans"/>
                <a:ea typeface="Open Sans"/>
                <a:cs typeface="Open Sans"/>
                <a:sym typeface="Open Sans"/>
              </a:rPr>
              <a:t>Renta fija</a:t>
            </a:r>
          </a:p>
        </p:txBody>
      </p:sp>
      <p:sp>
        <p:nvSpPr>
          <p:cNvPr id="24" name="TextBox 24"/>
          <p:cNvSpPr txBox="1"/>
          <p:nvPr/>
        </p:nvSpPr>
        <p:spPr>
          <a:xfrm>
            <a:off x="14078698" y="2758117"/>
            <a:ext cx="2853333" cy="514350"/>
          </a:xfrm>
          <a:prstGeom prst="rect">
            <a:avLst/>
          </a:prstGeom>
        </p:spPr>
        <p:txBody>
          <a:bodyPr lIns="0" tIns="0" rIns="0" bIns="0" rtlCol="0" anchor="t">
            <a:spAutoFit/>
          </a:bodyPr>
          <a:lstStyle/>
          <a:p>
            <a:pPr algn="ctr">
              <a:lnSpc>
                <a:spcPts val="4200"/>
              </a:lnSpc>
            </a:pPr>
            <a:r>
              <a:rPr lang="en-US" sz="3000">
                <a:solidFill>
                  <a:srgbClr val="000000"/>
                </a:solidFill>
                <a:latin typeface="Open Sans"/>
                <a:ea typeface="Open Sans"/>
                <a:cs typeface="Open Sans"/>
                <a:sym typeface="Open Sans"/>
              </a:rPr>
              <a:t>Activos ilíquidos</a:t>
            </a:r>
          </a:p>
        </p:txBody>
      </p:sp>
      <p:sp>
        <p:nvSpPr>
          <p:cNvPr id="25" name="TextBox 25"/>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Open Sans"/>
                <a:ea typeface="Open Sans"/>
                <a:cs typeface="Open Sans"/>
                <a:sym typeface="Open Sans"/>
              </a:rPr>
              <a:t>57</a:t>
            </a:r>
          </a:p>
        </p:txBody>
      </p:sp>
      <p:grpSp>
        <p:nvGrpSpPr>
          <p:cNvPr id="26" name="Group 26"/>
          <p:cNvGrpSpPr/>
          <p:nvPr/>
        </p:nvGrpSpPr>
        <p:grpSpPr>
          <a:xfrm>
            <a:off x="3569727" y="9462982"/>
            <a:ext cx="11148545" cy="824018"/>
            <a:chOff x="0" y="0"/>
            <a:chExt cx="14864727" cy="1098691"/>
          </a:xfrm>
        </p:grpSpPr>
        <p:grpSp>
          <p:nvGrpSpPr>
            <p:cNvPr id="27" name="Group 27"/>
            <p:cNvGrpSpPr/>
            <p:nvPr/>
          </p:nvGrpSpPr>
          <p:grpSpPr>
            <a:xfrm>
              <a:off x="0" y="0"/>
              <a:ext cx="14864727" cy="1098691"/>
              <a:chOff x="0" y="0"/>
              <a:chExt cx="4816582" cy="356006"/>
            </a:xfrm>
          </p:grpSpPr>
          <p:sp>
            <p:nvSpPr>
              <p:cNvPr id="28" name="Freeform 28"/>
              <p:cNvSpPr/>
              <p:nvPr/>
            </p:nvSpPr>
            <p:spPr>
              <a:xfrm>
                <a:off x="0" y="0"/>
                <a:ext cx="4816582" cy="356006"/>
              </a:xfrm>
              <a:custGeom>
                <a:avLst/>
                <a:gdLst/>
                <a:ahLst/>
                <a:cxnLst/>
                <a:rect l="l" t="t" r="r" b="b"/>
                <a:pathLst>
                  <a:path w="4816582" h="356006">
                    <a:moveTo>
                      <a:pt x="0" y="0"/>
                    </a:moveTo>
                    <a:lnTo>
                      <a:pt x="4816582" y="0"/>
                    </a:lnTo>
                    <a:lnTo>
                      <a:pt x="4816582" y="356006"/>
                    </a:lnTo>
                    <a:lnTo>
                      <a:pt x="0" y="356006"/>
                    </a:lnTo>
                    <a:close/>
                  </a:path>
                </a:pathLst>
              </a:custGeom>
              <a:solidFill>
                <a:srgbClr val="FFFFFF"/>
              </a:solidFill>
            </p:spPr>
            <p:txBody>
              <a:bodyPr/>
              <a:lstStyle/>
              <a:p>
                <a:endParaRPr lang="es-ES"/>
              </a:p>
            </p:txBody>
          </p:sp>
          <p:sp>
            <p:nvSpPr>
              <p:cNvPr id="29" name="TextBox 29"/>
              <p:cNvSpPr txBox="1"/>
              <p:nvPr/>
            </p:nvSpPr>
            <p:spPr>
              <a:xfrm>
                <a:off x="0" y="-19050"/>
                <a:ext cx="4816582" cy="375056"/>
              </a:xfrm>
              <a:prstGeom prst="rect">
                <a:avLst/>
              </a:prstGeom>
            </p:spPr>
            <p:txBody>
              <a:bodyPr lIns="50800" tIns="50800" rIns="50800" bIns="50800" rtlCol="0" anchor="ctr"/>
              <a:lstStyle/>
              <a:p>
                <a:pPr algn="ctr">
                  <a:lnSpc>
                    <a:spcPts val="3000"/>
                  </a:lnSpc>
                </a:pPr>
                <a:endParaRPr/>
              </a:p>
            </p:txBody>
          </p:sp>
        </p:grpSp>
        <p:sp>
          <p:nvSpPr>
            <p:cNvPr id="30" name="Freeform 30"/>
            <p:cNvSpPr/>
            <p:nvPr/>
          </p:nvSpPr>
          <p:spPr>
            <a:xfrm>
              <a:off x="6264962" y="177395"/>
              <a:ext cx="2779099" cy="743900"/>
            </a:xfrm>
            <a:custGeom>
              <a:avLst/>
              <a:gdLst/>
              <a:ahLst/>
              <a:cxnLst/>
              <a:rect l="l" t="t" r="r" b="b"/>
              <a:pathLst>
                <a:path w="2779099" h="743900">
                  <a:moveTo>
                    <a:pt x="0" y="0"/>
                  </a:moveTo>
                  <a:lnTo>
                    <a:pt x="2779099" y="0"/>
                  </a:lnTo>
                  <a:lnTo>
                    <a:pt x="2779099" y="743901"/>
                  </a:lnTo>
                  <a:lnTo>
                    <a:pt x="0" y="74390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s-ES"/>
            </a:p>
          </p:txBody>
        </p:sp>
      </p:gr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615469"/>
            <a:chOff x="0" y="0"/>
            <a:chExt cx="24384000" cy="2153959"/>
          </a:xfrm>
        </p:grpSpPr>
        <p:pic>
          <p:nvPicPr>
            <p:cNvPr id="3" name="Picture 3"/>
            <p:cNvPicPr>
              <a:picLocks noChangeAspect="1"/>
            </p:cNvPicPr>
            <p:nvPr/>
          </p:nvPicPr>
          <p:blipFill>
            <a:blip r:embed="rId2"/>
            <a:srcRect t="43374" b="43374"/>
            <a:stretch>
              <a:fillRect/>
            </a:stretch>
          </p:blipFill>
          <p:spPr>
            <a:xfrm>
              <a:off x="0" y="0"/>
              <a:ext cx="24384000" cy="2153959"/>
            </a:xfrm>
            <a:prstGeom prst="rect">
              <a:avLst/>
            </a:prstGeom>
          </p:spPr>
        </p:pic>
      </p:grpSp>
      <p:sp>
        <p:nvSpPr>
          <p:cNvPr id="4" name="AutoShape 4"/>
          <p:cNvSpPr/>
          <p:nvPr/>
        </p:nvSpPr>
        <p:spPr>
          <a:xfrm>
            <a:off x="40" y="2387198"/>
            <a:ext cx="18287960" cy="0"/>
          </a:xfrm>
          <a:prstGeom prst="line">
            <a:avLst/>
          </a:prstGeom>
          <a:ln w="28575" cap="rnd">
            <a:solidFill>
              <a:srgbClr val="C4313B"/>
            </a:solidFill>
            <a:prstDash val="solid"/>
            <a:headEnd type="none" w="sm" len="sm"/>
            <a:tailEnd type="none" w="sm" len="sm"/>
          </a:ln>
        </p:spPr>
        <p:txBody>
          <a:bodyPr/>
          <a:lstStyle/>
          <a:p>
            <a:endParaRPr lang="es-ES"/>
          </a:p>
        </p:txBody>
      </p:sp>
      <p:grpSp>
        <p:nvGrpSpPr>
          <p:cNvPr id="5" name="Group 5"/>
          <p:cNvGrpSpPr/>
          <p:nvPr/>
        </p:nvGrpSpPr>
        <p:grpSpPr>
          <a:xfrm>
            <a:off x="404814" y="2572936"/>
            <a:ext cx="6031957" cy="6579614"/>
            <a:chOff x="0" y="0"/>
            <a:chExt cx="1588664" cy="1732902"/>
          </a:xfrm>
        </p:grpSpPr>
        <p:sp>
          <p:nvSpPr>
            <p:cNvPr id="6" name="Freeform 6"/>
            <p:cNvSpPr/>
            <p:nvPr/>
          </p:nvSpPr>
          <p:spPr>
            <a:xfrm>
              <a:off x="0" y="0"/>
              <a:ext cx="1588664" cy="1732902"/>
            </a:xfrm>
            <a:custGeom>
              <a:avLst/>
              <a:gdLst/>
              <a:ahLst/>
              <a:cxnLst/>
              <a:rect l="l" t="t" r="r" b="b"/>
              <a:pathLst>
                <a:path w="1588664" h="1732902">
                  <a:moveTo>
                    <a:pt x="0" y="0"/>
                  </a:moveTo>
                  <a:lnTo>
                    <a:pt x="1588664" y="0"/>
                  </a:lnTo>
                  <a:lnTo>
                    <a:pt x="1588664" y="1732902"/>
                  </a:lnTo>
                  <a:lnTo>
                    <a:pt x="0" y="1732902"/>
                  </a:lnTo>
                  <a:close/>
                </a:path>
              </a:pathLst>
            </a:custGeom>
            <a:solidFill>
              <a:srgbClr val="000000">
                <a:alpha val="0"/>
              </a:srgbClr>
            </a:solidFill>
            <a:ln w="19050" cap="sq">
              <a:solidFill>
                <a:srgbClr val="0ABB41"/>
              </a:solidFill>
              <a:prstDash val="solid"/>
              <a:miter/>
            </a:ln>
          </p:spPr>
          <p:txBody>
            <a:bodyPr/>
            <a:lstStyle/>
            <a:p>
              <a:endParaRPr lang="es-ES"/>
            </a:p>
          </p:txBody>
        </p:sp>
        <p:sp>
          <p:nvSpPr>
            <p:cNvPr id="7" name="TextBox 7"/>
            <p:cNvSpPr txBox="1"/>
            <p:nvPr/>
          </p:nvSpPr>
          <p:spPr>
            <a:xfrm>
              <a:off x="0" y="-19050"/>
              <a:ext cx="1588664" cy="1751952"/>
            </a:xfrm>
            <a:prstGeom prst="rect">
              <a:avLst/>
            </a:prstGeom>
          </p:spPr>
          <p:txBody>
            <a:bodyPr lIns="50800" tIns="50800" rIns="50800" bIns="50800" rtlCol="0" anchor="ctr"/>
            <a:lstStyle/>
            <a:p>
              <a:pPr algn="ctr">
                <a:lnSpc>
                  <a:spcPts val="3000"/>
                </a:lnSpc>
              </a:pPr>
              <a:endParaRPr/>
            </a:p>
          </p:txBody>
        </p:sp>
      </p:grpSp>
      <p:grpSp>
        <p:nvGrpSpPr>
          <p:cNvPr id="8" name="Group 8"/>
          <p:cNvGrpSpPr/>
          <p:nvPr/>
        </p:nvGrpSpPr>
        <p:grpSpPr>
          <a:xfrm>
            <a:off x="6549638" y="2572936"/>
            <a:ext cx="5943628" cy="6579614"/>
            <a:chOff x="0" y="0"/>
            <a:chExt cx="1565400" cy="1732902"/>
          </a:xfrm>
        </p:grpSpPr>
        <p:sp>
          <p:nvSpPr>
            <p:cNvPr id="9" name="Freeform 9"/>
            <p:cNvSpPr/>
            <p:nvPr/>
          </p:nvSpPr>
          <p:spPr>
            <a:xfrm>
              <a:off x="0" y="0"/>
              <a:ext cx="1565400" cy="1732902"/>
            </a:xfrm>
            <a:custGeom>
              <a:avLst/>
              <a:gdLst/>
              <a:ahLst/>
              <a:cxnLst/>
              <a:rect l="l" t="t" r="r" b="b"/>
              <a:pathLst>
                <a:path w="1565400" h="1732902">
                  <a:moveTo>
                    <a:pt x="0" y="0"/>
                  </a:moveTo>
                  <a:lnTo>
                    <a:pt x="1565400" y="0"/>
                  </a:lnTo>
                  <a:lnTo>
                    <a:pt x="1565400" y="1732902"/>
                  </a:lnTo>
                  <a:lnTo>
                    <a:pt x="0" y="1732902"/>
                  </a:lnTo>
                  <a:close/>
                </a:path>
              </a:pathLst>
            </a:custGeom>
            <a:solidFill>
              <a:srgbClr val="000000">
                <a:alpha val="0"/>
              </a:srgbClr>
            </a:solidFill>
            <a:ln w="19050" cap="sq">
              <a:solidFill>
                <a:srgbClr val="0ABB41"/>
              </a:solidFill>
              <a:prstDash val="solid"/>
              <a:miter/>
            </a:ln>
          </p:spPr>
          <p:txBody>
            <a:bodyPr/>
            <a:lstStyle/>
            <a:p>
              <a:endParaRPr lang="es-ES"/>
            </a:p>
          </p:txBody>
        </p:sp>
        <p:sp>
          <p:nvSpPr>
            <p:cNvPr id="10" name="TextBox 10"/>
            <p:cNvSpPr txBox="1"/>
            <p:nvPr/>
          </p:nvSpPr>
          <p:spPr>
            <a:xfrm>
              <a:off x="0" y="-19050"/>
              <a:ext cx="1565400" cy="1751952"/>
            </a:xfrm>
            <a:prstGeom prst="rect">
              <a:avLst/>
            </a:prstGeom>
          </p:spPr>
          <p:txBody>
            <a:bodyPr lIns="50800" tIns="50800" rIns="50800" bIns="50800" rtlCol="0" anchor="ctr"/>
            <a:lstStyle/>
            <a:p>
              <a:pPr algn="ctr">
                <a:lnSpc>
                  <a:spcPts val="3000"/>
                </a:lnSpc>
              </a:pPr>
              <a:endParaRPr/>
            </a:p>
          </p:txBody>
        </p:sp>
      </p:grpSp>
      <p:sp>
        <p:nvSpPr>
          <p:cNvPr id="11" name="Freeform 11"/>
          <p:cNvSpPr/>
          <p:nvPr/>
        </p:nvSpPr>
        <p:spPr>
          <a:xfrm>
            <a:off x="562184" y="4296296"/>
            <a:ext cx="5729472" cy="3631053"/>
          </a:xfrm>
          <a:custGeom>
            <a:avLst/>
            <a:gdLst/>
            <a:ahLst/>
            <a:cxnLst/>
            <a:rect l="l" t="t" r="r" b="b"/>
            <a:pathLst>
              <a:path w="5729472" h="3631053">
                <a:moveTo>
                  <a:pt x="0" y="0"/>
                </a:moveTo>
                <a:lnTo>
                  <a:pt x="5729472" y="0"/>
                </a:lnTo>
                <a:lnTo>
                  <a:pt x="5729472" y="3631053"/>
                </a:lnTo>
                <a:lnTo>
                  <a:pt x="0" y="3631053"/>
                </a:lnTo>
                <a:lnTo>
                  <a:pt x="0" y="0"/>
                </a:lnTo>
                <a:close/>
              </a:path>
            </a:pathLst>
          </a:custGeom>
          <a:blipFill>
            <a:blip r:embed="rId3"/>
            <a:stretch>
              <a:fillRect/>
            </a:stretch>
          </a:blipFill>
        </p:spPr>
        <p:txBody>
          <a:bodyPr/>
          <a:lstStyle/>
          <a:p>
            <a:endParaRPr lang="es-ES"/>
          </a:p>
        </p:txBody>
      </p:sp>
      <p:sp>
        <p:nvSpPr>
          <p:cNvPr id="12" name="Freeform 12"/>
          <p:cNvSpPr/>
          <p:nvPr/>
        </p:nvSpPr>
        <p:spPr>
          <a:xfrm>
            <a:off x="6728442" y="4296296"/>
            <a:ext cx="5546012" cy="3577178"/>
          </a:xfrm>
          <a:custGeom>
            <a:avLst/>
            <a:gdLst/>
            <a:ahLst/>
            <a:cxnLst/>
            <a:rect l="l" t="t" r="r" b="b"/>
            <a:pathLst>
              <a:path w="5546012" h="3577178">
                <a:moveTo>
                  <a:pt x="0" y="0"/>
                </a:moveTo>
                <a:lnTo>
                  <a:pt x="5546011" y="0"/>
                </a:lnTo>
                <a:lnTo>
                  <a:pt x="5546011" y="3577178"/>
                </a:lnTo>
                <a:lnTo>
                  <a:pt x="0" y="3577178"/>
                </a:lnTo>
                <a:lnTo>
                  <a:pt x="0" y="0"/>
                </a:lnTo>
                <a:close/>
              </a:path>
            </a:pathLst>
          </a:custGeom>
          <a:blipFill>
            <a:blip r:embed="rId4"/>
            <a:stretch>
              <a:fillRect/>
            </a:stretch>
          </a:blipFill>
        </p:spPr>
        <p:txBody>
          <a:bodyPr/>
          <a:lstStyle/>
          <a:p>
            <a:endParaRPr lang="es-ES"/>
          </a:p>
        </p:txBody>
      </p:sp>
      <p:grpSp>
        <p:nvGrpSpPr>
          <p:cNvPr id="13" name="Group 13"/>
          <p:cNvGrpSpPr/>
          <p:nvPr/>
        </p:nvGrpSpPr>
        <p:grpSpPr>
          <a:xfrm>
            <a:off x="12607566" y="2572936"/>
            <a:ext cx="5486869" cy="6579614"/>
            <a:chOff x="0" y="0"/>
            <a:chExt cx="1445101" cy="1732902"/>
          </a:xfrm>
        </p:grpSpPr>
        <p:sp>
          <p:nvSpPr>
            <p:cNvPr id="14" name="Freeform 14"/>
            <p:cNvSpPr/>
            <p:nvPr/>
          </p:nvSpPr>
          <p:spPr>
            <a:xfrm>
              <a:off x="0" y="0"/>
              <a:ext cx="1445101" cy="1732902"/>
            </a:xfrm>
            <a:custGeom>
              <a:avLst/>
              <a:gdLst/>
              <a:ahLst/>
              <a:cxnLst/>
              <a:rect l="l" t="t" r="r" b="b"/>
              <a:pathLst>
                <a:path w="1445101" h="1732902">
                  <a:moveTo>
                    <a:pt x="0" y="0"/>
                  </a:moveTo>
                  <a:lnTo>
                    <a:pt x="1445101" y="0"/>
                  </a:lnTo>
                  <a:lnTo>
                    <a:pt x="1445101" y="1732902"/>
                  </a:lnTo>
                  <a:lnTo>
                    <a:pt x="0" y="1732902"/>
                  </a:lnTo>
                  <a:close/>
                </a:path>
              </a:pathLst>
            </a:custGeom>
            <a:solidFill>
              <a:srgbClr val="000000">
                <a:alpha val="0"/>
              </a:srgbClr>
            </a:solidFill>
            <a:ln w="19050" cap="sq">
              <a:solidFill>
                <a:srgbClr val="0ABB41"/>
              </a:solidFill>
              <a:prstDash val="solid"/>
              <a:miter/>
            </a:ln>
          </p:spPr>
          <p:txBody>
            <a:bodyPr/>
            <a:lstStyle/>
            <a:p>
              <a:endParaRPr lang="es-ES"/>
            </a:p>
          </p:txBody>
        </p:sp>
        <p:sp>
          <p:nvSpPr>
            <p:cNvPr id="15" name="TextBox 15"/>
            <p:cNvSpPr txBox="1"/>
            <p:nvPr/>
          </p:nvSpPr>
          <p:spPr>
            <a:xfrm>
              <a:off x="0" y="-19050"/>
              <a:ext cx="1445101" cy="1751952"/>
            </a:xfrm>
            <a:prstGeom prst="rect">
              <a:avLst/>
            </a:prstGeom>
          </p:spPr>
          <p:txBody>
            <a:bodyPr lIns="50800" tIns="50800" rIns="50800" bIns="50800" rtlCol="0" anchor="ctr"/>
            <a:lstStyle/>
            <a:p>
              <a:pPr algn="ctr">
                <a:lnSpc>
                  <a:spcPts val="3000"/>
                </a:lnSpc>
              </a:pPr>
              <a:endParaRPr/>
            </a:p>
          </p:txBody>
        </p:sp>
      </p:grpSp>
      <p:sp>
        <p:nvSpPr>
          <p:cNvPr id="16" name="Freeform 16"/>
          <p:cNvSpPr/>
          <p:nvPr/>
        </p:nvSpPr>
        <p:spPr>
          <a:xfrm>
            <a:off x="12750441" y="4296296"/>
            <a:ext cx="5184791" cy="3331228"/>
          </a:xfrm>
          <a:custGeom>
            <a:avLst/>
            <a:gdLst/>
            <a:ahLst/>
            <a:cxnLst/>
            <a:rect l="l" t="t" r="r" b="b"/>
            <a:pathLst>
              <a:path w="5184791" h="3331228">
                <a:moveTo>
                  <a:pt x="0" y="0"/>
                </a:moveTo>
                <a:lnTo>
                  <a:pt x="5184791" y="0"/>
                </a:lnTo>
                <a:lnTo>
                  <a:pt x="5184791" y="3331228"/>
                </a:lnTo>
                <a:lnTo>
                  <a:pt x="0" y="3331228"/>
                </a:lnTo>
                <a:lnTo>
                  <a:pt x="0" y="0"/>
                </a:lnTo>
                <a:close/>
              </a:path>
            </a:pathLst>
          </a:custGeom>
          <a:blipFill>
            <a:blip r:embed="rId5"/>
            <a:stretch>
              <a:fillRect/>
            </a:stretch>
          </a:blipFill>
        </p:spPr>
        <p:txBody>
          <a:bodyPr/>
          <a:lstStyle/>
          <a:p>
            <a:endParaRPr lang="es-ES"/>
          </a:p>
        </p:txBody>
      </p:sp>
      <p:sp>
        <p:nvSpPr>
          <p:cNvPr id="17" name="TextBox 17"/>
          <p:cNvSpPr txBox="1"/>
          <p:nvPr/>
        </p:nvSpPr>
        <p:spPr>
          <a:xfrm>
            <a:off x="7519797" y="2733675"/>
            <a:ext cx="3558778" cy="514350"/>
          </a:xfrm>
          <a:prstGeom prst="rect">
            <a:avLst/>
          </a:prstGeom>
        </p:spPr>
        <p:txBody>
          <a:bodyPr lIns="0" tIns="0" rIns="0" bIns="0" rtlCol="0" anchor="t">
            <a:spAutoFit/>
          </a:bodyPr>
          <a:lstStyle/>
          <a:p>
            <a:pPr algn="ctr">
              <a:lnSpc>
                <a:spcPts val="4200"/>
              </a:lnSpc>
            </a:pPr>
            <a:r>
              <a:rPr lang="en-US" sz="3000">
                <a:solidFill>
                  <a:srgbClr val="000000"/>
                </a:solidFill>
                <a:latin typeface="Open Sans"/>
                <a:ea typeface="Open Sans"/>
                <a:cs typeface="Open Sans"/>
                <a:sym typeface="Open Sans"/>
              </a:rPr>
              <a:t>Principales métricas</a:t>
            </a:r>
          </a:p>
        </p:txBody>
      </p:sp>
      <p:sp>
        <p:nvSpPr>
          <p:cNvPr id="18" name="TextBox 18"/>
          <p:cNvSpPr txBox="1"/>
          <p:nvPr/>
        </p:nvSpPr>
        <p:spPr>
          <a:xfrm>
            <a:off x="528478" y="1733928"/>
            <a:ext cx="11526357" cy="638983"/>
          </a:xfrm>
          <a:prstGeom prst="rect">
            <a:avLst/>
          </a:prstGeom>
        </p:spPr>
        <p:txBody>
          <a:bodyPr lIns="0" tIns="0" rIns="0" bIns="0" rtlCol="0" anchor="t">
            <a:spAutoFit/>
          </a:bodyPr>
          <a:lstStyle/>
          <a:p>
            <a:pPr algn="l">
              <a:lnSpc>
                <a:spcPts val="5205"/>
              </a:lnSpc>
            </a:pPr>
            <a:r>
              <a:rPr lang="en-US" sz="3718" b="1">
                <a:solidFill>
                  <a:srgbClr val="1D1D1B"/>
                </a:solidFill>
                <a:latin typeface="Bricolage Grotesque 28 Bold"/>
                <a:ea typeface="Bricolage Grotesque 28 Bold"/>
                <a:cs typeface="Bricolage Grotesque 28 Bold"/>
                <a:sym typeface="Bricolage Grotesque 28 Bold"/>
              </a:rPr>
              <a:t>Información SEMESTRAL</a:t>
            </a:r>
          </a:p>
        </p:txBody>
      </p:sp>
      <p:sp>
        <p:nvSpPr>
          <p:cNvPr id="19" name="TextBox 19"/>
          <p:cNvSpPr txBox="1"/>
          <p:nvPr/>
        </p:nvSpPr>
        <p:spPr>
          <a:xfrm>
            <a:off x="1028700" y="672846"/>
            <a:ext cx="6160341" cy="500738"/>
          </a:xfrm>
          <a:prstGeom prst="rect">
            <a:avLst/>
          </a:prstGeom>
        </p:spPr>
        <p:txBody>
          <a:bodyPr lIns="0" tIns="0" rIns="0" bIns="0" rtlCol="0" anchor="t">
            <a:spAutoFit/>
          </a:bodyPr>
          <a:lstStyle/>
          <a:p>
            <a:pPr algn="l">
              <a:lnSpc>
                <a:spcPts val="3624"/>
              </a:lnSpc>
            </a:pPr>
            <a:r>
              <a:rPr lang="en-US" sz="4118" b="1">
                <a:solidFill>
                  <a:srgbClr val="FFFFFF"/>
                </a:solidFill>
                <a:latin typeface="Bricolage Grotesque 28 Bold"/>
                <a:ea typeface="Bricolage Grotesque 28 Bold"/>
                <a:cs typeface="Bricolage Grotesque 28 Bold"/>
                <a:sym typeface="Bricolage Grotesque 28 Bold"/>
              </a:rPr>
              <a:t>Comisión Económica</a:t>
            </a:r>
          </a:p>
        </p:txBody>
      </p:sp>
      <p:sp>
        <p:nvSpPr>
          <p:cNvPr id="20" name="TextBox 20"/>
          <p:cNvSpPr txBox="1"/>
          <p:nvPr/>
        </p:nvSpPr>
        <p:spPr>
          <a:xfrm>
            <a:off x="1471325" y="2733675"/>
            <a:ext cx="3030438" cy="514350"/>
          </a:xfrm>
          <a:prstGeom prst="rect">
            <a:avLst/>
          </a:prstGeom>
        </p:spPr>
        <p:txBody>
          <a:bodyPr lIns="0" tIns="0" rIns="0" bIns="0" rtlCol="0" anchor="t">
            <a:spAutoFit/>
          </a:bodyPr>
          <a:lstStyle/>
          <a:p>
            <a:pPr algn="ctr">
              <a:lnSpc>
                <a:spcPts val="4200"/>
              </a:lnSpc>
            </a:pPr>
            <a:r>
              <a:rPr lang="en-US" sz="3000">
                <a:solidFill>
                  <a:srgbClr val="000000"/>
                </a:solidFill>
                <a:latin typeface="Open Sans"/>
                <a:ea typeface="Open Sans"/>
                <a:cs typeface="Open Sans"/>
                <a:sym typeface="Open Sans"/>
              </a:rPr>
              <a:t>Resumen cartera</a:t>
            </a:r>
          </a:p>
        </p:txBody>
      </p:sp>
      <p:sp>
        <p:nvSpPr>
          <p:cNvPr id="21" name="TextBox 21"/>
          <p:cNvSpPr txBox="1"/>
          <p:nvPr/>
        </p:nvSpPr>
        <p:spPr>
          <a:xfrm>
            <a:off x="13779152" y="2733675"/>
            <a:ext cx="3143696" cy="514350"/>
          </a:xfrm>
          <a:prstGeom prst="rect">
            <a:avLst/>
          </a:prstGeom>
        </p:spPr>
        <p:txBody>
          <a:bodyPr lIns="0" tIns="0" rIns="0" bIns="0" rtlCol="0" anchor="t">
            <a:spAutoFit/>
          </a:bodyPr>
          <a:lstStyle/>
          <a:p>
            <a:pPr algn="ctr">
              <a:lnSpc>
                <a:spcPts val="4200"/>
              </a:lnSpc>
            </a:pPr>
            <a:r>
              <a:rPr lang="en-US" sz="3000">
                <a:solidFill>
                  <a:srgbClr val="000000"/>
                </a:solidFill>
                <a:latin typeface="Open Sans"/>
                <a:ea typeface="Open Sans"/>
                <a:cs typeface="Open Sans"/>
                <a:sym typeface="Open Sans"/>
              </a:rPr>
              <a:t>Frontera eficiente</a:t>
            </a:r>
          </a:p>
        </p:txBody>
      </p:sp>
      <p:sp>
        <p:nvSpPr>
          <p:cNvPr id="22" name="TextBox 22"/>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Open Sans"/>
                <a:ea typeface="Open Sans"/>
                <a:cs typeface="Open Sans"/>
                <a:sym typeface="Open Sans"/>
              </a:rPr>
              <a:t>58</a:t>
            </a:r>
          </a:p>
        </p:txBody>
      </p:sp>
      <p:grpSp>
        <p:nvGrpSpPr>
          <p:cNvPr id="23" name="Group 23"/>
          <p:cNvGrpSpPr/>
          <p:nvPr/>
        </p:nvGrpSpPr>
        <p:grpSpPr>
          <a:xfrm>
            <a:off x="3569727" y="9462982"/>
            <a:ext cx="11148545" cy="824018"/>
            <a:chOff x="0" y="0"/>
            <a:chExt cx="14864727" cy="1098691"/>
          </a:xfrm>
        </p:grpSpPr>
        <p:grpSp>
          <p:nvGrpSpPr>
            <p:cNvPr id="24" name="Group 24"/>
            <p:cNvGrpSpPr/>
            <p:nvPr/>
          </p:nvGrpSpPr>
          <p:grpSpPr>
            <a:xfrm>
              <a:off x="0" y="0"/>
              <a:ext cx="14864727" cy="1098691"/>
              <a:chOff x="0" y="0"/>
              <a:chExt cx="4816582" cy="356006"/>
            </a:xfrm>
          </p:grpSpPr>
          <p:sp>
            <p:nvSpPr>
              <p:cNvPr id="25" name="Freeform 25"/>
              <p:cNvSpPr/>
              <p:nvPr/>
            </p:nvSpPr>
            <p:spPr>
              <a:xfrm>
                <a:off x="0" y="0"/>
                <a:ext cx="4816582" cy="356006"/>
              </a:xfrm>
              <a:custGeom>
                <a:avLst/>
                <a:gdLst/>
                <a:ahLst/>
                <a:cxnLst/>
                <a:rect l="l" t="t" r="r" b="b"/>
                <a:pathLst>
                  <a:path w="4816582" h="356006">
                    <a:moveTo>
                      <a:pt x="0" y="0"/>
                    </a:moveTo>
                    <a:lnTo>
                      <a:pt x="4816582" y="0"/>
                    </a:lnTo>
                    <a:lnTo>
                      <a:pt x="4816582" y="356006"/>
                    </a:lnTo>
                    <a:lnTo>
                      <a:pt x="0" y="356006"/>
                    </a:lnTo>
                    <a:close/>
                  </a:path>
                </a:pathLst>
              </a:custGeom>
              <a:solidFill>
                <a:srgbClr val="FFFFFF"/>
              </a:solidFill>
            </p:spPr>
            <p:txBody>
              <a:bodyPr/>
              <a:lstStyle/>
              <a:p>
                <a:endParaRPr lang="es-ES"/>
              </a:p>
            </p:txBody>
          </p:sp>
          <p:sp>
            <p:nvSpPr>
              <p:cNvPr id="26" name="TextBox 26"/>
              <p:cNvSpPr txBox="1"/>
              <p:nvPr/>
            </p:nvSpPr>
            <p:spPr>
              <a:xfrm>
                <a:off x="0" y="-19050"/>
                <a:ext cx="4816582" cy="375056"/>
              </a:xfrm>
              <a:prstGeom prst="rect">
                <a:avLst/>
              </a:prstGeom>
            </p:spPr>
            <p:txBody>
              <a:bodyPr lIns="50800" tIns="50800" rIns="50800" bIns="50800" rtlCol="0" anchor="ctr"/>
              <a:lstStyle/>
              <a:p>
                <a:pPr algn="ctr">
                  <a:lnSpc>
                    <a:spcPts val="3000"/>
                  </a:lnSpc>
                </a:pPr>
                <a:endParaRPr/>
              </a:p>
            </p:txBody>
          </p:sp>
        </p:grpSp>
        <p:sp>
          <p:nvSpPr>
            <p:cNvPr id="27" name="Freeform 27"/>
            <p:cNvSpPr/>
            <p:nvPr/>
          </p:nvSpPr>
          <p:spPr>
            <a:xfrm>
              <a:off x="6264962" y="177395"/>
              <a:ext cx="2779099" cy="743900"/>
            </a:xfrm>
            <a:custGeom>
              <a:avLst/>
              <a:gdLst/>
              <a:ahLst/>
              <a:cxnLst/>
              <a:rect l="l" t="t" r="r" b="b"/>
              <a:pathLst>
                <a:path w="2779099" h="743900">
                  <a:moveTo>
                    <a:pt x="0" y="0"/>
                  </a:moveTo>
                  <a:lnTo>
                    <a:pt x="2779099" y="0"/>
                  </a:lnTo>
                  <a:lnTo>
                    <a:pt x="2779099" y="743901"/>
                  </a:lnTo>
                  <a:lnTo>
                    <a:pt x="0" y="7439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ES"/>
            </a:p>
          </p:txBody>
        </p:sp>
      </p:gr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615469"/>
            <a:chOff x="0" y="0"/>
            <a:chExt cx="24384000" cy="2153959"/>
          </a:xfrm>
        </p:grpSpPr>
        <p:pic>
          <p:nvPicPr>
            <p:cNvPr id="3" name="Picture 3"/>
            <p:cNvPicPr>
              <a:picLocks noChangeAspect="1"/>
            </p:cNvPicPr>
            <p:nvPr/>
          </p:nvPicPr>
          <p:blipFill>
            <a:blip r:embed="rId2"/>
            <a:srcRect t="43374" b="43374"/>
            <a:stretch>
              <a:fillRect/>
            </a:stretch>
          </p:blipFill>
          <p:spPr>
            <a:xfrm>
              <a:off x="0" y="0"/>
              <a:ext cx="24384000" cy="2153959"/>
            </a:xfrm>
            <a:prstGeom prst="rect">
              <a:avLst/>
            </a:prstGeom>
          </p:spPr>
        </p:pic>
      </p:grpSp>
      <p:sp>
        <p:nvSpPr>
          <p:cNvPr id="4" name="AutoShape 4"/>
          <p:cNvSpPr/>
          <p:nvPr/>
        </p:nvSpPr>
        <p:spPr>
          <a:xfrm>
            <a:off x="40" y="2387198"/>
            <a:ext cx="18287960" cy="0"/>
          </a:xfrm>
          <a:prstGeom prst="line">
            <a:avLst/>
          </a:prstGeom>
          <a:ln w="28575" cap="rnd">
            <a:solidFill>
              <a:srgbClr val="C4313B"/>
            </a:solidFill>
            <a:prstDash val="solid"/>
            <a:headEnd type="none" w="sm" len="sm"/>
            <a:tailEnd type="none" w="sm" len="sm"/>
          </a:ln>
        </p:spPr>
        <p:txBody>
          <a:bodyPr/>
          <a:lstStyle/>
          <a:p>
            <a:endParaRPr lang="es-ES"/>
          </a:p>
        </p:txBody>
      </p:sp>
      <p:grpSp>
        <p:nvGrpSpPr>
          <p:cNvPr id="5" name="Group 5"/>
          <p:cNvGrpSpPr/>
          <p:nvPr/>
        </p:nvGrpSpPr>
        <p:grpSpPr>
          <a:xfrm>
            <a:off x="301996" y="2450864"/>
            <a:ext cx="17684007" cy="3388028"/>
            <a:chOff x="0" y="0"/>
            <a:chExt cx="4657516" cy="892320"/>
          </a:xfrm>
        </p:grpSpPr>
        <p:sp>
          <p:nvSpPr>
            <p:cNvPr id="6" name="Freeform 6"/>
            <p:cNvSpPr/>
            <p:nvPr/>
          </p:nvSpPr>
          <p:spPr>
            <a:xfrm>
              <a:off x="0" y="0"/>
              <a:ext cx="4657516" cy="892320"/>
            </a:xfrm>
            <a:custGeom>
              <a:avLst/>
              <a:gdLst/>
              <a:ahLst/>
              <a:cxnLst/>
              <a:rect l="l" t="t" r="r" b="b"/>
              <a:pathLst>
                <a:path w="4657516" h="892320">
                  <a:moveTo>
                    <a:pt x="0" y="0"/>
                  </a:moveTo>
                  <a:lnTo>
                    <a:pt x="4657516" y="0"/>
                  </a:lnTo>
                  <a:lnTo>
                    <a:pt x="4657516" y="892320"/>
                  </a:lnTo>
                  <a:lnTo>
                    <a:pt x="0" y="892320"/>
                  </a:lnTo>
                  <a:close/>
                </a:path>
              </a:pathLst>
            </a:custGeom>
            <a:solidFill>
              <a:srgbClr val="000000">
                <a:alpha val="0"/>
              </a:srgbClr>
            </a:solidFill>
            <a:ln w="19050" cap="sq">
              <a:solidFill>
                <a:srgbClr val="0ABB41"/>
              </a:solidFill>
              <a:prstDash val="solid"/>
              <a:miter/>
            </a:ln>
          </p:spPr>
          <p:txBody>
            <a:bodyPr/>
            <a:lstStyle/>
            <a:p>
              <a:endParaRPr lang="es-ES"/>
            </a:p>
          </p:txBody>
        </p:sp>
        <p:sp>
          <p:nvSpPr>
            <p:cNvPr id="7" name="TextBox 7"/>
            <p:cNvSpPr txBox="1"/>
            <p:nvPr/>
          </p:nvSpPr>
          <p:spPr>
            <a:xfrm>
              <a:off x="0" y="-19050"/>
              <a:ext cx="4657516" cy="911370"/>
            </a:xfrm>
            <a:prstGeom prst="rect">
              <a:avLst/>
            </a:prstGeom>
          </p:spPr>
          <p:txBody>
            <a:bodyPr lIns="50800" tIns="50800" rIns="50800" bIns="50800" rtlCol="0" anchor="ctr"/>
            <a:lstStyle/>
            <a:p>
              <a:pPr algn="ctr">
                <a:lnSpc>
                  <a:spcPts val="3000"/>
                </a:lnSpc>
              </a:pPr>
              <a:endParaRPr/>
            </a:p>
          </p:txBody>
        </p:sp>
      </p:grpSp>
      <p:sp>
        <p:nvSpPr>
          <p:cNvPr id="8" name="Freeform 8"/>
          <p:cNvSpPr/>
          <p:nvPr/>
        </p:nvSpPr>
        <p:spPr>
          <a:xfrm>
            <a:off x="7613812" y="2595920"/>
            <a:ext cx="4794284" cy="3062349"/>
          </a:xfrm>
          <a:custGeom>
            <a:avLst/>
            <a:gdLst/>
            <a:ahLst/>
            <a:cxnLst/>
            <a:rect l="l" t="t" r="r" b="b"/>
            <a:pathLst>
              <a:path w="4794284" h="3062349">
                <a:moveTo>
                  <a:pt x="0" y="0"/>
                </a:moveTo>
                <a:lnTo>
                  <a:pt x="4794284" y="0"/>
                </a:lnTo>
                <a:lnTo>
                  <a:pt x="4794284" y="3062349"/>
                </a:lnTo>
                <a:lnTo>
                  <a:pt x="0" y="3062349"/>
                </a:lnTo>
                <a:lnTo>
                  <a:pt x="0" y="0"/>
                </a:lnTo>
                <a:close/>
              </a:path>
            </a:pathLst>
          </a:custGeom>
          <a:blipFill>
            <a:blip r:embed="rId3"/>
            <a:stretch>
              <a:fillRect/>
            </a:stretch>
          </a:blipFill>
        </p:spPr>
        <p:txBody>
          <a:bodyPr/>
          <a:lstStyle/>
          <a:p>
            <a:endParaRPr lang="es-ES"/>
          </a:p>
        </p:txBody>
      </p:sp>
      <p:sp>
        <p:nvSpPr>
          <p:cNvPr id="9" name="Freeform 9"/>
          <p:cNvSpPr/>
          <p:nvPr/>
        </p:nvSpPr>
        <p:spPr>
          <a:xfrm>
            <a:off x="13094882" y="2595920"/>
            <a:ext cx="4631151" cy="3062349"/>
          </a:xfrm>
          <a:custGeom>
            <a:avLst/>
            <a:gdLst/>
            <a:ahLst/>
            <a:cxnLst/>
            <a:rect l="l" t="t" r="r" b="b"/>
            <a:pathLst>
              <a:path w="4631151" h="3062349">
                <a:moveTo>
                  <a:pt x="0" y="0"/>
                </a:moveTo>
                <a:lnTo>
                  <a:pt x="4631151" y="0"/>
                </a:lnTo>
                <a:lnTo>
                  <a:pt x="4631151" y="3062349"/>
                </a:lnTo>
                <a:lnTo>
                  <a:pt x="0" y="3062349"/>
                </a:lnTo>
                <a:lnTo>
                  <a:pt x="0" y="0"/>
                </a:lnTo>
                <a:close/>
              </a:path>
            </a:pathLst>
          </a:custGeom>
          <a:blipFill>
            <a:blip r:embed="rId4"/>
            <a:stretch>
              <a:fillRect/>
            </a:stretch>
          </a:blipFill>
        </p:spPr>
        <p:txBody>
          <a:bodyPr/>
          <a:lstStyle/>
          <a:p>
            <a:endParaRPr lang="es-ES"/>
          </a:p>
        </p:txBody>
      </p:sp>
      <p:grpSp>
        <p:nvGrpSpPr>
          <p:cNvPr id="10" name="Group 10"/>
          <p:cNvGrpSpPr/>
          <p:nvPr/>
        </p:nvGrpSpPr>
        <p:grpSpPr>
          <a:xfrm>
            <a:off x="301996" y="5915092"/>
            <a:ext cx="17684007" cy="3343208"/>
            <a:chOff x="0" y="0"/>
            <a:chExt cx="4657516" cy="880516"/>
          </a:xfrm>
        </p:grpSpPr>
        <p:sp>
          <p:nvSpPr>
            <p:cNvPr id="11" name="Freeform 11"/>
            <p:cNvSpPr/>
            <p:nvPr/>
          </p:nvSpPr>
          <p:spPr>
            <a:xfrm>
              <a:off x="0" y="0"/>
              <a:ext cx="4657516" cy="880516"/>
            </a:xfrm>
            <a:custGeom>
              <a:avLst/>
              <a:gdLst/>
              <a:ahLst/>
              <a:cxnLst/>
              <a:rect l="l" t="t" r="r" b="b"/>
              <a:pathLst>
                <a:path w="4657516" h="880516">
                  <a:moveTo>
                    <a:pt x="0" y="0"/>
                  </a:moveTo>
                  <a:lnTo>
                    <a:pt x="4657516" y="0"/>
                  </a:lnTo>
                  <a:lnTo>
                    <a:pt x="4657516" y="880516"/>
                  </a:lnTo>
                  <a:lnTo>
                    <a:pt x="0" y="880516"/>
                  </a:lnTo>
                  <a:close/>
                </a:path>
              </a:pathLst>
            </a:custGeom>
            <a:solidFill>
              <a:srgbClr val="000000">
                <a:alpha val="0"/>
              </a:srgbClr>
            </a:solidFill>
            <a:ln w="19050" cap="sq">
              <a:solidFill>
                <a:srgbClr val="0ABB41"/>
              </a:solidFill>
              <a:prstDash val="solid"/>
              <a:miter/>
            </a:ln>
          </p:spPr>
          <p:txBody>
            <a:bodyPr/>
            <a:lstStyle/>
            <a:p>
              <a:endParaRPr lang="es-ES"/>
            </a:p>
          </p:txBody>
        </p:sp>
        <p:sp>
          <p:nvSpPr>
            <p:cNvPr id="12" name="TextBox 12"/>
            <p:cNvSpPr txBox="1"/>
            <p:nvPr/>
          </p:nvSpPr>
          <p:spPr>
            <a:xfrm>
              <a:off x="0" y="-19050"/>
              <a:ext cx="4657516" cy="899566"/>
            </a:xfrm>
            <a:prstGeom prst="rect">
              <a:avLst/>
            </a:prstGeom>
          </p:spPr>
          <p:txBody>
            <a:bodyPr lIns="50800" tIns="50800" rIns="50800" bIns="50800" rtlCol="0" anchor="ctr"/>
            <a:lstStyle/>
            <a:p>
              <a:pPr algn="ctr">
                <a:lnSpc>
                  <a:spcPts val="3000"/>
                </a:lnSpc>
              </a:pPr>
              <a:endParaRPr/>
            </a:p>
          </p:txBody>
        </p:sp>
      </p:grpSp>
      <p:sp>
        <p:nvSpPr>
          <p:cNvPr id="13" name="Freeform 13"/>
          <p:cNvSpPr/>
          <p:nvPr/>
        </p:nvSpPr>
        <p:spPr>
          <a:xfrm>
            <a:off x="7613812" y="6057967"/>
            <a:ext cx="4699048" cy="3042634"/>
          </a:xfrm>
          <a:custGeom>
            <a:avLst/>
            <a:gdLst/>
            <a:ahLst/>
            <a:cxnLst/>
            <a:rect l="l" t="t" r="r" b="b"/>
            <a:pathLst>
              <a:path w="4699048" h="3042634">
                <a:moveTo>
                  <a:pt x="0" y="0"/>
                </a:moveTo>
                <a:lnTo>
                  <a:pt x="4699049" y="0"/>
                </a:lnTo>
                <a:lnTo>
                  <a:pt x="4699049" y="3042634"/>
                </a:lnTo>
                <a:lnTo>
                  <a:pt x="0" y="3042634"/>
                </a:lnTo>
                <a:lnTo>
                  <a:pt x="0" y="0"/>
                </a:lnTo>
                <a:close/>
              </a:path>
            </a:pathLst>
          </a:custGeom>
          <a:blipFill>
            <a:blip r:embed="rId5"/>
            <a:stretch>
              <a:fillRect/>
            </a:stretch>
          </a:blipFill>
        </p:spPr>
        <p:txBody>
          <a:bodyPr/>
          <a:lstStyle/>
          <a:p>
            <a:endParaRPr lang="es-ES"/>
          </a:p>
        </p:txBody>
      </p:sp>
      <p:sp>
        <p:nvSpPr>
          <p:cNvPr id="14" name="Freeform 14"/>
          <p:cNvSpPr/>
          <p:nvPr/>
        </p:nvSpPr>
        <p:spPr>
          <a:xfrm>
            <a:off x="13094882" y="6022550"/>
            <a:ext cx="4672563" cy="3078051"/>
          </a:xfrm>
          <a:custGeom>
            <a:avLst/>
            <a:gdLst/>
            <a:ahLst/>
            <a:cxnLst/>
            <a:rect l="l" t="t" r="r" b="b"/>
            <a:pathLst>
              <a:path w="4672563" h="3078051">
                <a:moveTo>
                  <a:pt x="0" y="0"/>
                </a:moveTo>
                <a:lnTo>
                  <a:pt x="4672563" y="0"/>
                </a:lnTo>
                <a:lnTo>
                  <a:pt x="4672563" y="3078051"/>
                </a:lnTo>
                <a:lnTo>
                  <a:pt x="0" y="3078051"/>
                </a:lnTo>
                <a:lnTo>
                  <a:pt x="0" y="0"/>
                </a:lnTo>
                <a:close/>
              </a:path>
            </a:pathLst>
          </a:custGeom>
          <a:blipFill>
            <a:blip r:embed="rId6"/>
            <a:stretch>
              <a:fillRect/>
            </a:stretch>
          </a:blipFill>
        </p:spPr>
        <p:txBody>
          <a:bodyPr/>
          <a:lstStyle/>
          <a:p>
            <a:endParaRPr lang="es-ES"/>
          </a:p>
        </p:txBody>
      </p:sp>
      <p:sp>
        <p:nvSpPr>
          <p:cNvPr id="15" name="TextBox 15"/>
          <p:cNvSpPr txBox="1"/>
          <p:nvPr/>
        </p:nvSpPr>
        <p:spPr>
          <a:xfrm>
            <a:off x="528478" y="1733928"/>
            <a:ext cx="11526357" cy="638983"/>
          </a:xfrm>
          <a:prstGeom prst="rect">
            <a:avLst/>
          </a:prstGeom>
        </p:spPr>
        <p:txBody>
          <a:bodyPr lIns="0" tIns="0" rIns="0" bIns="0" rtlCol="0" anchor="t">
            <a:spAutoFit/>
          </a:bodyPr>
          <a:lstStyle/>
          <a:p>
            <a:pPr algn="l">
              <a:lnSpc>
                <a:spcPts val="5205"/>
              </a:lnSpc>
            </a:pPr>
            <a:r>
              <a:rPr lang="en-US" sz="3718" b="1">
                <a:solidFill>
                  <a:srgbClr val="1D1D1B"/>
                </a:solidFill>
                <a:latin typeface="Bricolage Grotesque 28 Bold"/>
                <a:ea typeface="Bricolage Grotesque 28 Bold"/>
                <a:cs typeface="Bricolage Grotesque 28 Bold"/>
                <a:sym typeface="Bricolage Grotesque 28 Bold"/>
              </a:rPr>
              <a:t>Información SEMESTRAL</a:t>
            </a:r>
          </a:p>
        </p:txBody>
      </p:sp>
      <p:sp>
        <p:nvSpPr>
          <p:cNvPr id="16" name="TextBox 16"/>
          <p:cNvSpPr txBox="1"/>
          <p:nvPr/>
        </p:nvSpPr>
        <p:spPr>
          <a:xfrm>
            <a:off x="1028700" y="672846"/>
            <a:ext cx="6160341" cy="500738"/>
          </a:xfrm>
          <a:prstGeom prst="rect">
            <a:avLst/>
          </a:prstGeom>
        </p:spPr>
        <p:txBody>
          <a:bodyPr lIns="0" tIns="0" rIns="0" bIns="0" rtlCol="0" anchor="t">
            <a:spAutoFit/>
          </a:bodyPr>
          <a:lstStyle/>
          <a:p>
            <a:pPr algn="l">
              <a:lnSpc>
                <a:spcPts val="3624"/>
              </a:lnSpc>
            </a:pPr>
            <a:r>
              <a:rPr lang="en-US" sz="4118" b="1">
                <a:solidFill>
                  <a:srgbClr val="FFFFFF"/>
                </a:solidFill>
                <a:latin typeface="Bricolage Grotesque 28 Bold"/>
                <a:ea typeface="Bricolage Grotesque 28 Bold"/>
                <a:cs typeface="Bricolage Grotesque 28 Bold"/>
                <a:sym typeface="Bricolage Grotesque 28 Bold"/>
              </a:rPr>
              <a:t>Comisión Económica</a:t>
            </a:r>
          </a:p>
        </p:txBody>
      </p:sp>
      <p:sp>
        <p:nvSpPr>
          <p:cNvPr id="17" name="TextBox 17"/>
          <p:cNvSpPr txBox="1"/>
          <p:nvPr/>
        </p:nvSpPr>
        <p:spPr>
          <a:xfrm>
            <a:off x="1049305" y="3465243"/>
            <a:ext cx="4501009" cy="514350"/>
          </a:xfrm>
          <a:prstGeom prst="rect">
            <a:avLst/>
          </a:prstGeom>
        </p:spPr>
        <p:txBody>
          <a:bodyPr lIns="0" tIns="0" rIns="0" bIns="0" rtlCol="0" anchor="t">
            <a:spAutoFit/>
          </a:bodyPr>
          <a:lstStyle/>
          <a:p>
            <a:pPr algn="ctr">
              <a:lnSpc>
                <a:spcPts val="4200"/>
              </a:lnSpc>
            </a:pPr>
            <a:r>
              <a:rPr lang="en-US" sz="3000">
                <a:solidFill>
                  <a:srgbClr val="000000"/>
                </a:solidFill>
                <a:latin typeface="Open Sans"/>
                <a:ea typeface="Open Sans"/>
                <a:cs typeface="Open Sans"/>
                <a:sym typeface="Open Sans"/>
              </a:rPr>
              <a:t>Simulación crisis pasadas</a:t>
            </a:r>
          </a:p>
        </p:txBody>
      </p:sp>
      <p:sp>
        <p:nvSpPr>
          <p:cNvPr id="18" name="TextBox 18"/>
          <p:cNvSpPr txBox="1"/>
          <p:nvPr/>
        </p:nvSpPr>
        <p:spPr>
          <a:xfrm>
            <a:off x="1049305" y="7343842"/>
            <a:ext cx="3470523" cy="514350"/>
          </a:xfrm>
          <a:prstGeom prst="rect">
            <a:avLst/>
          </a:prstGeom>
        </p:spPr>
        <p:txBody>
          <a:bodyPr lIns="0" tIns="0" rIns="0" bIns="0" rtlCol="0" anchor="t">
            <a:spAutoFit/>
          </a:bodyPr>
          <a:lstStyle/>
          <a:p>
            <a:pPr algn="ctr">
              <a:lnSpc>
                <a:spcPts val="4200"/>
              </a:lnSpc>
            </a:pPr>
            <a:r>
              <a:rPr lang="en-US" sz="3000">
                <a:solidFill>
                  <a:srgbClr val="000000"/>
                </a:solidFill>
                <a:latin typeface="Open Sans"/>
                <a:ea typeface="Open Sans"/>
                <a:cs typeface="Open Sans"/>
                <a:sym typeface="Open Sans"/>
              </a:rPr>
              <a:t>Simulación a futuro</a:t>
            </a:r>
          </a:p>
        </p:txBody>
      </p:sp>
      <p:sp>
        <p:nvSpPr>
          <p:cNvPr id="19" name="TextBox 19"/>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Open Sans"/>
                <a:ea typeface="Open Sans"/>
                <a:cs typeface="Open Sans"/>
                <a:sym typeface="Open Sans"/>
              </a:rPr>
              <a:t>59</a:t>
            </a:r>
          </a:p>
        </p:txBody>
      </p:sp>
      <p:grpSp>
        <p:nvGrpSpPr>
          <p:cNvPr id="20" name="Group 20"/>
          <p:cNvGrpSpPr/>
          <p:nvPr/>
        </p:nvGrpSpPr>
        <p:grpSpPr>
          <a:xfrm>
            <a:off x="3569727" y="9462982"/>
            <a:ext cx="11148545" cy="824018"/>
            <a:chOff x="0" y="0"/>
            <a:chExt cx="14864727" cy="1098691"/>
          </a:xfrm>
        </p:grpSpPr>
        <p:grpSp>
          <p:nvGrpSpPr>
            <p:cNvPr id="21" name="Group 21"/>
            <p:cNvGrpSpPr/>
            <p:nvPr/>
          </p:nvGrpSpPr>
          <p:grpSpPr>
            <a:xfrm>
              <a:off x="0" y="0"/>
              <a:ext cx="14864727" cy="1098691"/>
              <a:chOff x="0" y="0"/>
              <a:chExt cx="4816582" cy="356006"/>
            </a:xfrm>
          </p:grpSpPr>
          <p:sp>
            <p:nvSpPr>
              <p:cNvPr id="22" name="Freeform 22"/>
              <p:cNvSpPr/>
              <p:nvPr/>
            </p:nvSpPr>
            <p:spPr>
              <a:xfrm>
                <a:off x="0" y="0"/>
                <a:ext cx="4816582" cy="356006"/>
              </a:xfrm>
              <a:custGeom>
                <a:avLst/>
                <a:gdLst/>
                <a:ahLst/>
                <a:cxnLst/>
                <a:rect l="l" t="t" r="r" b="b"/>
                <a:pathLst>
                  <a:path w="4816582" h="356006">
                    <a:moveTo>
                      <a:pt x="0" y="0"/>
                    </a:moveTo>
                    <a:lnTo>
                      <a:pt x="4816582" y="0"/>
                    </a:lnTo>
                    <a:lnTo>
                      <a:pt x="4816582" y="356006"/>
                    </a:lnTo>
                    <a:lnTo>
                      <a:pt x="0" y="356006"/>
                    </a:lnTo>
                    <a:close/>
                  </a:path>
                </a:pathLst>
              </a:custGeom>
              <a:solidFill>
                <a:srgbClr val="FFFFFF"/>
              </a:solidFill>
            </p:spPr>
            <p:txBody>
              <a:bodyPr/>
              <a:lstStyle/>
              <a:p>
                <a:endParaRPr lang="es-ES"/>
              </a:p>
            </p:txBody>
          </p:sp>
          <p:sp>
            <p:nvSpPr>
              <p:cNvPr id="23" name="TextBox 23"/>
              <p:cNvSpPr txBox="1"/>
              <p:nvPr/>
            </p:nvSpPr>
            <p:spPr>
              <a:xfrm>
                <a:off x="0" y="-19050"/>
                <a:ext cx="4816582" cy="375056"/>
              </a:xfrm>
              <a:prstGeom prst="rect">
                <a:avLst/>
              </a:prstGeom>
            </p:spPr>
            <p:txBody>
              <a:bodyPr lIns="50800" tIns="50800" rIns="50800" bIns="50800" rtlCol="0" anchor="ctr"/>
              <a:lstStyle/>
              <a:p>
                <a:pPr algn="ctr">
                  <a:lnSpc>
                    <a:spcPts val="3000"/>
                  </a:lnSpc>
                </a:pPr>
                <a:endParaRPr/>
              </a:p>
            </p:txBody>
          </p:sp>
        </p:grpSp>
        <p:sp>
          <p:nvSpPr>
            <p:cNvPr id="24" name="Freeform 24"/>
            <p:cNvSpPr/>
            <p:nvPr/>
          </p:nvSpPr>
          <p:spPr>
            <a:xfrm>
              <a:off x="6264962" y="177395"/>
              <a:ext cx="2779099" cy="743900"/>
            </a:xfrm>
            <a:custGeom>
              <a:avLst/>
              <a:gdLst/>
              <a:ahLst/>
              <a:cxnLst/>
              <a:rect l="l" t="t" r="r" b="b"/>
              <a:pathLst>
                <a:path w="2779099" h="743900">
                  <a:moveTo>
                    <a:pt x="0" y="0"/>
                  </a:moveTo>
                  <a:lnTo>
                    <a:pt x="2779099" y="0"/>
                  </a:lnTo>
                  <a:lnTo>
                    <a:pt x="2779099" y="743901"/>
                  </a:lnTo>
                  <a:lnTo>
                    <a:pt x="0" y="74390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ES"/>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615469"/>
            <a:chOff x="0" y="0"/>
            <a:chExt cx="24384000" cy="2153959"/>
          </a:xfrm>
        </p:grpSpPr>
        <p:pic>
          <p:nvPicPr>
            <p:cNvPr id="3" name="Picture 3"/>
            <p:cNvPicPr>
              <a:picLocks noChangeAspect="1"/>
            </p:cNvPicPr>
            <p:nvPr/>
          </p:nvPicPr>
          <p:blipFill>
            <a:blip r:embed="rId2"/>
            <a:srcRect t="43374" b="43374"/>
            <a:stretch>
              <a:fillRect/>
            </a:stretch>
          </p:blipFill>
          <p:spPr>
            <a:xfrm>
              <a:off x="0" y="0"/>
              <a:ext cx="24384000" cy="2153959"/>
            </a:xfrm>
            <a:prstGeom prst="rect">
              <a:avLst/>
            </a:prstGeom>
          </p:spPr>
        </p:pic>
      </p:grpSp>
      <p:sp>
        <p:nvSpPr>
          <p:cNvPr id="4" name="AutoShape 4"/>
          <p:cNvSpPr/>
          <p:nvPr/>
        </p:nvSpPr>
        <p:spPr>
          <a:xfrm>
            <a:off x="0" y="2628039"/>
            <a:ext cx="18287960" cy="0"/>
          </a:xfrm>
          <a:prstGeom prst="line">
            <a:avLst/>
          </a:prstGeom>
          <a:ln w="28575" cap="rnd">
            <a:solidFill>
              <a:srgbClr val="C4313B"/>
            </a:solidFill>
            <a:prstDash val="solid"/>
            <a:headEnd type="none" w="sm" len="sm"/>
            <a:tailEnd type="none" w="sm" len="sm"/>
          </a:ln>
        </p:spPr>
        <p:txBody>
          <a:bodyPr/>
          <a:lstStyle/>
          <a:p>
            <a:endParaRPr lang="es-ES"/>
          </a:p>
        </p:txBody>
      </p:sp>
      <p:grpSp>
        <p:nvGrpSpPr>
          <p:cNvPr id="5" name="Group 5"/>
          <p:cNvGrpSpPr/>
          <p:nvPr/>
        </p:nvGrpSpPr>
        <p:grpSpPr>
          <a:xfrm>
            <a:off x="3569727" y="9462982"/>
            <a:ext cx="11148545" cy="824018"/>
            <a:chOff x="0" y="0"/>
            <a:chExt cx="14864727" cy="1098691"/>
          </a:xfrm>
        </p:grpSpPr>
        <p:grpSp>
          <p:nvGrpSpPr>
            <p:cNvPr id="6" name="Group 6"/>
            <p:cNvGrpSpPr/>
            <p:nvPr/>
          </p:nvGrpSpPr>
          <p:grpSpPr>
            <a:xfrm>
              <a:off x="0" y="0"/>
              <a:ext cx="14864727" cy="1098691"/>
              <a:chOff x="0" y="0"/>
              <a:chExt cx="4816582" cy="356006"/>
            </a:xfrm>
          </p:grpSpPr>
          <p:sp>
            <p:nvSpPr>
              <p:cNvPr id="7" name="Freeform 7"/>
              <p:cNvSpPr/>
              <p:nvPr/>
            </p:nvSpPr>
            <p:spPr>
              <a:xfrm>
                <a:off x="0" y="0"/>
                <a:ext cx="4816582" cy="356006"/>
              </a:xfrm>
              <a:custGeom>
                <a:avLst/>
                <a:gdLst/>
                <a:ahLst/>
                <a:cxnLst/>
                <a:rect l="l" t="t" r="r" b="b"/>
                <a:pathLst>
                  <a:path w="4816582" h="356006">
                    <a:moveTo>
                      <a:pt x="0" y="0"/>
                    </a:moveTo>
                    <a:lnTo>
                      <a:pt x="4816582" y="0"/>
                    </a:lnTo>
                    <a:lnTo>
                      <a:pt x="4816582" y="356006"/>
                    </a:lnTo>
                    <a:lnTo>
                      <a:pt x="0" y="356006"/>
                    </a:lnTo>
                    <a:close/>
                  </a:path>
                </a:pathLst>
              </a:custGeom>
              <a:solidFill>
                <a:srgbClr val="FFFFFF"/>
              </a:solidFill>
            </p:spPr>
            <p:txBody>
              <a:bodyPr/>
              <a:lstStyle/>
              <a:p>
                <a:endParaRPr lang="es-ES"/>
              </a:p>
            </p:txBody>
          </p:sp>
          <p:sp>
            <p:nvSpPr>
              <p:cNvPr id="8" name="TextBox 8"/>
              <p:cNvSpPr txBox="1"/>
              <p:nvPr/>
            </p:nvSpPr>
            <p:spPr>
              <a:xfrm>
                <a:off x="0" y="-19050"/>
                <a:ext cx="4816582" cy="375056"/>
              </a:xfrm>
              <a:prstGeom prst="rect">
                <a:avLst/>
              </a:prstGeom>
            </p:spPr>
            <p:txBody>
              <a:bodyPr lIns="50800" tIns="50800" rIns="50800" bIns="50800" rtlCol="0" anchor="ctr"/>
              <a:lstStyle/>
              <a:p>
                <a:pPr algn="ctr">
                  <a:lnSpc>
                    <a:spcPts val="3000"/>
                  </a:lnSpc>
                </a:pPr>
                <a:endParaRPr/>
              </a:p>
            </p:txBody>
          </p:sp>
        </p:grpSp>
        <p:sp>
          <p:nvSpPr>
            <p:cNvPr id="9" name="Freeform 9"/>
            <p:cNvSpPr/>
            <p:nvPr/>
          </p:nvSpPr>
          <p:spPr>
            <a:xfrm>
              <a:off x="6264962" y="177395"/>
              <a:ext cx="2779099" cy="743900"/>
            </a:xfrm>
            <a:custGeom>
              <a:avLst/>
              <a:gdLst/>
              <a:ahLst/>
              <a:cxnLst/>
              <a:rect l="l" t="t" r="r" b="b"/>
              <a:pathLst>
                <a:path w="2779099" h="743900">
                  <a:moveTo>
                    <a:pt x="0" y="0"/>
                  </a:moveTo>
                  <a:lnTo>
                    <a:pt x="2779099" y="0"/>
                  </a:lnTo>
                  <a:lnTo>
                    <a:pt x="2779099" y="743901"/>
                  </a:lnTo>
                  <a:lnTo>
                    <a:pt x="0" y="7439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ES"/>
            </a:p>
          </p:txBody>
        </p:sp>
      </p:grpSp>
      <p:sp>
        <p:nvSpPr>
          <p:cNvPr id="10" name="TextBox 10"/>
          <p:cNvSpPr txBox="1"/>
          <p:nvPr/>
        </p:nvSpPr>
        <p:spPr>
          <a:xfrm>
            <a:off x="2181383" y="3251927"/>
            <a:ext cx="15150545" cy="5661948"/>
          </a:xfrm>
          <a:prstGeom prst="rect">
            <a:avLst/>
          </a:prstGeom>
        </p:spPr>
        <p:txBody>
          <a:bodyPr lIns="0" tIns="0" rIns="0" bIns="0" rtlCol="0" anchor="t">
            <a:spAutoFit/>
          </a:bodyPr>
          <a:lstStyle/>
          <a:p>
            <a:pPr algn="l">
              <a:lnSpc>
                <a:spcPts val="3834"/>
              </a:lnSpc>
              <a:spcBef>
                <a:spcPct val="0"/>
              </a:spcBef>
            </a:pPr>
            <a:r>
              <a:rPr lang="en-US" sz="2738" b="1">
                <a:solidFill>
                  <a:srgbClr val="CD9A4D"/>
                </a:solidFill>
                <a:latin typeface="Open Sans Bold"/>
                <a:ea typeface="Open Sans Bold"/>
                <a:cs typeface="Open Sans Bold"/>
                <a:sym typeface="Open Sans Bold"/>
              </a:rPr>
              <a:t>OPINIÓN DEL AUDITOR: </a:t>
            </a:r>
          </a:p>
          <a:p>
            <a:pPr algn="l">
              <a:lnSpc>
                <a:spcPts val="4534"/>
              </a:lnSpc>
              <a:spcBef>
                <a:spcPct val="0"/>
              </a:spcBef>
            </a:pPr>
            <a:endParaRPr lang="en-US" sz="2738" b="1">
              <a:solidFill>
                <a:srgbClr val="CD9A4D"/>
              </a:solidFill>
              <a:latin typeface="Open Sans Bold"/>
              <a:ea typeface="Open Sans Bold"/>
              <a:cs typeface="Open Sans Bold"/>
              <a:sym typeface="Open Sans Bold"/>
            </a:endParaRPr>
          </a:p>
          <a:p>
            <a:pPr algn="l">
              <a:lnSpc>
                <a:spcPts val="4114"/>
              </a:lnSpc>
              <a:spcBef>
                <a:spcPct val="0"/>
              </a:spcBef>
            </a:pPr>
            <a:r>
              <a:rPr lang="en-US" sz="2938">
                <a:solidFill>
                  <a:srgbClr val="000000"/>
                </a:solidFill>
                <a:latin typeface="Open Sans"/>
                <a:ea typeface="Open Sans"/>
                <a:cs typeface="Open Sans"/>
                <a:sym typeface="Open Sans"/>
              </a:rPr>
              <a:t>Las CCAA expresan en todos los aspectos la imagen fiel del patrimonio y situación financiera, así como de sus resultados, de conformidad con el marco normativo.</a:t>
            </a:r>
          </a:p>
          <a:p>
            <a:pPr algn="ctr">
              <a:lnSpc>
                <a:spcPts val="4114"/>
              </a:lnSpc>
              <a:spcBef>
                <a:spcPct val="0"/>
              </a:spcBef>
            </a:pPr>
            <a:r>
              <a:rPr lang="en-US" sz="2938">
                <a:solidFill>
                  <a:srgbClr val="000000"/>
                </a:solidFill>
                <a:latin typeface="Open Sans"/>
                <a:ea typeface="Open Sans"/>
                <a:cs typeface="Open Sans"/>
                <a:sym typeface="Open Sans"/>
              </a:rPr>
              <a:t> </a:t>
            </a:r>
          </a:p>
          <a:p>
            <a:pPr algn="l">
              <a:lnSpc>
                <a:spcPts val="4114"/>
              </a:lnSpc>
              <a:spcBef>
                <a:spcPct val="0"/>
              </a:spcBef>
            </a:pPr>
            <a:r>
              <a:rPr lang="en-US" sz="2938">
                <a:solidFill>
                  <a:srgbClr val="000000"/>
                </a:solidFill>
                <a:latin typeface="Open Sans"/>
                <a:ea typeface="Open Sans"/>
                <a:cs typeface="Open Sans"/>
                <a:sym typeface="Open Sans"/>
              </a:rPr>
              <a:t>No se han identificado:</a:t>
            </a:r>
          </a:p>
          <a:p>
            <a:pPr marL="634455" lvl="1" indent="-317227" algn="l">
              <a:lnSpc>
                <a:spcPts val="4114"/>
              </a:lnSpc>
              <a:buFont typeface="Arial"/>
              <a:buChar char="•"/>
            </a:pPr>
            <a:r>
              <a:rPr lang="en-US" sz="2938">
                <a:solidFill>
                  <a:srgbClr val="000000"/>
                </a:solidFill>
                <a:latin typeface="Open Sans"/>
                <a:ea typeface="Open Sans"/>
                <a:cs typeface="Open Sans"/>
                <a:sym typeface="Open Sans"/>
              </a:rPr>
              <a:t>Deficiencias en el control interno</a:t>
            </a:r>
          </a:p>
          <a:p>
            <a:pPr marL="634455" lvl="1" indent="-317227" algn="l">
              <a:lnSpc>
                <a:spcPts val="4114"/>
              </a:lnSpc>
              <a:spcBef>
                <a:spcPct val="0"/>
              </a:spcBef>
              <a:buFont typeface="Arial"/>
              <a:buChar char="•"/>
            </a:pPr>
            <a:r>
              <a:rPr lang="en-US" sz="2938">
                <a:solidFill>
                  <a:srgbClr val="000000"/>
                </a:solidFill>
                <a:latin typeface="Open Sans"/>
                <a:ea typeface="Open Sans"/>
                <a:cs typeface="Open Sans"/>
                <a:sym typeface="Open Sans"/>
              </a:rPr>
              <a:t>Incumplimientos de disposiciones legales o reglamentarias</a:t>
            </a:r>
          </a:p>
          <a:p>
            <a:pPr marL="634455" lvl="1" indent="-317227" algn="l">
              <a:lnSpc>
                <a:spcPts val="4114"/>
              </a:lnSpc>
              <a:spcBef>
                <a:spcPct val="0"/>
              </a:spcBef>
              <a:buFont typeface="Arial"/>
              <a:buChar char="•"/>
            </a:pPr>
            <a:r>
              <a:rPr lang="en-US" sz="2938">
                <a:solidFill>
                  <a:srgbClr val="000000"/>
                </a:solidFill>
                <a:latin typeface="Open Sans"/>
                <a:ea typeface="Open Sans"/>
                <a:cs typeface="Open Sans"/>
                <a:sym typeface="Open Sans"/>
              </a:rPr>
              <a:t>Dificultades significativas en el desarrollo del trabajo</a:t>
            </a:r>
          </a:p>
          <a:p>
            <a:pPr marL="634455" lvl="1" indent="-317227" algn="l">
              <a:lnSpc>
                <a:spcPts val="4114"/>
              </a:lnSpc>
              <a:spcBef>
                <a:spcPct val="0"/>
              </a:spcBef>
              <a:buFont typeface="Arial"/>
              <a:buChar char="•"/>
            </a:pPr>
            <a:r>
              <a:rPr lang="en-US" sz="2938">
                <a:solidFill>
                  <a:srgbClr val="000000"/>
                </a:solidFill>
                <a:latin typeface="Open Sans"/>
                <a:ea typeface="Open Sans"/>
                <a:cs typeface="Open Sans"/>
                <a:sym typeface="Open Sans"/>
              </a:rPr>
              <a:t>Cuestiones significativas para la supervisión del proceso de información financiera por parte del patronato</a:t>
            </a:r>
          </a:p>
        </p:txBody>
      </p:sp>
      <p:sp>
        <p:nvSpPr>
          <p:cNvPr id="11" name="Freeform 11"/>
          <p:cNvSpPr/>
          <p:nvPr/>
        </p:nvSpPr>
        <p:spPr>
          <a:xfrm>
            <a:off x="768501" y="4263897"/>
            <a:ext cx="982571" cy="982571"/>
          </a:xfrm>
          <a:custGeom>
            <a:avLst/>
            <a:gdLst/>
            <a:ahLst/>
            <a:cxnLst/>
            <a:rect l="l" t="t" r="r" b="b"/>
            <a:pathLst>
              <a:path w="982571" h="982571">
                <a:moveTo>
                  <a:pt x="0" y="0"/>
                </a:moveTo>
                <a:lnTo>
                  <a:pt x="982571" y="0"/>
                </a:lnTo>
                <a:lnTo>
                  <a:pt x="982571" y="982571"/>
                </a:lnTo>
                <a:lnTo>
                  <a:pt x="0" y="98257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ES"/>
          </a:p>
        </p:txBody>
      </p:sp>
      <p:sp>
        <p:nvSpPr>
          <p:cNvPr id="12" name="Freeform 12"/>
          <p:cNvSpPr/>
          <p:nvPr/>
        </p:nvSpPr>
        <p:spPr>
          <a:xfrm>
            <a:off x="675592" y="5689362"/>
            <a:ext cx="890351" cy="834704"/>
          </a:xfrm>
          <a:custGeom>
            <a:avLst/>
            <a:gdLst/>
            <a:ahLst/>
            <a:cxnLst/>
            <a:rect l="l" t="t" r="r" b="b"/>
            <a:pathLst>
              <a:path w="890351" h="834704">
                <a:moveTo>
                  <a:pt x="0" y="0"/>
                </a:moveTo>
                <a:lnTo>
                  <a:pt x="890351" y="0"/>
                </a:lnTo>
                <a:lnTo>
                  <a:pt x="890351" y="834704"/>
                </a:lnTo>
                <a:lnTo>
                  <a:pt x="0" y="8347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ES"/>
          </a:p>
        </p:txBody>
      </p:sp>
      <p:sp>
        <p:nvSpPr>
          <p:cNvPr id="13" name="TextBox 13"/>
          <p:cNvSpPr txBox="1"/>
          <p:nvPr/>
        </p:nvSpPr>
        <p:spPr>
          <a:xfrm>
            <a:off x="1028700" y="672846"/>
            <a:ext cx="6160341" cy="500738"/>
          </a:xfrm>
          <a:prstGeom prst="rect">
            <a:avLst/>
          </a:prstGeom>
        </p:spPr>
        <p:txBody>
          <a:bodyPr lIns="0" tIns="0" rIns="0" bIns="0" rtlCol="0" anchor="t">
            <a:spAutoFit/>
          </a:bodyPr>
          <a:lstStyle/>
          <a:p>
            <a:pPr algn="l">
              <a:lnSpc>
                <a:spcPts val="3624"/>
              </a:lnSpc>
            </a:pPr>
            <a:r>
              <a:rPr lang="en-US" sz="4118" b="1">
                <a:solidFill>
                  <a:srgbClr val="FFFFFF"/>
                </a:solidFill>
                <a:latin typeface="Bricolage Grotesque 28 Bold"/>
                <a:ea typeface="Bricolage Grotesque 28 Bold"/>
                <a:cs typeface="Bricolage Grotesque 28 Bold"/>
                <a:sym typeface="Bricolage Grotesque 28 Bold"/>
              </a:rPr>
              <a:t>Comisión Económica</a:t>
            </a:r>
          </a:p>
        </p:txBody>
      </p:sp>
      <p:sp>
        <p:nvSpPr>
          <p:cNvPr id="14" name="TextBox 14"/>
          <p:cNvSpPr txBox="1"/>
          <p:nvPr/>
        </p:nvSpPr>
        <p:spPr>
          <a:xfrm>
            <a:off x="675592" y="1755694"/>
            <a:ext cx="14138425" cy="638983"/>
          </a:xfrm>
          <a:prstGeom prst="rect">
            <a:avLst/>
          </a:prstGeom>
        </p:spPr>
        <p:txBody>
          <a:bodyPr lIns="0" tIns="0" rIns="0" bIns="0" rtlCol="0" anchor="t">
            <a:spAutoFit/>
          </a:bodyPr>
          <a:lstStyle/>
          <a:p>
            <a:pPr algn="l">
              <a:lnSpc>
                <a:spcPts val="5205"/>
              </a:lnSpc>
            </a:pPr>
            <a:r>
              <a:rPr lang="en-US" sz="3718" b="1">
                <a:solidFill>
                  <a:srgbClr val="1D1D1B"/>
                </a:solidFill>
                <a:latin typeface="Bricolage Grotesque 28 Bold"/>
                <a:ea typeface="Bricolage Grotesque 28 Bold"/>
                <a:cs typeface="Bricolage Grotesque 28 Bold"/>
                <a:sym typeface="Bricolage Grotesque 28 Bold"/>
              </a:rPr>
              <a:t>Aprobación de las Cuentas Anuales - 2024</a:t>
            </a:r>
          </a:p>
        </p:txBody>
      </p:sp>
      <p:sp>
        <p:nvSpPr>
          <p:cNvPr id="15" name="TextBox 15"/>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Open Sans"/>
                <a:ea typeface="Open Sans"/>
                <a:cs typeface="Open Sans"/>
                <a:sym typeface="Open Sans"/>
              </a:rPr>
              <a:t>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s-ES"/>
          </a:p>
        </p:txBody>
      </p:sp>
      <p:sp>
        <p:nvSpPr>
          <p:cNvPr id="3" name="Freeform 3"/>
          <p:cNvSpPr/>
          <p:nvPr/>
        </p:nvSpPr>
        <p:spPr>
          <a:xfrm>
            <a:off x="7321173" y="8412481"/>
            <a:ext cx="3619662" cy="966266"/>
          </a:xfrm>
          <a:custGeom>
            <a:avLst/>
            <a:gdLst/>
            <a:ahLst/>
            <a:cxnLst/>
            <a:rect l="l" t="t" r="r" b="b"/>
            <a:pathLst>
              <a:path w="3619662" h="966266">
                <a:moveTo>
                  <a:pt x="0" y="0"/>
                </a:moveTo>
                <a:lnTo>
                  <a:pt x="3619662" y="0"/>
                </a:lnTo>
                <a:lnTo>
                  <a:pt x="3619662" y="966266"/>
                </a:lnTo>
                <a:lnTo>
                  <a:pt x="0" y="966266"/>
                </a:lnTo>
                <a:lnTo>
                  <a:pt x="0" y="0"/>
                </a:lnTo>
                <a:close/>
              </a:path>
            </a:pathLst>
          </a:custGeom>
          <a:blipFill>
            <a:blip r:embed="rId3"/>
            <a:stretch>
              <a:fillRect/>
            </a:stretch>
          </a:blipFill>
        </p:spPr>
        <p:txBody>
          <a:bodyPr/>
          <a:lstStyle/>
          <a:p>
            <a:endParaRPr lang="es-ES"/>
          </a:p>
        </p:txBody>
      </p:sp>
      <p:sp>
        <p:nvSpPr>
          <p:cNvPr id="4" name="TextBox 4"/>
          <p:cNvSpPr txBox="1"/>
          <p:nvPr/>
        </p:nvSpPr>
        <p:spPr>
          <a:xfrm>
            <a:off x="3166770" y="3598228"/>
            <a:ext cx="12514673" cy="2065020"/>
          </a:xfrm>
          <a:prstGeom prst="rect">
            <a:avLst/>
          </a:prstGeom>
        </p:spPr>
        <p:txBody>
          <a:bodyPr lIns="0" tIns="0" rIns="0" bIns="0" rtlCol="0" anchor="t">
            <a:spAutoFit/>
          </a:bodyPr>
          <a:lstStyle/>
          <a:p>
            <a:pPr algn="ctr">
              <a:lnSpc>
                <a:spcPts val="8190"/>
              </a:lnSpc>
            </a:pPr>
            <a:r>
              <a:rPr lang="en-US" sz="6500">
                <a:solidFill>
                  <a:srgbClr val="FFFFFF"/>
                </a:solidFill>
                <a:latin typeface="Bricolage Grotesque 28"/>
                <a:ea typeface="Bricolage Grotesque 28"/>
                <a:cs typeface="Bricolage Grotesque 28"/>
                <a:sym typeface="Bricolage Grotesque 28"/>
              </a:rPr>
              <a:t>Control Interno y cumplimiento normativo </a:t>
            </a:r>
          </a:p>
        </p:txBody>
      </p:sp>
      <p:sp>
        <p:nvSpPr>
          <p:cNvPr id="5" name="TextBox 5"/>
          <p:cNvSpPr txBox="1"/>
          <p:nvPr/>
        </p:nvSpPr>
        <p:spPr>
          <a:xfrm>
            <a:off x="2575774" y="3502978"/>
            <a:ext cx="610046" cy="1120775"/>
          </a:xfrm>
          <a:prstGeom prst="rect">
            <a:avLst/>
          </a:prstGeom>
        </p:spPr>
        <p:txBody>
          <a:bodyPr lIns="0" tIns="0" rIns="0" bIns="0" rtlCol="0" anchor="t">
            <a:spAutoFit/>
          </a:bodyPr>
          <a:lstStyle/>
          <a:p>
            <a:pPr algn="ctr">
              <a:lnSpc>
                <a:spcPts val="9100"/>
              </a:lnSpc>
            </a:pPr>
            <a:r>
              <a:rPr lang="en-US" sz="6500">
                <a:solidFill>
                  <a:srgbClr val="FFFFFF"/>
                </a:solidFill>
                <a:latin typeface="Bricolage Grotesque 28"/>
                <a:ea typeface="Bricolage Grotesque 28"/>
                <a:cs typeface="Bricolage Grotesque 28"/>
                <a:sym typeface="Bricolage Grotesque 28"/>
              </a:rPr>
              <a:t>5.</a:t>
            </a:r>
          </a:p>
        </p:txBody>
      </p:sp>
      <p:sp>
        <p:nvSpPr>
          <p:cNvPr id="6" name="TextBox 6"/>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Open Sans"/>
                <a:ea typeface="Open Sans"/>
                <a:cs typeface="Open Sans"/>
                <a:sym typeface="Open Sans"/>
              </a:rPr>
              <a:t>60</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s-ES"/>
          </a:p>
        </p:txBody>
      </p:sp>
      <p:sp>
        <p:nvSpPr>
          <p:cNvPr id="3" name="Freeform 3"/>
          <p:cNvSpPr/>
          <p:nvPr/>
        </p:nvSpPr>
        <p:spPr>
          <a:xfrm>
            <a:off x="7321173" y="8412481"/>
            <a:ext cx="3619662" cy="966266"/>
          </a:xfrm>
          <a:custGeom>
            <a:avLst/>
            <a:gdLst/>
            <a:ahLst/>
            <a:cxnLst/>
            <a:rect l="l" t="t" r="r" b="b"/>
            <a:pathLst>
              <a:path w="3619662" h="966266">
                <a:moveTo>
                  <a:pt x="0" y="0"/>
                </a:moveTo>
                <a:lnTo>
                  <a:pt x="3619662" y="0"/>
                </a:lnTo>
                <a:lnTo>
                  <a:pt x="3619662" y="966266"/>
                </a:lnTo>
                <a:lnTo>
                  <a:pt x="0" y="966266"/>
                </a:lnTo>
                <a:lnTo>
                  <a:pt x="0" y="0"/>
                </a:lnTo>
                <a:close/>
              </a:path>
            </a:pathLst>
          </a:custGeom>
          <a:blipFill>
            <a:blip r:embed="rId3"/>
            <a:stretch>
              <a:fillRect/>
            </a:stretch>
          </a:blipFill>
        </p:spPr>
        <p:txBody>
          <a:bodyPr/>
          <a:lstStyle/>
          <a:p>
            <a:endParaRPr lang="es-ES"/>
          </a:p>
        </p:txBody>
      </p:sp>
      <p:sp>
        <p:nvSpPr>
          <p:cNvPr id="4" name="TextBox 4"/>
          <p:cNvSpPr txBox="1"/>
          <p:nvPr/>
        </p:nvSpPr>
        <p:spPr>
          <a:xfrm>
            <a:off x="1735915" y="2873845"/>
            <a:ext cx="14013762" cy="3140975"/>
          </a:xfrm>
          <a:prstGeom prst="rect">
            <a:avLst/>
          </a:prstGeom>
        </p:spPr>
        <p:txBody>
          <a:bodyPr lIns="0" tIns="0" rIns="0" bIns="0" rtlCol="0" anchor="t">
            <a:spAutoFit/>
          </a:bodyPr>
          <a:lstStyle/>
          <a:p>
            <a:pPr algn="ctr">
              <a:lnSpc>
                <a:spcPts val="8361"/>
              </a:lnSpc>
            </a:pPr>
            <a:r>
              <a:rPr lang="en-US" sz="6015">
                <a:solidFill>
                  <a:srgbClr val="FFFFFF"/>
                </a:solidFill>
                <a:latin typeface="Bricolage Grotesque 28"/>
                <a:ea typeface="Bricolage Grotesque 28"/>
                <a:cs typeface="Bricolage Grotesque 28"/>
                <a:sym typeface="Bricolage Grotesque 28"/>
              </a:rPr>
              <a:t>Informe anual sobre el grado de cumplimiento de la política de inversión en el ejercicio 2024</a:t>
            </a:r>
          </a:p>
        </p:txBody>
      </p:sp>
      <p:sp>
        <p:nvSpPr>
          <p:cNvPr id="5" name="TextBox 5"/>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Open Sans"/>
                <a:ea typeface="Open Sans"/>
                <a:cs typeface="Open Sans"/>
                <a:sym typeface="Open Sans"/>
              </a:rPr>
              <a:t>61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615469"/>
            <a:chOff x="0" y="0"/>
            <a:chExt cx="24384000" cy="2153959"/>
          </a:xfrm>
        </p:grpSpPr>
        <p:pic>
          <p:nvPicPr>
            <p:cNvPr id="3" name="Picture 3"/>
            <p:cNvPicPr>
              <a:picLocks noChangeAspect="1"/>
            </p:cNvPicPr>
            <p:nvPr/>
          </p:nvPicPr>
          <p:blipFill>
            <a:blip r:embed="rId2"/>
            <a:srcRect t="43374" b="43374"/>
            <a:stretch>
              <a:fillRect/>
            </a:stretch>
          </p:blipFill>
          <p:spPr>
            <a:xfrm>
              <a:off x="0" y="0"/>
              <a:ext cx="24384000" cy="2153959"/>
            </a:xfrm>
            <a:prstGeom prst="rect">
              <a:avLst/>
            </a:prstGeom>
          </p:spPr>
        </p:pic>
      </p:grpSp>
      <p:sp>
        <p:nvSpPr>
          <p:cNvPr id="4" name="AutoShape 4"/>
          <p:cNvSpPr/>
          <p:nvPr/>
        </p:nvSpPr>
        <p:spPr>
          <a:xfrm>
            <a:off x="40" y="2408964"/>
            <a:ext cx="18287960" cy="0"/>
          </a:xfrm>
          <a:prstGeom prst="line">
            <a:avLst/>
          </a:prstGeom>
          <a:ln w="28575" cap="rnd">
            <a:solidFill>
              <a:srgbClr val="C4313B"/>
            </a:solidFill>
            <a:prstDash val="solid"/>
            <a:headEnd type="none" w="sm" len="sm"/>
            <a:tailEnd type="none" w="sm" len="sm"/>
          </a:ln>
        </p:spPr>
        <p:txBody>
          <a:bodyPr/>
          <a:lstStyle/>
          <a:p>
            <a:endParaRPr lang="es-ES"/>
          </a:p>
        </p:txBody>
      </p:sp>
      <p:grpSp>
        <p:nvGrpSpPr>
          <p:cNvPr id="5" name="Group 5"/>
          <p:cNvGrpSpPr/>
          <p:nvPr/>
        </p:nvGrpSpPr>
        <p:grpSpPr>
          <a:xfrm>
            <a:off x="3569727" y="9462982"/>
            <a:ext cx="11148545" cy="824018"/>
            <a:chOff x="0" y="0"/>
            <a:chExt cx="14864727" cy="1098691"/>
          </a:xfrm>
        </p:grpSpPr>
        <p:grpSp>
          <p:nvGrpSpPr>
            <p:cNvPr id="6" name="Group 6"/>
            <p:cNvGrpSpPr/>
            <p:nvPr/>
          </p:nvGrpSpPr>
          <p:grpSpPr>
            <a:xfrm>
              <a:off x="0" y="0"/>
              <a:ext cx="14864727" cy="1098691"/>
              <a:chOff x="0" y="0"/>
              <a:chExt cx="4816582" cy="356006"/>
            </a:xfrm>
          </p:grpSpPr>
          <p:sp>
            <p:nvSpPr>
              <p:cNvPr id="7" name="Freeform 7"/>
              <p:cNvSpPr/>
              <p:nvPr/>
            </p:nvSpPr>
            <p:spPr>
              <a:xfrm>
                <a:off x="0" y="0"/>
                <a:ext cx="4816582" cy="356006"/>
              </a:xfrm>
              <a:custGeom>
                <a:avLst/>
                <a:gdLst/>
                <a:ahLst/>
                <a:cxnLst/>
                <a:rect l="l" t="t" r="r" b="b"/>
                <a:pathLst>
                  <a:path w="4816582" h="356006">
                    <a:moveTo>
                      <a:pt x="0" y="0"/>
                    </a:moveTo>
                    <a:lnTo>
                      <a:pt x="4816582" y="0"/>
                    </a:lnTo>
                    <a:lnTo>
                      <a:pt x="4816582" y="356006"/>
                    </a:lnTo>
                    <a:lnTo>
                      <a:pt x="0" y="356006"/>
                    </a:lnTo>
                    <a:close/>
                  </a:path>
                </a:pathLst>
              </a:custGeom>
              <a:solidFill>
                <a:srgbClr val="FFFFFF"/>
              </a:solidFill>
            </p:spPr>
            <p:txBody>
              <a:bodyPr/>
              <a:lstStyle/>
              <a:p>
                <a:endParaRPr lang="es-ES"/>
              </a:p>
            </p:txBody>
          </p:sp>
          <p:sp>
            <p:nvSpPr>
              <p:cNvPr id="8" name="TextBox 8"/>
              <p:cNvSpPr txBox="1"/>
              <p:nvPr/>
            </p:nvSpPr>
            <p:spPr>
              <a:xfrm>
                <a:off x="0" y="-19050"/>
                <a:ext cx="4816582" cy="375056"/>
              </a:xfrm>
              <a:prstGeom prst="rect">
                <a:avLst/>
              </a:prstGeom>
            </p:spPr>
            <p:txBody>
              <a:bodyPr lIns="50800" tIns="50800" rIns="50800" bIns="50800" rtlCol="0" anchor="ctr"/>
              <a:lstStyle/>
              <a:p>
                <a:pPr algn="ctr">
                  <a:lnSpc>
                    <a:spcPts val="3000"/>
                  </a:lnSpc>
                </a:pPr>
                <a:endParaRPr/>
              </a:p>
            </p:txBody>
          </p:sp>
        </p:grpSp>
        <p:sp>
          <p:nvSpPr>
            <p:cNvPr id="9" name="Freeform 9"/>
            <p:cNvSpPr/>
            <p:nvPr/>
          </p:nvSpPr>
          <p:spPr>
            <a:xfrm>
              <a:off x="6264962" y="177395"/>
              <a:ext cx="2779099" cy="743900"/>
            </a:xfrm>
            <a:custGeom>
              <a:avLst/>
              <a:gdLst/>
              <a:ahLst/>
              <a:cxnLst/>
              <a:rect l="l" t="t" r="r" b="b"/>
              <a:pathLst>
                <a:path w="2779099" h="743900">
                  <a:moveTo>
                    <a:pt x="0" y="0"/>
                  </a:moveTo>
                  <a:lnTo>
                    <a:pt x="2779099" y="0"/>
                  </a:lnTo>
                  <a:lnTo>
                    <a:pt x="2779099" y="743901"/>
                  </a:lnTo>
                  <a:lnTo>
                    <a:pt x="0" y="7439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ES"/>
            </a:p>
          </p:txBody>
        </p:sp>
      </p:grpSp>
      <p:sp>
        <p:nvSpPr>
          <p:cNvPr id="10" name="TextBox 10"/>
          <p:cNvSpPr txBox="1"/>
          <p:nvPr/>
        </p:nvSpPr>
        <p:spPr>
          <a:xfrm>
            <a:off x="0" y="2708126"/>
            <a:ext cx="18288000" cy="6487795"/>
          </a:xfrm>
          <a:prstGeom prst="rect">
            <a:avLst/>
          </a:prstGeom>
        </p:spPr>
        <p:txBody>
          <a:bodyPr lIns="0" tIns="0" rIns="0" bIns="0" rtlCol="0" anchor="t">
            <a:spAutoFit/>
          </a:bodyPr>
          <a:lstStyle/>
          <a:p>
            <a:pPr marL="647702" lvl="1" indent="-323851" algn="l">
              <a:lnSpc>
                <a:spcPts val="4200"/>
              </a:lnSpc>
              <a:buFont typeface="Arial"/>
              <a:buChar char="•"/>
            </a:pPr>
            <a:r>
              <a:rPr lang="en-US" sz="3000">
                <a:solidFill>
                  <a:srgbClr val="000000"/>
                </a:solidFill>
                <a:latin typeface="Bricolage Grotesque 28"/>
                <a:ea typeface="Bricolage Grotesque 28"/>
                <a:cs typeface="Bricolage Grotesque 28"/>
                <a:sym typeface="Bricolage Grotesque 28"/>
              </a:rPr>
              <a:t>Política de Inversión Socialmente Responsable: Resumen de informe de ISR</a:t>
            </a:r>
          </a:p>
          <a:p>
            <a:pPr marL="647702" lvl="1" indent="-323851" algn="l">
              <a:lnSpc>
                <a:spcPts val="4200"/>
              </a:lnSpc>
              <a:buFont typeface="Arial"/>
              <a:buChar char="•"/>
            </a:pPr>
            <a:r>
              <a:rPr lang="en-US" sz="3000">
                <a:solidFill>
                  <a:srgbClr val="000000"/>
                </a:solidFill>
                <a:latin typeface="Bricolage Grotesque 28"/>
                <a:ea typeface="Bricolage Grotesque 28"/>
                <a:cs typeface="Bricolage Grotesque 28"/>
                <a:sym typeface="Bricolage Grotesque 28"/>
              </a:rPr>
              <a:t>Seguimiento control de riesgos    </a:t>
            </a:r>
          </a:p>
          <a:p>
            <a:pPr algn="ctr">
              <a:lnSpc>
                <a:spcPts val="4480"/>
              </a:lnSpc>
            </a:pPr>
            <a:endParaRPr lang="en-US" sz="3000">
              <a:solidFill>
                <a:srgbClr val="000000"/>
              </a:solidFill>
              <a:latin typeface="Bricolage Grotesque 28"/>
              <a:ea typeface="Bricolage Grotesque 28"/>
              <a:cs typeface="Bricolage Grotesque 28"/>
              <a:sym typeface="Bricolage Grotesque 28"/>
            </a:endParaRPr>
          </a:p>
          <a:p>
            <a:pPr algn="ctr">
              <a:lnSpc>
                <a:spcPts val="4480"/>
              </a:lnSpc>
            </a:pPr>
            <a:endParaRPr lang="en-US" sz="3000">
              <a:solidFill>
                <a:srgbClr val="000000"/>
              </a:solidFill>
              <a:latin typeface="Bricolage Grotesque 28"/>
              <a:ea typeface="Bricolage Grotesque 28"/>
              <a:cs typeface="Bricolage Grotesque 28"/>
              <a:sym typeface="Bricolage Grotesque 28"/>
            </a:endParaRPr>
          </a:p>
          <a:p>
            <a:pPr algn="ctr">
              <a:lnSpc>
                <a:spcPts val="4480"/>
              </a:lnSpc>
            </a:pPr>
            <a:endParaRPr lang="en-US" sz="3000">
              <a:solidFill>
                <a:srgbClr val="000000"/>
              </a:solidFill>
              <a:latin typeface="Bricolage Grotesque 28"/>
              <a:ea typeface="Bricolage Grotesque 28"/>
              <a:cs typeface="Bricolage Grotesque 28"/>
              <a:sym typeface="Bricolage Grotesque 28"/>
            </a:endParaRPr>
          </a:p>
          <a:p>
            <a:pPr algn="ctr">
              <a:lnSpc>
                <a:spcPts val="4480"/>
              </a:lnSpc>
            </a:pPr>
            <a:endParaRPr lang="en-US" sz="3000">
              <a:solidFill>
                <a:srgbClr val="000000"/>
              </a:solidFill>
              <a:latin typeface="Bricolage Grotesque 28"/>
              <a:ea typeface="Bricolage Grotesque 28"/>
              <a:cs typeface="Bricolage Grotesque 28"/>
              <a:sym typeface="Bricolage Grotesque 28"/>
            </a:endParaRPr>
          </a:p>
          <a:p>
            <a:pPr algn="ctr">
              <a:lnSpc>
                <a:spcPts val="4480"/>
              </a:lnSpc>
            </a:pPr>
            <a:endParaRPr lang="en-US" sz="3000">
              <a:solidFill>
                <a:srgbClr val="000000"/>
              </a:solidFill>
              <a:latin typeface="Bricolage Grotesque 28"/>
              <a:ea typeface="Bricolage Grotesque 28"/>
              <a:cs typeface="Bricolage Grotesque 28"/>
              <a:sym typeface="Bricolage Grotesque 28"/>
            </a:endParaRPr>
          </a:p>
          <a:p>
            <a:pPr algn="ctr">
              <a:lnSpc>
                <a:spcPts val="4480"/>
              </a:lnSpc>
            </a:pPr>
            <a:endParaRPr lang="en-US" sz="3000">
              <a:solidFill>
                <a:srgbClr val="000000"/>
              </a:solidFill>
              <a:latin typeface="Bricolage Grotesque 28"/>
              <a:ea typeface="Bricolage Grotesque 28"/>
              <a:cs typeface="Bricolage Grotesque 28"/>
              <a:sym typeface="Bricolage Grotesque 28"/>
            </a:endParaRPr>
          </a:p>
          <a:p>
            <a:pPr marL="1252224" lvl="2" indent="-417408" algn="l">
              <a:lnSpc>
                <a:spcPts val="4060"/>
              </a:lnSpc>
              <a:buFont typeface="Arial"/>
              <a:buChar char="⚬"/>
            </a:pPr>
            <a:r>
              <a:rPr lang="en-US" sz="2900">
                <a:solidFill>
                  <a:srgbClr val="000000"/>
                </a:solidFill>
                <a:latin typeface="Bricolage Grotesque 28"/>
                <a:ea typeface="Bricolage Grotesque 28"/>
                <a:cs typeface="Bricolage Grotesque 28"/>
                <a:sym typeface="Bricolage Grotesque 28"/>
              </a:rPr>
              <a:t>Incumplimiento:</a:t>
            </a:r>
          </a:p>
          <a:p>
            <a:pPr marL="1878336" lvl="3" indent="-469584" algn="l">
              <a:lnSpc>
                <a:spcPts val="4060"/>
              </a:lnSpc>
              <a:buFont typeface="Arial"/>
              <a:buChar char="￭"/>
            </a:pPr>
            <a:r>
              <a:rPr lang="en-US" sz="2900">
                <a:solidFill>
                  <a:srgbClr val="000000"/>
                </a:solidFill>
                <a:latin typeface="Bricolage Grotesque 28"/>
                <a:ea typeface="Bricolage Grotesque 28"/>
                <a:cs typeface="Bricolage Grotesque 28"/>
                <a:sym typeface="Bricolage Grotesque 28"/>
              </a:rPr>
              <a:t>Inversiones por el clima I: Fondo de RF, pequeño que está iniciándose</a:t>
            </a:r>
          </a:p>
          <a:p>
            <a:pPr marL="1878336" lvl="3" indent="-469584" algn="l">
              <a:lnSpc>
                <a:spcPts val="4060"/>
              </a:lnSpc>
              <a:buFont typeface="Arial"/>
              <a:buChar char="￭"/>
            </a:pPr>
            <a:r>
              <a:rPr lang="en-US" sz="2900">
                <a:solidFill>
                  <a:srgbClr val="000000"/>
                </a:solidFill>
                <a:latin typeface="Bricolage Grotesque 28"/>
                <a:ea typeface="Bricolage Grotesque 28"/>
                <a:cs typeface="Bricolage Grotesque 28"/>
                <a:sym typeface="Bricolage Grotesque 28"/>
              </a:rPr>
              <a:t>Arcano European Senior Floating Rate: Fondo de RF que pertenece a la “Cascada de iliquidos”</a:t>
            </a:r>
          </a:p>
          <a:p>
            <a:pPr marL="626112" lvl="1" indent="-313056" algn="l">
              <a:lnSpc>
                <a:spcPts val="4060"/>
              </a:lnSpc>
              <a:buFont typeface="Arial"/>
              <a:buChar char="•"/>
            </a:pPr>
            <a:r>
              <a:rPr lang="en-US" sz="2900">
                <a:solidFill>
                  <a:srgbClr val="000000"/>
                </a:solidFill>
                <a:latin typeface="Bricolage Grotesque 28"/>
                <a:ea typeface="Bricolage Grotesque 28"/>
                <a:cs typeface="Bricolage Grotesque 28"/>
                <a:sym typeface="Bricolage Grotesque 28"/>
              </a:rPr>
              <a:t>Criterios de apalancamiento, uso de derivados y operaciones especulativas.</a:t>
            </a:r>
          </a:p>
        </p:txBody>
      </p:sp>
      <p:sp>
        <p:nvSpPr>
          <p:cNvPr id="11" name="Freeform 11"/>
          <p:cNvSpPr/>
          <p:nvPr/>
        </p:nvSpPr>
        <p:spPr>
          <a:xfrm>
            <a:off x="3979744" y="3821285"/>
            <a:ext cx="9529480" cy="3435880"/>
          </a:xfrm>
          <a:custGeom>
            <a:avLst/>
            <a:gdLst/>
            <a:ahLst/>
            <a:cxnLst/>
            <a:rect l="l" t="t" r="r" b="b"/>
            <a:pathLst>
              <a:path w="9529480" h="3435880">
                <a:moveTo>
                  <a:pt x="0" y="0"/>
                </a:moveTo>
                <a:lnTo>
                  <a:pt x="9529480" y="0"/>
                </a:lnTo>
                <a:lnTo>
                  <a:pt x="9529480" y="3435881"/>
                </a:lnTo>
                <a:lnTo>
                  <a:pt x="0" y="3435881"/>
                </a:lnTo>
                <a:lnTo>
                  <a:pt x="0" y="0"/>
                </a:lnTo>
                <a:close/>
              </a:path>
            </a:pathLst>
          </a:custGeom>
          <a:blipFill>
            <a:blip r:embed="rId5"/>
            <a:stretch>
              <a:fillRect/>
            </a:stretch>
          </a:blipFill>
        </p:spPr>
        <p:txBody>
          <a:bodyPr/>
          <a:lstStyle/>
          <a:p>
            <a:endParaRPr lang="es-ES"/>
          </a:p>
        </p:txBody>
      </p:sp>
      <p:sp>
        <p:nvSpPr>
          <p:cNvPr id="12" name="TextBox 12"/>
          <p:cNvSpPr txBox="1"/>
          <p:nvPr/>
        </p:nvSpPr>
        <p:spPr>
          <a:xfrm>
            <a:off x="675592" y="1755694"/>
            <a:ext cx="16137785" cy="638983"/>
          </a:xfrm>
          <a:prstGeom prst="rect">
            <a:avLst/>
          </a:prstGeom>
        </p:spPr>
        <p:txBody>
          <a:bodyPr lIns="0" tIns="0" rIns="0" bIns="0" rtlCol="0" anchor="t">
            <a:spAutoFit/>
          </a:bodyPr>
          <a:lstStyle/>
          <a:p>
            <a:pPr algn="l">
              <a:lnSpc>
                <a:spcPts val="5205"/>
              </a:lnSpc>
            </a:pPr>
            <a:r>
              <a:rPr lang="en-US" sz="3718" b="1">
                <a:solidFill>
                  <a:srgbClr val="1D1D1B"/>
                </a:solidFill>
                <a:latin typeface="Bricolage Grotesque 28 Bold"/>
                <a:ea typeface="Bricolage Grotesque 28 Bold"/>
                <a:cs typeface="Bricolage Grotesque 28 Bold"/>
                <a:sym typeface="Bricolage Grotesque 28 Bold"/>
              </a:rPr>
              <a:t>Informe de control de riesgos / Seguimiento de la política de inversión</a:t>
            </a:r>
          </a:p>
        </p:txBody>
      </p:sp>
      <p:sp>
        <p:nvSpPr>
          <p:cNvPr id="13" name="TextBox 13"/>
          <p:cNvSpPr txBox="1"/>
          <p:nvPr/>
        </p:nvSpPr>
        <p:spPr>
          <a:xfrm>
            <a:off x="1028700" y="672846"/>
            <a:ext cx="6160341" cy="500738"/>
          </a:xfrm>
          <a:prstGeom prst="rect">
            <a:avLst/>
          </a:prstGeom>
        </p:spPr>
        <p:txBody>
          <a:bodyPr lIns="0" tIns="0" rIns="0" bIns="0" rtlCol="0" anchor="t">
            <a:spAutoFit/>
          </a:bodyPr>
          <a:lstStyle/>
          <a:p>
            <a:pPr algn="l">
              <a:lnSpc>
                <a:spcPts val="3624"/>
              </a:lnSpc>
            </a:pPr>
            <a:r>
              <a:rPr lang="en-US" sz="4118" b="1">
                <a:solidFill>
                  <a:srgbClr val="FFFFFF"/>
                </a:solidFill>
                <a:latin typeface="Bricolage Grotesque 28 Bold"/>
                <a:ea typeface="Bricolage Grotesque 28 Bold"/>
                <a:cs typeface="Bricolage Grotesque 28 Bold"/>
                <a:sym typeface="Bricolage Grotesque 28 Bold"/>
              </a:rPr>
              <a:t>Comisión Económica</a:t>
            </a:r>
          </a:p>
        </p:txBody>
      </p:sp>
      <p:sp>
        <p:nvSpPr>
          <p:cNvPr id="14" name="TextBox 14"/>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Open Sans"/>
                <a:ea typeface="Open Sans"/>
                <a:cs typeface="Open Sans"/>
                <a:sym typeface="Open Sans"/>
              </a:rPr>
              <a:t>62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615469"/>
            <a:chOff x="0" y="0"/>
            <a:chExt cx="24384000" cy="2153959"/>
          </a:xfrm>
        </p:grpSpPr>
        <p:pic>
          <p:nvPicPr>
            <p:cNvPr id="3" name="Picture 3"/>
            <p:cNvPicPr>
              <a:picLocks noChangeAspect="1"/>
            </p:cNvPicPr>
            <p:nvPr/>
          </p:nvPicPr>
          <p:blipFill>
            <a:blip r:embed="rId2"/>
            <a:srcRect t="43374" b="43374"/>
            <a:stretch>
              <a:fillRect/>
            </a:stretch>
          </p:blipFill>
          <p:spPr>
            <a:xfrm>
              <a:off x="0" y="0"/>
              <a:ext cx="24384000" cy="2153959"/>
            </a:xfrm>
            <a:prstGeom prst="rect">
              <a:avLst/>
            </a:prstGeom>
          </p:spPr>
        </p:pic>
      </p:grpSp>
      <p:sp>
        <p:nvSpPr>
          <p:cNvPr id="4" name="AutoShape 4"/>
          <p:cNvSpPr/>
          <p:nvPr/>
        </p:nvSpPr>
        <p:spPr>
          <a:xfrm>
            <a:off x="40" y="2408964"/>
            <a:ext cx="18287960" cy="0"/>
          </a:xfrm>
          <a:prstGeom prst="line">
            <a:avLst/>
          </a:prstGeom>
          <a:ln w="28575" cap="rnd">
            <a:solidFill>
              <a:srgbClr val="C4313B"/>
            </a:solidFill>
            <a:prstDash val="solid"/>
            <a:headEnd type="none" w="sm" len="sm"/>
            <a:tailEnd type="none" w="sm" len="sm"/>
          </a:ln>
        </p:spPr>
        <p:txBody>
          <a:bodyPr/>
          <a:lstStyle/>
          <a:p>
            <a:endParaRPr lang="es-ES"/>
          </a:p>
        </p:txBody>
      </p:sp>
      <p:grpSp>
        <p:nvGrpSpPr>
          <p:cNvPr id="5" name="Group 5"/>
          <p:cNvGrpSpPr/>
          <p:nvPr/>
        </p:nvGrpSpPr>
        <p:grpSpPr>
          <a:xfrm>
            <a:off x="3569727" y="9462982"/>
            <a:ext cx="11148545" cy="824018"/>
            <a:chOff x="0" y="0"/>
            <a:chExt cx="14864727" cy="1098691"/>
          </a:xfrm>
        </p:grpSpPr>
        <p:grpSp>
          <p:nvGrpSpPr>
            <p:cNvPr id="6" name="Group 6"/>
            <p:cNvGrpSpPr/>
            <p:nvPr/>
          </p:nvGrpSpPr>
          <p:grpSpPr>
            <a:xfrm>
              <a:off x="0" y="0"/>
              <a:ext cx="14864727" cy="1098691"/>
              <a:chOff x="0" y="0"/>
              <a:chExt cx="4816582" cy="356006"/>
            </a:xfrm>
          </p:grpSpPr>
          <p:sp>
            <p:nvSpPr>
              <p:cNvPr id="7" name="Freeform 7"/>
              <p:cNvSpPr/>
              <p:nvPr/>
            </p:nvSpPr>
            <p:spPr>
              <a:xfrm>
                <a:off x="0" y="0"/>
                <a:ext cx="4816582" cy="356006"/>
              </a:xfrm>
              <a:custGeom>
                <a:avLst/>
                <a:gdLst/>
                <a:ahLst/>
                <a:cxnLst/>
                <a:rect l="l" t="t" r="r" b="b"/>
                <a:pathLst>
                  <a:path w="4816582" h="356006">
                    <a:moveTo>
                      <a:pt x="0" y="0"/>
                    </a:moveTo>
                    <a:lnTo>
                      <a:pt x="4816582" y="0"/>
                    </a:lnTo>
                    <a:lnTo>
                      <a:pt x="4816582" y="356006"/>
                    </a:lnTo>
                    <a:lnTo>
                      <a:pt x="0" y="356006"/>
                    </a:lnTo>
                    <a:close/>
                  </a:path>
                </a:pathLst>
              </a:custGeom>
              <a:solidFill>
                <a:srgbClr val="FFFFFF"/>
              </a:solidFill>
            </p:spPr>
            <p:txBody>
              <a:bodyPr/>
              <a:lstStyle/>
              <a:p>
                <a:endParaRPr lang="es-ES"/>
              </a:p>
            </p:txBody>
          </p:sp>
          <p:sp>
            <p:nvSpPr>
              <p:cNvPr id="8" name="TextBox 8"/>
              <p:cNvSpPr txBox="1"/>
              <p:nvPr/>
            </p:nvSpPr>
            <p:spPr>
              <a:xfrm>
                <a:off x="0" y="-19050"/>
                <a:ext cx="4816582" cy="375056"/>
              </a:xfrm>
              <a:prstGeom prst="rect">
                <a:avLst/>
              </a:prstGeom>
            </p:spPr>
            <p:txBody>
              <a:bodyPr lIns="50800" tIns="50800" rIns="50800" bIns="50800" rtlCol="0" anchor="ctr"/>
              <a:lstStyle/>
              <a:p>
                <a:pPr algn="ctr">
                  <a:lnSpc>
                    <a:spcPts val="3000"/>
                  </a:lnSpc>
                </a:pPr>
                <a:endParaRPr/>
              </a:p>
            </p:txBody>
          </p:sp>
        </p:grpSp>
        <p:sp>
          <p:nvSpPr>
            <p:cNvPr id="9" name="Freeform 9"/>
            <p:cNvSpPr/>
            <p:nvPr/>
          </p:nvSpPr>
          <p:spPr>
            <a:xfrm>
              <a:off x="6264962" y="177395"/>
              <a:ext cx="2779099" cy="743900"/>
            </a:xfrm>
            <a:custGeom>
              <a:avLst/>
              <a:gdLst/>
              <a:ahLst/>
              <a:cxnLst/>
              <a:rect l="l" t="t" r="r" b="b"/>
              <a:pathLst>
                <a:path w="2779099" h="743900">
                  <a:moveTo>
                    <a:pt x="0" y="0"/>
                  </a:moveTo>
                  <a:lnTo>
                    <a:pt x="2779099" y="0"/>
                  </a:lnTo>
                  <a:lnTo>
                    <a:pt x="2779099" y="743901"/>
                  </a:lnTo>
                  <a:lnTo>
                    <a:pt x="0" y="7439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ES"/>
            </a:p>
          </p:txBody>
        </p:sp>
      </p:grpSp>
      <p:sp>
        <p:nvSpPr>
          <p:cNvPr id="10" name="TextBox 10"/>
          <p:cNvSpPr txBox="1"/>
          <p:nvPr/>
        </p:nvSpPr>
        <p:spPr>
          <a:xfrm>
            <a:off x="19090" y="2466268"/>
            <a:ext cx="18288000" cy="6845300"/>
          </a:xfrm>
          <a:prstGeom prst="rect">
            <a:avLst/>
          </a:prstGeom>
        </p:spPr>
        <p:txBody>
          <a:bodyPr lIns="0" tIns="0" rIns="0" bIns="0" rtlCol="0" anchor="t">
            <a:spAutoFit/>
          </a:bodyPr>
          <a:lstStyle/>
          <a:p>
            <a:pPr marL="647702" lvl="1" indent="-323851" algn="l">
              <a:lnSpc>
                <a:spcPts val="4200"/>
              </a:lnSpc>
              <a:buFont typeface="Arial"/>
              <a:buChar char="•"/>
            </a:pPr>
            <a:r>
              <a:rPr lang="en-US" sz="3000">
                <a:solidFill>
                  <a:srgbClr val="000000"/>
                </a:solidFill>
                <a:latin typeface="Bricolage Grotesque 28"/>
                <a:ea typeface="Bricolage Grotesque 28"/>
                <a:cs typeface="Bricolage Grotesque 28"/>
                <a:sym typeface="Bricolage Grotesque 28"/>
              </a:rPr>
              <a:t>Control y revisión de la estructura de costes   </a:t>
            </a:r>
          </a:p>
          <a:p>
            <a:pPr algn="ctr">
              <a:lnSpc>
                <a:spcPts val="4480"/>
              </a:lnSpc>
            </a:pPr>
            <a:endParaRPr lang="en-US" sz="3000">
              <a:solidFill>
                <a:srgbClr val="000000"/>
              </a:solidFill>
              <a:latin typeface="Bricolage Grotesque 28"/>
              <a:ea typeface="Bricolage Grotesque 28"/>
              <a:cs typeface="Bricolage Grotesque 28"/>
              <a:sym typeface="Bricolage Grotesque 28"/>
            </a:endParaRPr>
          </a:p>
          <a:p>
            <a:pPr algn="ctr">
              <a:lnSpc>
                <a:spcPts val="4480"/>
              </a:lnSpc>
            </a:pPr>
            <a:endParaRPr lang="en-US" sz="3000">
              <a:solidFill>
                <a:srgbClr val="000000"/>
              </a:solidFill>
              <a:latin typeface="Bricolage Grotesque 28"/>
              <a:ea typeface="Bricolage Grotesque 28"/>
              <a:cs typeface="Bricolage Grotesque 28"/>
              <a:sym typeface="Bricolage Grotesque 28"/>
            </a:endParaRPr>
          </a:p>
          <a:p>
            <a:pPr algn="ctr">
              <a:lnSpc>
                <a:spcPts val="4480"/>
              </a:lnSpc>
            </a:pPr>
            <a:endParaRPr lang="en-US" sz="3000">
              <a:solidFill>
                <a:srgbClr val="000000"/>
              </a:solidFill>
              <a:latin typeface="Bricolage Grotesque 28"/>
              <a:ea typeface="Bricolage Grotesque 28"/>
              <a:cs typeface="Bricolage Grotesque 28"/>
              <a:sym typeface="Bricolage Grotesque 28"/>
            </a:endParaRPr>
          </a:p>
          <a:p>
            <a:pPr algn="ctr">
              <a:lnSpc>
                <a:spcPts val="4480"/>
              </a:lnSpc>
            </a:pPr>
            <a:endParaRPr lang="en-US" sz="3000">
              <a:solidFill>
                <a:srgbClr val="000000"/>
              </a:solidFill>
              <a:latin typeface="Bricolage Grotesque 28"/>
              <a:ea typeface="Bricolage Grotesque 28"/>
              <a:cs typeface="Bricolage Grotesque 28"/>
              <a:sym typeface="Bricolage Grotesque 28"/>
            </a:endParaRPr>
          </a:p>
          <a:p>
            <a:pPr algn="ctr">
              <a:lnSpc>
                <a:spcPts val="4480"/>
              </a:lnSpc>
            </a:pPr>
            <a:endParaRPr lang="en-US" sz="3000">
              <a:solidFill>
                <a:srgbClr val="000000"/>
              </a:solidFill>
              <a:latin typeface="Bricolage Grotesque 28"/>
              <a:ea typeface="Bricolage Grotesque 28"/>
              <a:cs typeface="Bricolage Grotesque 28"/>
              <a:sym typeface="Bricolage Grotesque 28"/>
            </a:endParaRPr>
          </a:p>
          <a:p>
            <a:pPr algn="ctr">
              <a:lnSpc>
                <a:spcPts val="4480"/>
              </a:lnSpc>
            </a:pPr>
            <a:endParaRPr lang="en-US" sz="3000">
              <a:solidFill>
                <a:srgbClr val="000000"/>
              </a:solidFill>
              <a:latin typeface="Bricolage Grotesque 28"/>
              <a:ea typeface="Bricolage Grotesque 28"/>
              <a:cs typeface="Bricolage Grotesque 28"/>
              <a:sym typeface="Bricolage Grotesque 28"/>
            </a:endParaRPr>
          </a:p>
          <a:p>
            <a:pPr algn="ctr">
              <a:lnSpc>
                <a:spcPts val="4480"/>
              </a:lnSpc>
            </a:pPr>
            <a:endParaRPr lang="en-US" sz="3000">
              <a:solidFill>
                <a:srgbClr val="000000"/>
              </a:solidFill>
              <a:latin typeface="Bricolage Grotesque 28"/>
              <a:ea typeface="Bricolage Grotesque 28"/>
              <a:cs typeface="Bricolage Grotesque 28"/>
              <a:sym typeface="Bricolage Grotesque 28"/>
            </a:endParaRPr>
          </a:p>
          <a:p>
            <a:pPr algn="l">
              <a:lnSpc>
                <a:spcPts val="4060"/>
              </a:lnSpc>
            </a:pPr>
            <a:endParaRPr lang="en-US" sz="3000">
              <a:solidFill>
                <a:srgbClr val="000000"/>
              </a:solidFill>
              <a:latin typeface="Bricolage Grotesque 28"/>
              <a:ea typeface="Bricolage Grotesque 28"/>
              <a:cs typeface="Bricolage Grotesque 28"/>
              <a:sym typeface="Bricolage Grotesque 28"/>
            </a:endParaRPr>
          </a:p>
          <a:p>
            <a:pPr marL="1165866" lvl="2" indent="-388622" algn="l">
              <a:lnSpc>
                <a:spcPts val="3780"/>
              </a:lnSpc>
              <a:buFont typeface="Arial"/>
              <a:buChar char="⚬"/>
            </a:pPr>
            <a:r>
              <a:rPr lang="en-US" sz="2700">
                <a:solidFill>
                  <a:srgbClr val="000000"/>
                </a:solidFill>
                <a:latin typeface="Bricolage Grotesque 28"/>
                <a:ea typeface="Bricolage Grotesque 28"/>
                <a:cs typeface="Bricolage Grotesque 28"/>
                <a:sym typeface="Bricolage Grotesque 28"/>
              </a:rPr>
              <a:t>La mayoría de los gastos están implícitos en los activos y se pagan automáticamente</a:t>
            </a:r>
          </a:p>
          <a:p>
            <a:pPr marL="1165866" lvl="2" indent="-388622" algn="l">
              <a:lnSpc>
                <a:spcPts val="3780"/>
              </a:lnSpc>
              <a:buFont typeface="Arial"/>
              <a:buChar char="⚬"/>
            </a:pPr>
            <a:r>
              <a:rPr lang="en-US" sz="2700">
                <a:solidFill>
                  <a:srgbClr val="000000"/>
                </a:solidFill>
                <a:latin typeface="Bricolage Grotesque 28"/>
                <a:ea typeface="Bricolage Grotesque 28"/>
                <a:cs typeface="Bricolage Grotesque 28"/>
                <a:sym typeface="Bricolage Grotesque 28"/>
              </a:rPr>
              <a:t>Hay gastos que no se repetirán: Los derivados de las ventas de las acciones de CABK</a:t>
            </a:r>
          </a:p>
          <a:p>
            <a:pPr marL="1165866" lvl="2" indent="-388622" algn="l">
              <a:lnSpc>
                <a:spcPts val="3780"/>
              </a:lnSpc>
              <a:buFont typeface="Arial"/>
              <a:buChar char="⚬"/>
            </a:pPr>
            <a:r>
              <a:rPr lang="en-US" sz="2700">
                <a:solidFill>
                  <a:srgbClr val="000000"/>
                </a:solidFill>
                <a:latin typeface="Bricolage Grotesque 28"/>
                <a:ea typeface="Bricolage Grotesque 28"/>
                <a:cs typeface="Bricolage Grotesque 28"/>
                <a:sym typeface="Bricolage Grotesque 28"/>
              </a:rPr>
              <a:t>El objetivo es mantener los gastos por debajo del 1,2% del patrimonio (0,50%).</a:t>
            </a:r>
          </a:p>
          <a:p>
            <a:pPr marL="1619263" lvl="3" indent="-404816" algn="l">
              <a:lnSpc>
                <a:spcPts val="3500"/>
              </a:lnSpc>
              <a:buFont typeface="Arial"/>
              <a:buChar char="￭"/>
            </a:pPr>
            <a:r>
              <a:rPr lang="en-US" sz="2500">
                <a:solidFill>
                  <a:srgbClr val="000000"/>
                </a:solidFill>
                <a:latin typeface="Bricolage Grotesque 28"/>
                <a:ea typeface="Bricolage Grotesque 28"/>
                <a:cs typeface="Bricolage Grotesque 28"/>
                <a:sym typeface="Bricolage Grotesque 28"/>
              </a:rPr>
              <a:t>Aunque parece que estamos lejos cuando la P.I. esté implantada los costes subirán</a:t>
            </a:r>
          </a:p>
        </p:txBody>
      </p:sp>
      <p:sp>
        <p:nvSpPr>
          <p:cNvPr id="11" name="Freeform 11"/>
          <p:cNvSpPr/>
          <p:nvPr/>
        </p:nvSpPr>
        <p:spPr>
          <a:xfrm>
            <a:off x="1307522" y="3080477"/>
            <a:ext cx="6475946" cy="4337955"/>
          </a:xfrm>
          <a:custGeom>
            <a:avLst/>
            <a:gdLst/>
            <a:ahLst/>
            <a:cxnLst/>
            <a:rect l="l" t="t" r="r" b="b"/>
            <a:pathLst>
              <a:path w="6475946" h="4337955">
                <a:moveTo>
                  <a:pt x="0" y="0"/>
                </a:moveTo>
                <a:lnTo>
                  <a:pt x="6475946" y="0"/>
                </a:lnTo>
                <a:lnTo>
                  <a:pt x="6475946" y="4337955"/>
                </a:lnTo>
                <a:lnTo>
                  <a:pt x="0" y="4337955"/>
                </a:lnTo>
                <a:lnTo>
                  <a:pt x="0" y="0"/>
                </a:lnTo>
                <a:close/>
              </a:path>
            </a:pathLst>
          </a:custGeom>
          <a:blipFill>
            <a:blip r:embed="rId5"/>
            <a:stretch>
              <a:fillRect b="-84873"/>
            </a:stretch>
          </a:blipFill>
        </p:spPr>
        <p:txBody>
          <a:bodyPr/>
          <a:lstStyle/>
          <a:p>
            <a:endParaRPr lang="es-ES"/>
          </a:p>
        </p:txBody>
      </p:sp>
      <p:sp>
        <p:nvSpPr>
          <p:cNvPr id="12" name="Freeform 12"/>
          <p:cNvSpPr/>
          <p:nvPr/>
        </p:nvSpPr>
        <p:spPr>
          <a:xfrm>
            <a:off x="9403074" y="2642327"/>
            <a:ext cx="8194198" cy="4665304"/>
          </a:xfrm>
          <a:custGeom>
            <a:avLst/>
            <a:gdLst/>
            <a:ahLst/>
            <a:cxnLst/>
            <a:rect l="l" t="t" r="r" b="b"/>
            <a:pathLst>
              <a:path w="8194198" h="4665304">
                <a:moveTo>
                  <a:pt x="0" y="0"/>
                </a:moveTo>
                <a:lnTo>
                  <a:pt x="8194197" y="0"/>
                </a:lnTo>
                <a:lnTo>
                  <a:pt x="8194197" y="4665304"/>
                </a:lnTo>
                <a:lnTo>
                  <a:pt x="0" y="4665304"/>
                </a:lnTo>
                <a:lnTo>
                  <a:pt x="0" y="0"/>
                </a:lnTo>
                <a:close/>
              </a:path>
            </a:pathLst>
          </a:custGeom>
          <a:blipFill>
            <a:blip r:embed="rId5"/>
            <a:stretch>
              <a:fillRect t="-117512"/>
            </a:stretch>
          </a:blipFill>
        </p:spPr>
        <p:txBody>
          <a:bodyPr/>
          <a:lstStyle/>
          <a:p>
            <a:endParaRPr lang="es-ES"/>
          </a:p>
        </p:txBody>
      </p:sp>
      <p:sp>
        <p:nvSpPr>
          <p:cNvPr id="13" name="Freeform 13"/>
          <p:cNvSpPr/>
          <p:nvPr/>
        </p:nvSpPr>
        <p:spPr>
          <a:xfrm>
            <a:off x="12228729" y="6383539"/>
            <a:ext cx="1271443" cy="1188799"/>
          </a:xfrm>
          <a:custGeom>
            <a:avLst/>
            <a:gdLst/>
            <a:ahLst/>
            <a:cxnLst/>
            <a:rect l="l" t="t" r="r" b="b"/>
            <a:pathLst>
              <a:path w="1271443" h="1188799">
                <a:moveTo>
                  <a:pt x="0" y="0"/>
                </a:moveTo>
                <a:lnTo>
                  <a:pt x="1271443" y="0"/>
                </a:lnTo>
                <a:lnTo>
                  <a:pt x="1271443" y="1188800"/>
                </a:lnTo>
                <a:lnTo>
                  <a:pt x="0" y="1188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ES"/>
          </a:p>
        </p:txBody>
      </p:sp>
      <p:sp>
        <p:nvSpPr>
          <p:cNvPr id="14" name="TextBox 14"/>
          <p:cNvSpPr txBox="1"/>
          <p:nvPr/>
        </p:nvSpPr>
        <p:spPr>
          <a:xfrm>
            <a:off x="675592" y="1755694"/>
            <a:ext cx="16137785" cy="638983"/>
          </a:xfrm>
          <a:prstGeom prst="rect">
            <a:avLst/>
          </a:prstGeom>
        </p:spPr>
        <p:txBody>
          <a:bodyPr lIns="0" tIns="0" rIns="0" bIns="0" rtlCol="0" anchor="t">
            <a:spAutoFit/>
          </a:bodyPr>
          <a:lstStyle/>
          <a:p>
            <a:pPr algn="l">
              <a:lnSpc>
                <a:spcPts val="5205"/>
              </a:lnSpc>
            </a:pPr>
            <a:r>
              <a:rPr lang="en-US" sz="3718" b="1">
                <a:solidFill>
                  <a:srgbClr val="1D1D1B"/>
                </a:solidFill>
                <a:latin typeface="Bricolage Grotesque 28 Bold"/>
                <a:ea typeface="Bricolage Grotesque 28 Bold"/>
                <a:cs typeface="Bricolage Grotesque 28 Bold"/>
                <a:sym typeface="Bricolage Grotesque 28 Bold"/>
              </a:rPr>
              <a:t>Informe de control de riesgos / Seguimiento de la política de inversión</a:t>
            </a:r>
          </a:p>
        </p:txBody>
      </p:sp>
      <p:sp>
        <p:nvSpPr>
          <p:cNvPr id="15" name="TextBox 15"/>
          <p:cNvSpPr txBox="1"/>
          <p:nvPr/>
        </p:nvSpPr>
        <p:spPr>
          <a:xfrm>
            <a:off x="1028700" y="672846"/>
            <a:ext cx="6160341" cy="500738"/>
          </a:xfrm>
          <a:prstGeom prst="rect">
            <a:avLst/>
          </a:prstGeom>
        </p:spPr>
        <p:txBody>
          <a:bodyPr lIns="0" tIns="0" rIns="0" bIns="0" rtlCol="0" anchor="t">
            <a:spAutoFit/>
          </a:bodyPr>
          <a:lstStyle/>
          <a:p>
            <a:pPr algn="l">
              <a:lnSpc>
                <a:spcPts val="3624"/>
              </a:lnSpc>
            </a:pPr>
            <a:r>
              <a:rPr lang="en-US" sz="4118" b="1">
                <a:solidFill>
                  <a:srgbClr val="FFFFFF"/>
                </a:solidFill>
                <a:latin typeface="Bricolage Grotesque 28 Bold"/>
                <a:ea typeface="Bricolage Grotesque 28 Bold"/>
                <a:cs typeface="Bricolage Grotesque 28 Bold"/>
                <a:sym typeface="Bricolage Grotesque 28 Bold"/>
              </a:rPr>
              <a:t>Comisión Económica</a:t>
            </a:r>
          </a:p>
        </p:txBody>
      </p:sp>
      <p:sp>
        <p:nvSpPr>
          <p:cNvPr id="16" name="TextBox 16"/>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Open Sans"/>
                <a:ea typeface="Open Sans"/>
                <a:cs typeface="Open Sans"/>
                <a:sym typeface="Open Sans"/>
              </a:rPr>
              <a:t>63</a:t>
            </a:r>
          </a:p>
        </p:txBody>
      </p:sp>
      <p:sp>
        <p:nvSpPr>
          <p:cNvPr id="17" name="Freeform 17"/>
          <p:cNvSpPr/>
          <p:nvPr/>
        </p:nvSpPr>
        <p:spPr>
          <a:xfrm>
            <a:off x="16426653" y="6383539"/>
            <a:ext cx="1170618" cy="1094528"/>
          </a:xfrm>
          <a:custGeom>
            <a:avLst/>
            <a:gdLst/>
            <a:ahLst/>
            <a:cxnLst/>
            <a:rect l="l" t="t" r="r" b="b"/>
            <a:pathLst>
              <a:path w="1170618" h="1094528">
                <a:moveTo>
                  <a:pt x="0" y="0"/>
                </a:moveTo>
                <a:lnTo>
                  <a:pt x="1170618" y="0"/>
                </a:lnTo>
                <a:lnTo>
                  <a:pt x="1170618" y="1094528"/>
                </a:lnTo>
                <a:lnTo>
                  <a:pt x="0" y="10945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ES"/>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615469"/>
            <a:chOff x="0" y="0"/>
            <a:chExt cx="24384000" cy="2153959"/>
          </a:xfrm>
        </p:grpSpPr>
        <p:pic>
          <p:nvPicPr>
            <p:cNvPr id="3" name="Picture 3"/>
            <p:cNvPicPr>
              <a:picLocks noChangeAspect="1"/>
            </p:cNvPicPr>
            <p:nvPr/>
          </p:nvPicPr>
          <p:blipFill>
            <a:blip r:embed="rId2"/>
            <a:srcRect t="43374" b="43374"/>
            <a:stretch>
              <a:fillRect/>
            </a:stretch>
          </p:blipFill>
          <p:spPr>
            <a:xfrm>
              <a:off x="0" y="0"/>
              <a:ext cx="24384000" cy="2153959"/>
            </a:xfrm>
            <a:prstGeom prst="rect">
              <a:avLst/>
            </a:prstGeom>
          </p:spPr>
        </p:pic>
      </p:grpSp>
      <p:sp>
        <p:nvSpPr>
          <p:cNvPr id="4" name="AutoShape 4"/>
          <p:cNvSpPr/>
          <p:nvPr/>
        </p:nvSpPr>
        <p:spPr>
          <a:xfrm>
            <a:off x="40" y="2408964"/>
            <a:ext cx="18287960" cy="0"/>
          </a:xfrm>
          <a:prstGeom prst="line">
            <a:avLst/>
          </a:prstGeom>
          <a:ln w="28575" cap="rnd">
            <a:solidFill>
              <a:srgbClr val="C4313B"/>
            </a:solidFill>
            <a:prstDash val="solid"/>
            <a:headEnd type="none" w="sm" len="sm"/>
            <a:tailEnd type="none" w="sm" len="sm"/>
          </a:ln>
        </p:spPr>
        <p:txBody>
          <a:bodyPr/>
          <a:lstStyle/>
          <a:p>
            <a:endParaRPr lang="es-ES"/>
          </a:p>
        </p:txBody>
      </p:sp>
      <p:grpSp>
        <p:nvGrpSpPr>
          <p:cNvPr id="5" name="Group 5"/>
          <p:cNvGrpSpPr/>
          <p:nvPr/>
        </p:nvGrpSpPr>
        <p:grpSpPr>
          <a:xfrm>
            <a:off x="3569727" y="9462982"/>
            <a:ext cx="11148545" cy="824018"/>
            <a:chOff x="0" y="0"/>
            <a:chExt cx="14864727" cy="1098691"/>
          </a:xfrm>
        </p:grpSpPr>
        <p:grpSp>
          <p:nvGrpSpPr>
            <p:cNvPr id="6" name="Group 6"/>
            <p:cNvGrpSpPr/>
            <p:nvPr/>
          </p:nvGrpSpPr>
          <p:grpSpPr>
            <a:xfrm>
              <a:off x="0" y="0"/>
              <a:ext cx="14864727" cy="1098691"/>
              <a:chOff x="0" y="0"/>
              <a:chExt cx="4816582" cy="356006"/>
            </a:xfrm>
          </p:grpSpPr>
          <p:sp>
            <p:nvSpPr>
              <p:cNvPr id="7" name="Freeform 7"/>
              <p:cNvSpPr/>
              <p:nvPr/>
            </p:nvSpPr>
            <p:spPr>
              <a:xfrm>
                <a:off x="0" y="0"/>
                <a:ext cx="4816582" cy="356006"/>
              </a:xfrm>
              <a:custGeom>
                <a:avLst/>
                <a:gdLst/>
                <a:ahLst/>
                <a:cxnLst/>
                <a:rect l="l" t="t" r="r" b="b"/>
                <a:pathLst>
                  <a:path w="4816582" h="356006">
                    <a:moveTo>
                      <a:pt x="0" y="0"/>
                    </a:moveTo>
                    <a:lnTo>
                      <a:pt x="4816582" y="0"/>
                    </a:lnTo>
                    <a:lnTo>
                      <a:pt x="4816582" y="356006"/>
                    </a:lnTo>
                    <a:lnTo>
                      <a:pt x="0" y="356006"/>
                    </a:lnTo>
                    <a:close/>
                  </a:path>
                </a:pathLst>
              </a:custGeom>
              <a:solidFill>
                <a:srgbClr val="FFFFFF"/>
              </a:solidFill>
            </p:spPr>
            <p:txBody>
              <a:bodyPr/>
              <a:lstStyle/>
              <a:p>
                <a:endParaRPr lang="es-ES"/>
              </a:p>
            </p:txBody>
          </p:sp>
          <p:sp>
            <p:nvSpPr>
              <p:cNvPr id="8" name="TextBox 8"/>
              <p:cNvSpPr txBox="1"/>
              <p:nvPr/>
            </p:nvSpPr>
            <p:spPr>
              <a:xfrm>
                <a:off x="0" y="-19050"/>
                <a:ext cx="4816582" cy="375056"/>
              </a:xfrm>
              <a:prstGeom prst="rect">
                <a:avLst/>
              </a:prstGeom>
            </p:spPr>
            <p:txBody>
              <a:bodyPr lIns="50800" tIns="50800" rIns="50800" bIns="50800" rtlCol="0" anchor="ctr"/>
              <a:lstStyle/>
              <a:p>
                <a:pPr algn="ctr">
                  <a:lnSpc>
                    <a:spcPts val="3000"/>
                  </a:lnSpc>
                </a:pPr>
                <a:endParaRPr/>
              </a:p>
            </p:txBody>
          </p:sp>
        </p:grpSp>
        <p:sp>
          <p:nvSpPr>
            <p:cNvPr id="9" name="Freeform 9"/>
            <p:cNvSpPr/>
            <p:nvPr/>
          </p:nvSpPr>
          <p:spPr>
            <a:xfrm>
              <a:off x="6264962" y="177395"/>
              <a:ext cx="2779099" cy="743900"/>
            </a:xfrm>
            <a:custGeom>
              <a:avLst/>
              <a:gdLst/>
              <a:ahLst/>
              <a:cxnLst/>
              <a:rect l="l" t="t" r="r" b="b"/>
              <a:pathLst>
                <a:path w="2779099" h="743900">
                  <a:moveTo>
                    <a:pt x="0" y="0"/>
                  </a:moveTo>
                  <a:lnTo>
                    <a:pt x="2779099" y="0"/>
                  </a:lnTo>
                  <a:lnTo>
                    <a:pt x="2779099" y="743901"/>
                  </a:lnTo>
                  <a:lnTo>
                    <a:pt x="0" y="7439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ES"/>
            </a:p>
          </p:txBody>
        </p:sp>
      </p:grpSp>
      <p:sp>
        <p:nvSpPr>
          <p:cNvPr id="10" name="TextBox 10"/>
          <p:cNvSpPr txBox="1"/>
          <p:nvPr/>
        </p:nvSpPr>
        <p:spPr>
          <a:xfrm>
            <a:off x="40" y="2466268"/>
            <a:ext cx="18288000" cy="4242435"/>
          </a:xfrm>
          <a:prstGeom prst="rect">
            <a:avLst/>
          </a:prstGeom>
        </p:spPr>
        <p:txBody>
          <a:bodyPr lIns="0" tIns="0" rIns="0" bIns="0" rtlCol="0" anchor="t">
            <a:spAutoFit/>
          </a:bodyPr>
          <a:lstStyle/>
          <a:p>
            <a:pPr marL="647702" lvl="1" indent="-323851" algn="l">
              <a:lnSpc>
                <a:spcPts val="4200"/>
              </a:lnSpc>
              <a:buFont typeface="Arial"/>
              <a:buChar char="•"/>
            </a:pPr>
            <a:r>
              <a:rPr lang="en-US" sz="3000" u="sng">
                <a:solidFill>
                  <a:srgbClr val="000000"/>
                </a:solidFill>
                <a:latin typeface="Bricolage Grotesque 28"/>
                <a:ea typeface="Bricolage Grotesque 28"/>
                <a:cs typeface="Bricolage Grotesque 28"/>
                <a:sym typeface="Bricolage Grotesque 28"/>
              </a:rPr>
              <a:t>Asignación estratégica de activos</a:t>
            </a:r>
            <a:r>
              <a:rPr lang="en-US" sz="3000">
                <a:solidFill>
                  <a:srgbClr val="000000"/>
                </a:solidFill>
                <a:latin typeface="Bricolage Grotesque 28"/>
                <a:ea typeface="Bricolage Grotesque 28"/>
                <a:cs typeface="Bricolage Grotesque 28"/>
                <a:sym typeface="Bricolage Grotesque 28"/>
              </a:rPr>
              <a:t> </a:t>
            </a:r>
          </a:p>
          <a:p>
            <a:pPr algn="ctr">
              <a:lnSpc>
                <a:spcPts val="4480"/>
              </a:lnSpc>
            </a:pPr>
            <a:endParaRPr lang="en-US" sz="3000">
              <a:solidFill>
                <a:srgbClr val="000000"/>
              </a:solidFill>
              <a:latin typeface="Bricolage Grotesque 28"/>
              <a:ea typeface="Bricolage Grotesque 28"/>
              <a:cs typeface="Bricolage Grotesque 28"/>
              <a:sym typeface="Bricolage Grotesque 28"/>
            </a:endParaRPr>
          </a:p>
          <a:p>
            <a:pPr algn="ctr">
              <a:lnSpc>
                <a:spcPts val="4480"/>
              </a:lnSpc>
            </a:pPr>
            <a:endParaRPr lang="en-US" sz="3000">
              <a:solidFill>
                <a:srgbClr val="000000"/>
              </a:solidFill>
              <a:latin typeface="Bricolage Grotesque 28"/>
              <a:ea typeface="Bricolage Grotesque 28"/>
              <a:cs typeface="Bricolage Grotesque 28"/>
              <a:sym typeface="Bricolage Grotesque 28"/>
            </a:endParaRPr>
          </a:p>
          <a:p>
            <a:pPr algn="ctr">
              <a:lnSpc>
                <a:spcPts val="4480"/>
              </a:lnSpc>
            </a:pPr>
            <a:endParaRPr lang="en-US" sz="3000">
              <a:solidFill>
                <a:srgbClr val="000000"/>
              </a:solidFill>
              <a:latin typeface="Bricolage Grotesque 28"/>
              <a:ea typeface="Bricolage Grotesque 28"/>
              <a:cs typeface="Bricolage Grotesque 28"/>
              <a:sym typeface="Bricolage Grotesque 28"/>
            </a:endParaRPr>
          </a:p>
          <a:p>
            <a:pPr algn="ctr">
              <a:lnSpc>
                <a:spcPts val="4480"/>
              </a:lnSpc>
            </a:pPr>
            <a:endParaRPr lang="en-US" sz="3000">
              <a:solidFill>
                <a:srgbClr val="000000"/>
              </a:solidFill>
              <a:latin typeface="Bricolage Grotesque 28"/>
              <a:ea typeface="Bricolage Grotesque 28"/>
              <a:cs typeface="Bricolage Grotesque 28"/>
              <a:sym typeface="Bricolage Grotesque 28"/>
            </a:endParaRPr>
          </a:p>
          <a:p>
            <a:pPr algn="l">
              <a:lnSpc>
                <a:spcPts val="4060"/>
              </a:lnSpc>
            </a:pPr>
            <a:endParaRPr lang="en-US" sz="3000">
              <a:solidFill>
                <a:srgbClr val="000000"/>
              </a:solidFill>
              <a:latin typeface="Bricolage Grotesque 28"/>
              <a:ea typeface="Bricolage Grotesque 28"/>
              <a:cs typeface="Bricolage Grotesque 28"/>
              <a:sym typeface="Bricolage Grotesque 28"/>
            </a:endParaRPr>
          </a:p>
          <a:p>
            <a:pPr algn="l">
              <a:lnSpc>
                <a:spcPts val="3780"/>
              </a:lnSpc>
            </a:pPr>
            <a:r>
              <a:rPr lang="en-US" sz="2700">
                <a:solidFill>
                  <a:srgbClr val="000000"/>
                </a:solidFill>
                <a:latin typeface="Bricolage Grotesque 28"/>
                <a:ea typeface="Bricolage Grotesque 28"/>
                <a:cs typeface="Bricolage Grotesque 28"/>
                <a:sym typeface="Bricolage Grotesque 28"/>
              </a:rPr>
              <a:t>             </a:t>
            </a:r>
          </a:p>
          <a:p>
            <a:pPr algn="l">
              <a:lnSpc>
                <a:spcPts val="3780"/>
              </a:lnSpc>
            </a:pPr>
            <a:r>
              <a:rPr lang="en-US" sz="2700">
                <a:solidFill>
                  <a:srgbClr val="000000"/>
                </a:solidFill>
                <a:latin typeface="Bricolage Grotesque 28"/>
                <a:ea typeface="Bricolage Grotesque 28"/>
                <a:cs typeface="Bricolage Grotesque 28"/>
                <a:sym typeface="Bricolage Grotesque 28"/>
              </a:rPr>
              <a:t>               a)  Distribución geográfica de la renta variable                              b)      Distribución activos ilíquidos</a:t>
            </a:r>
          </a:p>
        </p:txBody>
      </p:sp>
      <p:sp>
        <p:nvSpPr>
          <p:cNvPr id="11" name="Freeform 11"/>
          <p:cNvSpPr/>
          <p:nvPr/>
        </p:nvSpPr>
        <p:spPr>
          <a:xfrm>
            <a:off x="7026870" y="2604227"/>
            <a:ext cx="9607738" cy="3627708"/>
          </a:xfrm>
          <a:custGeom>
            <a:avLst/>
            <a:gdLst/>
            <a:ahLst/>
            <a:cxnLst/>
            <a:rect l="l" t="t" r="r" b="b"/>
            <a:pathLst>
              <a:path w="9607738" h="3627708">
                <a:moveTo>
                  <a:pt x="0" y="0"/>
                </a:moveTo>
                <a:lnTo>
                  <a:pt x="9607739" y="0"/>
                </a:lnTo>
                <a:lnTo>
                  <a:pt x="9607739" y="3627708"/>
                </a:lnTo>
                <a:lnTo>
                  <a:pt x="0" y="3627708"/>
                </a:lnTo>
                <a:lnTo>
                  <a:pt x="0" y="0"/>
                </a:lnTo>
                <a:close/>
              </a:path>
            </a:pathLst>
          </a:custGeom>
          <a:blipFill>
            <a:blip r:embed="rId5"/>
            <a:stretch>
              <a:fillRect b="-106908"/>
            </a:stretch>
          </a:blipFill>
        </p:spPr>
        <p:txBody>
          <a:bodyPr/>
          <a:lstStyle/>
          <a:p>
            <a:endParaRPr lang="es-ES"/>
          </a:p>
        </p:txBody>
      </p:sp>
      <p:sp>
        <p:nvSpPr>
          <p:cNvPr id="12" name="Freeform 12"/>
          <p:cNvSpPr/>
          <p:nvPr/>
        </p:nvSpPr>
        <p:spPr>
          <a:xfrm>
            <a:off x="1768867" y="7068219"/>
            <a:ext cx="4151187" cy="2035247"/>
          </a:xfrm>
          <a:custGeom>
            <a:avLst/>
            <a:gdLst/>
            <a:ahLst/>
            <a:cxnLst/>
            <a:rect l="l" t="t" r="r" b="b"/>
            <a:pathLst>
              <a:path w="4151187" h="2035247">
                <a:moveTo>
                  <a:pt x="0" y="0"/>
                </a:moveTo>
                <a:lnTo>
                  <a:pt x="4151187" y="0"/>
                </a:lnTo>
                <a:lnTo>
                  <a:pt x="4151187" y="2035247"/>
                </a:lnTo>
                <a:lnTo>
                  <a:pt x="0" y="2035247"/>
                </a:lnTo>
                <a:lnTo>
                  <a:pt x="0" y="0"/>
                </a:lnTo>
                <a:close/>
              </a:path>
            </a:pathLst>
          </a:custGeom>
          <a:blipFill>
            <a:blip r:embed="rId6"/>
            <a:stretch>
              <a:fillRect/>
            </a:stretch>
          </a:blipFill>
        </p:spPr>
        <p:txBody>
          <a:bodyPr/>
          <a:lstStyle/>
          <a:p>
            <a:endParaRPr lang="es-ES"/>
          </a:p>
        </p:txBody>
      </p:sp>
      <p:sp>
        <p:nvSpPr>
          <p:cNvPr id="13" name="Freeform 13"/>
          <p:cNvSpPr/>
          <p:nvPr/>
        </p:nvSpPr>
        <p:spPr>
          <a:xfrm>
            <a:off x="10362141" y="6823003"/>
            <a:ext cx="6018256" cy="2948945"/>
          </a:xfrm>
          <a:custGeom>
            <a:avLst/>
            <a:gdLst/>
            <a:ahLst/>
            <a:cxnLst/>
            <a:rect l="l" t="t" r="r" b="b"/>
            <a:pathLst>
              <a:path w="6018256" h="2948945">
                <a:moveTo>
                  <a:pt x="0" y="0"/>
                </a:moveTo>
                <a:lnTo>
                  <a:pt x="6018255" y="0"/>
                </a:lnTo>
                <a:lnTo>
                  <a:pt x="6018255" y="2948945"/>
                </a:lnTo>
                <a:lnTo>
                  <a:pt x="0" y="2948945"/>
                </a:lnTo>
                <a:lnTo>
                  <a:pt x="0" y="0"/>
                </a:lnTo>
                <a:close/>
              </a:path>
            </a:pathLst>
          </a:custGeom>
          <a:blipFill>
            <a:blip r:embed="rId7"/>
            <a:stretch>
              <a:fillRect/>
            </a:stretch>
          </a:blipFill>
        </p:spPr>
        <p:txBody>
          <a:bodyPr/>
          <a:lstStyle/>
          <a:p>
            <a:endParaRPr lang="es-ES"/>
          </a:p>
        </p:txBody>
      </p:sp>
      <p:sp>
        <p:nvSpPr>
          <p:cNvPr id="14" name="TextBox 14"/>
          <p:cNvSpPr txBox="1"/>
          <p:nvPr/>
        </p:nvSpPr>
        <p:spPr>
          <a:xfrm>
            <a:off x="675592" y="1755694"/>
            <a:ext cx="16137785" cy="638983"/>
          </a:xfrm>
          <a:prstGeom prst="rect">
            <a:avLst/>
          </a:prstGeom>
        </p:spPr>
        <p:txBody>
          <a:bodyPr lIns="0" tIns="0" rIns="0" bIns="0" rtlCol="0" anchor="t">
            <a:spAutoFit/>
          </a:bodyPr>
          <a:lstStyle/>
          <a:p>
            <a:pPr algn="l">
              <a:lnSpc>
                <a:spcPts val="5205"/>
              </a:lnSpc>
            </a:pPr>
            <a:r>
              <a:rPr lang="en-US" sz="3718" b="1">
                <a:solidFill>
                  <a:srgbClr val="1D1D1B"/>
                </a:solidFill>
                <a:latin typeface="Bricolage Grotesque 28 Bold"/>
                <a:ea typeface="Bricolage Grotesque 28 Bold"/>
                <a:cs typeface="Bricolage Grotesque 28 Bold"/>
                <a:sym typeface="Bricolage Grotesque 28 Bold"/>
              </a:rPr>
              <a:t>Informe de control de riesgos / Seguimiento de la política de inversión</a:t>
            </a:r>
          </a:p>
        </p:txBody>
      </p:sp>
      <p:sp>
        <p:nvSpPr>
          <p:cNvPr id="15" name="TextBox 15"/>
          <p:cNvSpPr txBox="1"/>
          <p:nvPr/>
        </p:nvSpPr>
        <p:spPr>
          <a:xfrm>
            <a:off x="1028700" y="672846"/>
            <a:ext cx="6160341" cy="500738"/>
          </a:xfrm>
          <a:prstGeom prst="rect">
            <a:avLst/>
          </a:prstGeom>
        </p:spPr>
        <p:txBody>
          <a:bodyPr lIns="0" tIns="0" rIns="0" bIns="0" rtlCol="0" anchor="t">
            <a:spAutoFit/>
          </a:bodyPr>
          <a:lstStyle/>
          <a:p>
            <a:pPr algn="l">
              <a:lnSpc>
                <a:spcPts val="3624"/>
              </a:lnSpc>
            </a:pPr>
            <a:r>
              <a:rPr lang="en-US" sz="4118" b="1">
                <a:solidFill>
                  <a:srgbClr val="FFFFFF"/>
                </a:solidFill>
                <a:latin typeface="Bricolage Grotesque 28 Bold"/>
                <a:ea typeface="Bricolage Grotesque 28 Bold"/>
                <a:cs typeface="Bricolage Grotesque 28 Bold"/>
                <a:sym typeface="Bricolage Grotesque 28 Bold"/>
              </a:rPr>
              <a:t>Comisión Económica</a:t>
            </a:r>
          </a:p>
        </p:txBody>
      </p:sp>
      <p:sp>
        <p:nvSpPr>
          <p:cNvPr id="16" name="TextBox 16"/>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Open Sans"/>
                <a:ea typeface="Open Sans"/>
                <a:cs typeface="Open Sans"/>
                <a:sym typeface="Open Sans"/>
              </a:rPr>
              <a:t>64</a:t>
            </a:r>
          </a:p>
        </p:txBody>
      </p:sp>
      <p:sp>
        <p:nvSpPr>
          <p:cNvPr id="17" name="TextBox 17"/>
          <p:cNvSpPr txBox="1"/>
          <p:nvPr/>
        </p:nvSpPr>
        <p:spPr>
          <a:xfrm>
            <a:off x="1915739" y="3772190"/>
            <a:ext cx="4717703" cy="455295"/>
          </a:xfrm>
          <a:prstGeom prst="rect">
            <a:avLst/>
          </a:prstGeom>
        </p:spPr>
        <p:txBody>
          <a:bodyPr lIns="0" tIns="0" rIns="0" bIns="0" rtlCol="0" anchor="t">
            <a:spAutoFit/>
          </a:bodyPr>
          <a:lstStyle/>
          <a:p>
            <a:pPr algn="ctr">
              <a:lnSpc>
                <a:spcPts val="3780"/>
              </a:lnSpc>
            </a:pPr>
            <a:r>
              <a:rPr lang="en-US" sz="2700">
                <a:solidFill>
                  <a:srgbClr val="000000"/>
                </a:solidFill>
                <a:latin typeface="Bricolage Grotesque 28"/>
                <a:ea typeface="Bricolage Grotesque 28"/>
                <a:cs typeface="Bricolage Grotesque 28"/>
                <a:sym typeface="Bricolage Grotesque 28"/>
              </a:rPr>
              <a:t>Desviación: Debida a la liquidez</a:t>
            </a:r>
          </a:p>
        </p:txBody>
      </p:sp>
      <p:sp>
        <p:nvSpPr>
          <p:cNvPr id="18" name="TextBox 18"/>
          <p:cNvSpPr txBox="1"/>
          <p:nvPr/>
        </p:nvSpPr>
        <p:spPr>
          <a:xfrm>
            <a:off x="1220469" y="4783547"/>
            <a:ext cx="5525839" cy="455295"/>
          </a:xfrm>
          <a:prstGeom prst="rect">
            <a:avLst/>
          </a:prstGeom>
        </p:spPr>
        <p:txBody>
          <a:bodyPr lIns="0" tIns="0" rIns="0" bIns="0" rtlCol="0" anchor="t">
            <a:spAutoFit/>
          </a:bodyPr>
          <a:lstStyle/>
          <a:p>
            <a:pPr algn="ctr">
              <a:lnSpc>
                <a:spcPts val="3780"/>
              </a:lnSpc>
            </a:pPr>
            <a:r>
              <a:rPr lang="en-US" sz="2700">
                <a:solidFill>
                  <a:srgbClr val="000000"/>
                </a:solidFill>
                <a:latin typeface="Bricolage Grotesque 28"/>
                <a:ea typeface="Bricolage Grotesque 28"/>
                <a:cs typeface="Bricolage Grotesque 28"/>
                <a:sym typeface="Bricolage Grotesque 28"/>
              </a:rPr>
              <a:t>Desviación: Cartera en construcción</a:t>
            </a:r>
          </a:p>
        </p:txBody>
      </p:sp>
      <p:sp>
        <p:nvSpPr>
          <p:cNvPr id="19" name="AutoShape 19"/>
          <p:cNvSpPr/>
          <p:nvPr/>
        </p:nvSpPr>
        <p:spPr>
          <a:xfrm flipV="1">
            <a:off x="6886590" y="3597105"/>
            <a:ext cx="0" cy="820976"/>
          </a:xfrm>
          <a:prstGeom prst="line">
            <a:avLst/>
          </a:prstGeom>
          <a:ln w="76200" cap="flat">
            <a:solidFill>
              <a:srgbClr val="C4313B"/>
            </a:solidFill>
            <a:prstDash val="solid"/>
            <a:headEnd type="arrow" w="med" len="sm"/>
            <a:tailEnd type="arrow" w="med" len="sm"/>
          </a:ln>
        </p:spPr>
        <p:txBody>
          <a:bodyPr/>
          <a:lstStyle/>
          <a:p>
            <a:endParaRPr lang="es-ES"/>
          </a:p>
        </p:txBody>
      </p:sp>
      <p:sp>
        <p:nvSpPr>
          <p:cNvPr id="20" name="AutoShape 20"/>
          <p:cNvSpPr/>
          <p:nvPr/>
        </p:nvSpPr>
        <p:spPr>
          <a:xfrm flipV="1">
            <a:off x="6924690" y="4637156"/>
            <a:ext cx="0" cy="820976"/>
          </a:xfrm>
          <a:prstGeom prst="line">
            <a:avLst/>
          </a:prstGeom>
          <a:ln w="76200" cap="flat">
            <a:solidFill>
              <a:srgbClr val="C4313B"/>
            </a:solidFill>
            <a:prstDash val="solid"/>
            <a:headEnd type="arrow" w="med" len="sm"/>
            <a:tailEnd type="arrow" w="med" len="sm"/>
          </a:ln>
        </p:spPr>
        <p:txBody>
          <a:bodyPr/>
          <a:lstStyle/>
          <a:p>
            <a:endParaRPr lang="es-ES"/>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s-ES"/>
          </a:p>
        </p:txBody>
      </p:sp>
      <p:sp>
        <p:nvSpPr>
          <p:cNvPr id="3" name="Freeform 3"/>
          <p:cNvSpPr/>
          <p:nvPr/>
        </p:nvSpPr>
        <p:spPr>
          <a:xfrm>
            <a:off x="7321173" y="8412481"/>
            <a:ext cx="3619662" cy="966266"/>
          </a:xfrm>
          <a:custGeom>
            <a:avLst/>
            <a:gdLst/>
            <a:ahLst/>
            <a:cxnLst/>
            <a:rect l="l" t="t" r="r" b="b"/>
            <a:pathLst>
              <a:path w="3619662" h="966266">
                <a:moveTo>
                  <a:pt x="0" y="0"/>
                </a:moveTo>
                <a:lnTo>
                  <a:pt x="3619662" y="0"/>
                </a:lnTo>
                <a:lnTo>
                  <a:pt x="3619662" y="966266"/>
                </a:lnTo>
                <a:lnTo>
                  <a:pt x="0" y="966266"/>
                </a:lnTo>
                <a:lnTo>
                  <a:pt x="0" y="0"/>
                </a:lnTo>
                <a:close/>
              </a:path>
            </a:pathLst>
          </a:custGeom>
          <a:blipFill>
            <a:blip r:embed="rId3"/>
            <a:stretch>
              <a:fillRect/>
            </a:stretch>
          </a:blipFill>
        </p:spPr>
        <p:txBody>
          <a:bodyPr/>
          <a:lstStyle/>
          <a:p>
            <a:endParaRPr lang="es-ES"/>
          </a:p>
        </p:txBody>
      </p:sp>
      <p:sp>
        <p:nvSpPr>
          <p:cNvPr id="4" name="TextBox 4"/>
          <p:cNvSpPr txBox="1"/>
          <p:nvPr/>
        </p:nvSpPr>
        <p:spPr>
          <a:xfrm>
            <a:off x="2151103" y="2706394"/>
            <a:ext cx="13514353" cy="3103245"/>
          </a:xfrm>
          <a:prstGeom prst="rect">
            <a:avLst/>
          </a:prstGeom>
        </p:spPr>
        <p:txBody>
          <a:bodyPr lIns="0" tIns="0" rIns="0" bIns="0" rtlCol="0" anchor="t">
            <a:spAutoFit/>
          </a:bodyPr>
          <a:lstStyle/>
          <a:p>
            <a:pPr algn="ctr">
              <a:lnSpc>
                <a:spcPts val="8190"/>
              </a:lnSpc>
            </a:pPr>
            <a:r>
              <a:rPr lang="en-US" sz="6500">
                <a:solidFill>
                  <a:srgbClr val="FFFFFF"/>
                </a:solidFill>
                <a:latin typeface="Bricolage Grotesque 28"/>
                <a:ea typeface="Bricolage Grotesque 28"/>
                <a:cs typeface="Bricolage Grotesque 28"/>
                <a:sym typeface="Bricolage Grotesque 28"/>
              </a:rPr>
              <a:t>informe anual sobre el cumplimiento código de conducta de CNMV durante el ejercicio 2024 </a:t>
            </a:r>
          </a:p>
        </p:txBody>
      </p:sp>
      <p:sp>
        <p:nvSpPr>
          <p:cNvPr id="5" name="TextBox 5"/>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Open Sans"/>
                <a:ea typeface="Open Sans"/>
                <a:cs typeface="Open Sans"/>
                <a:sym typeface="Open Sans"/>
              </a:rPr>
              <a:t>65</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615469"/>
            <a:chOff x="0" y="0"/>
            <a:chExt cx="24384000" cy="2153959"/>
          </a:xfrm>
        </p:grpSpPr>
        <p:pic>
          <p:nvPicPr>
            <p:cNvPr id="3" name="Picture 3"/>
            <p:cNvPicPr>
              <a:picLocks noChangeAspect="1"/>
            </p:cNvPicPr>
            <p:nvPr/>
          </p:nvPicPr>
          <p:blipFill>
            <a:blip r:embed="rId2"/>
            <a:srcRect t="43374" b="43374"/>
            <a:stretch>
              <a:fillRect/>
            </a:stretch>
          </p:blipFill>
          <p:spPr>
            <a:xfrm>
              <a:off x="0" y="0"/>
              <a:ext cx="24384000" cy="2153959"/>
            </a:xfrm>
            <a:prstGeom prst="rect">
              <a:avLst/>
            </a:prstGeom>
          </p:spPr>
        </p:pic>
      </p:grpSp>
      <p:sp>
        <p:nvSpPr>
          <p:cNvPr id="4" name="AutoShape 4"/>
          <p:cNvSpPr/>
          <p:nvPr/>
        </p:nvSpPr>
        <p:spPr>
          <a:xfrm>
            <a:off x="40" y="2408964"/>
            <a:ext cx="18287960" cy="0"/>
          </a:xfrm>
          <a:prstGeom prst="line">
            <a:avLst/>
          </a:prstGeom>
          <a:ln w="28575" cap="rnd">
            <a:solidFill>
              <a:srgbClr val="C4313B"/>
            </a:solidFill>
            <a:prstDash val="solid"/>
            <a:headEnd type="none" w="sm" len="sm"/>
            <a:tailEnd type="none" w="sm" len="sm"/>
          </a:ln>
        </p:spPr>
        <p:txBody>
          <a:bodyPr/>
          <a:lstStyle/>
          <a:p>
            <a:endParaRPr lang="es-ES"/>
          </a:p>
        </p:txBody>
      </p:sp>
      <p:sp>
        <p:nvSpPr>
          <p:cNvPr id="5" name="TextBox 5"/>
          <p:cNvSpPr txBox="1"/>
          <p:nvPr/>
        </p:nvSpPr>
        <p:spPr>
          <a:xfrm>
            <a:off x="3063989" y="2684357"/>
            <a:ext cx="13990665" cy="6778625"/>
          </a:xfrm>
          <a:prstGeom prst="rect">
            <a:avLst/>
          </a:prstGeom>
        </p:spPr>
        <p:txBody>
          <a:bodyPr lIns="0" tIns="0" rIns="0" bIns="0" rtlCol="0" anchor="t">
            <a:spAutoFit/>
          </a:bodyPr>
          <a:lstStyle/>
          <a:p>
            <a:pPr algn="l">
              <a:lnSpc>
                <a:spcPts val="4060"/>
              </a:lnSpc>
            </a:pPr>
            <a:r>
              <a:rPr lang="en-US" sz="2900">
                <a:solidFill>
                  <a:srgbClr val="000000"/>
                </a:solidFill>
                <a:latin typeface="Bricolage Grotesque 28"/>
                <a:ea typeface="Bricolage Grotesque 28"/>
                <a:cs typeface="Bricolage Grotesque 28"/>
                <a:sym typeface="Bricolage Grotesque 28"/>
              </a:rPr>
              <a:t>MEDIOS Y ORGANIZACIÓN: Cumplimiento de recomendaciones</a:t>
            </a:r>
          </a:p>
          <a:p>
            <a:pPr marL="2245375" lvl="4" indent="-449075" algn="l">
              <a:lnSpc>
                <a:spcPts val="3640"/>
              </a:lnSpc>
              <a:buFont typeface="Arial"/>
              <a:buChar char="•"/>
            </a:pPr>
            <a:r>
              <a:rPr lang="en-US" sz="2600">
                <a:solidFill>
                  <a:srgbClr val="000000"/>
                </a:solidFill>
                <a:latin typeface="Bricolage Grotesque 28"/>
                <a:ea typeface="Bricolage Grotesque 28"/>
                <a:cs typeface="Bricolage Grotesque 28"/>
                <a:sym typeface="Bricolage Grotesque 28"/>
              </a:rPr>
              <a:t>Comisión económica (comité de Inversiones)</a:t>
            </a:r>
          </a:p>
          <a:p>
            <a:pPr marL="2245375" lvl="4" indent="-449075" algn="l">
              <a:lnSpc>
                <a:spcPts val="3640"/>
              </a:lnSpc>
              <a:buFont typeface="Arial"/>
              <a:buChar char="•"/>
            </a:pPr>
            <a:r>
              <a:rPr lang="en-US" sz="2600">
                <a:solidFill>
                  <a:srgbClr val="000000"/>
                </a:solidFill>
                <a:latin typeface="Bricolage Grotesque 28"/>
                <a:ea typeface="Bricolage Grotesque 28"/>
                <a:cs typeface="Bricolage Grotesque 28"/>
                <a:sym typeface="Bricolage Grotesque 28"/>
              </a:rPr>
              <a:t>Área de patrimonio (Control interno)</a:t>
            </a:r>
          </a:p>
          <a:p>
            <a:pPr marL="2245375" lvl="4" indent="-449075" algn="l">
              <a:lnSpc>
                <a:spcPts val="3640"/>
              </a:lnSpc>
              <a:buFont typeface="Arial"/>
              <a:buChar char="•"/>
            </a:pPr>
            <a:r>
              <a:rPr lang="en-US" sz="2600">
                <a:solidFill>
                  <a:srgbClr val="000000"/>
                </a:solidFill>
                <a:latin typeface="Bricolage Grotesque 28"/>
                <a:ea typeface="Bricolage Grotesque 28"/>
                <a:cs typeface="Bricolage Grotesque 28"/>
                <a:sym typeface="Bricolage Grotesque 28"/>
              </a:rPr>
              <a:t>Asesores externos</a:t>
            </a:r>
          </a:p>
          <a:p>
            <a:pPr algn="l">
              <a:lnSpc>
                <a:spcPts val="2660"/>
              </a:lnSpc>
            </a:pPr>
            <a:endParaRPr lang="en-US" sz="2600">
              <a:solidFill>
                <a:srgbClr val="000000"/>
              </a:solidFill>
              <a:latin typeface="Bricolage Grotesque 28"/>
              <a:ea typeface="Bricolage Grotesque 28"/>
              <a:cs typeface="Bricolage Grotesque 28"/>
              <a:sym typeface="Bricolage Grotesque 28"/>
            </a:endParaRPr>
          </a:p>
          <a:p>
            <a:pPr marL="626112" lvl="1" indent="-313056" algn="l">
              <a:lnSpc>
                <a:spcPts val="4060"/>
              </a:lnSpc>
              <a:buFont typeface="Arial"/>
              <a:buChar char="•"/>
            </a:pPr>
            <a:r>
              <a:rPr lang="en-US" sz="2900">
                <a:solidFill>
                  <a:srgbClr val="000000"/>
                </a:solidFill>
                <a:latin typeface="Bricolage Grotesque 28"/>
                <a:ea typeface="Bricolage Grotesque 28"/>
                <a:cs typeface="Bricolage Grotesque 28"/>
                <a:sym typeface="Bricolage Grotesque 28"/>
              </a:rPr>
              <a:t>POLÍTICA Y SELECCIÓN DE LAS INVERSIONES: Cumplimiento de la P.I.</a:t>
            </a:r>
          </a:p>
          <a:p>
            <a:pPr marL="2245375" lvl="4" indent="-449075" algn="l">
              <a:lnSpc>
                <a:spcPts val="3640"/>
              </a:lnSpc>
              <a:buFont typeface="Arial"/>
              <a:buChar char="•"/>
            </a:pPr>
            <a:r>
              <a:rPr lang="en-US" sz="2600">
                <a:solidFill>
                  <a:srgbClr val="000000"/>
                </a:solidFill>
                <a:latin typeface="Bricolage Grotesque 28"/>
                <a:ea typeface="Bricolage Grotesque 28"/>
                <a:cs typeface="Bricolage Grotesque 28"/>
                <a:sym typeface="Bricolage Grotesque 28"/>
              </a:rPr>
              <a:t>Principio de coherencia</a:t>
            </a:r>
          </a:p>
          <a:p>
            <a:pPr marL="2245375" lvl="4" indent="-449075" algn="l">
              <a:lnSpc>
                <a:spcPts val="3640"/>
              </a:lnSpc>
              <a:buFont typeface="Arial"/>
              <a:buChar char="•"/>
            </a:pPr>
            <a:r>
              <a:rPr lang="en-US" sz="2600">
                <a:solidFill>
                  <a:srgbClr val="000000"/>
                </a:solidFill>
                <a:latin typeface="Bricolage Grotesque 28"/>
                <a:ea typeface="Bricolage Grotesque 28"/>
                <a:cs typeface="Bricolage Grotesque 28"/>
                <a:sym typeface="Bricolage Grotesque 28"/>
              </a:rPr>
              <a:t>Principio de liquidez</a:t>
            </a:r>
          </a:p>
          <a:p>
            <a:pPr marL="2245375" lvl="4" indent="-449075" algn="l">
              <a:lnSpc>
                <a:spcPts val="3640"/>
              </a:lnSpc>
              <a:buFont typeface="Arial"/>
              <a:buChar char="•"/>
            </a:pPr>
            <a:r>
              <a:rPr lang="en-US" sz="2600">
                <a:solidFill>
                  <a:srgbClr val="000000"/>
                </a:solidFill>
                <a:latin typeface="Bricolage Grotesque 28"/>
                <a:ea typeface="Bricolage Grotesque 28"/>
                <a:cs typeface="Bricolage Grotesque 28"/>
                <a:sym typeface="Bricolage Grotesque 28"/>
              </a:rPr>
              <a:t>Principio de diversificación</a:t>
            </a:r>
          </a:p>
          <a:p>
            <a:pPr marL="2245375" lvl="4" indent="-449075" algn="l">
              <a:lnSpc>
                <a:spcPts val="3640"/>
              </a:lnSpc>
              <a:buFont typeface="Arial"/>
              <a:buChar char="•"/>
            </a:pPr>
            <a:r>
              <a:rPr lang="en-US" sz="2600">
                <a:solidFill>
                  <a:srgbClr val="000000"/>
                </a:solidFill>
                <a:latin typeface="Bricolage Grotesque 28"/>
                <a:ea typeface="Bricolage Grotesque 28"/>
                <a:cs typeface="Bricolage Grotesque 28"/>
                <a:sym typeface="Bricolage Grotesque 28"/>
              </a:rPr>
              <a:t>Principio de preservación del capital</a:t>
            </a:r>
          </a:p>
          <a:p>
            <a:pPr algn="l">
              <a:lnSpc>
                <a:spcPts val="2660"/>
              </a:lnSpc>
            </a:pPr>
            <a:endParaRPr lang="en-US" sz="2600">
              <a:solidFill>
                <a:srgbClr val="000000"/>
              </a:solidFill>
              <a:latin typeface="Bricolage Grotesque 28"/>
              <a:ea typeface="Bricolage Grotesque 28"/>
              <a:cs typeface="Bricolage Grotesque 28"/>
              <a:sym typeface="Bricolage Grotesque 28"/>
            </a:endParaRPr>
          </a:p>
          <a:p>
            <a:pPr marL="626112" lvl="1" indent="-313056" algn="l">
              <a:lnSpc>
                <a:spcPts val="4060"/>
              </a:lnSpc>
              <a:buFont typeface="Arial"/>
              <a:buChar char="•"/>
            </a:pPr>
            <a:r>
              <a:rPr lang="en-US" sz="2900">
                <a:solidFill>
                  <a:srgbClr val="000000"/>
                </a:solidFill>
                <a:latin typeface="Bricolage Grotesque 28"/>
                <a:ea typeface="Bricolage Grotesque 28"/>
                <a:cs typeface="Bricolage Grotesque 28"/>
                <a:sym typeface="Bricolage Grotesque 28"/>
              </a:rPr>
              <a:t>Conclusión</a:t>
            </a:r>
          </a:p>
          <a:p>
            <a:pPr marL="2245375" lvl="4" indent="-449075" algn="just">
              <a:lnSpc>
                <a:spcPts val="3640"/>
              </a:lnSpc>
              <a:buFont typeface="Arial"/>
              <a:buChar char="•"/>
            </a:pPr>
            <a:r>
              <a:rPr lang="en-US" sz="2600">
                <a:solidFill>
                  <a:srgbClr val="000000"/>
                </a:solidFill>
                <a:latin typeface="Bricolage Grotesque 28"/>
                <a:ea typeface="Bricolage Grotesque 28"/>
                <a:cs typeface="Bricolage Grotesque 28"/>
                <a:sym typeface="Bricolage Grotesque 28"/>
              </a:rPr>
              <a:t>Fundación Caja Navarra muestra su compromiso con el cumplimiento riguroso del Código de Conducta de la CNMV, integrando sus principios en las decisiones relacionadas con la gestión de su patrimonio financiero</a:t>
            </a:r>
          </a:p>
        </p:txBody>
      </p:sp>
      <p:grpSp>
        <p:nvGrpSpPr>
          <p:cNvPr id="6" name="Group 6"/>
          <p:cNvGrpSpPr/>
          <p:nvPr/>
        </p:nvGrpSpPr>
        <p:grpSpPr>
          <a:xfrm>
            <a:off x="3569727" y="9462982"/>
            <a:ext cx="11148545" cy="824018"/>
            <a:chOff x="0" y="0"/>
            <a:chExt cx="14864727" cy="1098691"/>
          </a:xfrm>
        </p:grpSpPr>
        <p:grpSp>
          <p:nvGrpSpPr>
            <p:cNvPr id="7" name="Group 7"/>
            <p:cNvGrpSpPr/>
            <p:nvPr/>
          </p:nvGrpSpPr>
          <p:grpSpPr>
            <a:xfrm>
              <a:off x="0" y="0"/>
              <a:ext cx="14864727" cy="1098691"/>
              <a:chOff x="0" y="0"/>
              <a:chExt cx="4816582" cy="356006"/>
            </a:xfrm>
          </p:grpSpPr>
          <p:sp>
            <p:nvSpPr>
              <p:cNvPr id="8" name="Freeform 8"/>
              <p:cNvSpPr/>
              <p:nvPr/>
            </p:nvSpPr>
            <p:spPr>
              <a:xfrm>
                <a:off x="0" y="0"/>
                <a:ext cx="4816582" cy="356006"/>
              </a:xfrm>
              <a:custGeom>
                <a:avLst/>
                <a:gdLst/>
                <a:ahLst/>
                <a:cxnLst/>
                <a:rect l="l" t="t" r="r" b="b"/>
                <a:pathLst>
                  <a:path w="4816582" h="356006">
                    <a:moveTo>
                      <a:pt x="0" y="0"/>
                    </a:moveTo>
                    <a:lnTo>
                      <a:pt x="4816582" y="0"/>
                    </a:lnTo>
                    <a:lnTo>
                      <a:pt x="4816582" y="356006"/>
                    </a:lnTo>
                    <a:lnTo>
                      <a:pt x="0" y="356006"/>
                    </a:lnTo>
                    <a:close/>
                  </a:path>
                </a:pathLst>
              </a:custGeom>
              <a:solidFill>
                <a:srgbClr val="FFFFFF"/>
              </a:solidFill>
            </p:spPr>
            <p:txBody>
              <a:bodyPr/>
              <a:lstStyle/>
              <a:p>
                <a:endParaRPr lang="es-ES"/>
              </a:p>
            </p:txBody>
          </p:sp>
          <p:sp>
            <p:nvSpPr>
              <p:cNvPr id="9" name="TextBox 9"/>
              <p:cNvSpPr txBox="1"/>
              <p:nvPr/>
            </p:nvSpPr>
            <p:spPr>
              <a:xfrm>
                <a:off x="0" y="-19050"/>
                <a:ext cx="4816582" cy="375056"/>
              </a:xfrm>
              <a:prstGeom prst="rect">
                <a:avLst/>
              </a:prstGeom>
            </p:spPr>
            <p:txBody>
              <a:bodyPr lIns="50800" tIns="50800" rIns="50800" bIns="50800" rtlCol="0" anchor="ctr"/>
              <a:lstStyle/>
              <a:p>
                <a:pPr algn="ctr">
                  <a:lnSpc>
                    <a:spcPts val="3000"/>
                  </a:lnSpc>
                </a:pPr>
                <a:endParaRPr/>
              </a:p>
            </p:txBody>
          </p:sp>
        </p:grpSp>
        <p:sp>
          <p:nvSpPr>
            <p:cNvPr id="10" name="Freeform 10"/>
            <p:cNvSpPr/>
            <p:nvPr/>
          </p:nvSpPr>
          <p:spPr>
            <a:xfrm>
              <a:off x="6264962" y="177395"/>
              <a:ext cx="2779099" cy="743900"/>
            </a:xfrm>
            <a:custGeom>
              <a:avLst/>
              <a:gdLst/>
              <a:ahLst/>
              <a:cxnLst/>
              <a:rect l="l" t="t" r="r" b="b"/>
              <a:pathLst>
                <a:path w="2779099" h="743900">
                  <a:moveTo>
                    <a:pt x="0" y="0"/>
                  </a:moveTo>
                  <a:lnTo>
                    <a:pt x="2779099" y="0"/>
                  </a:lnTo>
                  <a:lnTo>
                    <a:pt x="2779099" y="743901"/>
                  </a:lnTo>
                  <a:lnTo>
                    <a:pt x="0" y="7439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ES"/>
            </a:p>
          </p:txBody>
        </p:sp>
      </p:grpSp>
      <p:sp>
        <p:nvSpPr>
          <p:cNvPr id="11" name="Freeform 11"/>
          <p:cNvSpPr/>
          <p:nvPr/>
        </p:nvSpPr>
        <p:spPr>
          <a:xfrm>
            <a:off x="1758295" y="2642327"/>
            <a:ext cx="1021645" cy="973117"/>
          </a:xfrm>
          <a:custGeom>
            <a:avLst/>
            <a:gdLst/>
            <a:ahLst/>
            <a:cxnLst/>
            <a:rect l="l" t="t" r="r" b="b"/>
            <a:pathLst>
              <a:path w="1021645" h="973117">
                <a:moveTo>
                  <a:pt x="0" y="0"/>
                </a:moveTo>
                <a:lnTo>
                  <a:pt x="1021645" y="0"/>
                </a:lnTo>
                <a:lnTo>
                  <a:pt x="1021645" y="973117"/>
                </a:lnTo>
                <a:lnTo>
                  <a:pt x="0" y="9731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ES"/>
          </a:p>
        </p:txBody>
      </p:sp>
      <p:sp>
        <p:nvSpPr>
          <p:cNvPr id="12" name="Freeform 12"/>
          <p:cNvSpPr/>
          <p:nvPr/>
        </p:nvSpPr>
        <p:spPr>
          <a:xfrm>
            <a:off x="1758295" y="4506974"/>
            <a:ext cx="1305695" cy="1273052"/>
          </a:xfrm>
          <a:custGeom>
            <a:avLst/>
            <a:gdLst/>
            <a:ahLst/>
            <a:cxnLst/>
            <a:rect l="l" t="t" r="r" b="b"/>
            <a:pathLst>
              <a:path w="1305695" h="1273052">
                <a:moveTo>
                  <a:pt x="0" y="0"/>
                </a:moveTo>
                <a:lnTo>
                  <a:pt x="1305694" y="0"/>
                </a:lnTo>
                <a:lnTo>
                  <a:pt x="1305694" y="1273052"/>
                </a:lnTo>
                <a:lnTo>
                  <a:pt x="0" y="127305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ES"/>
          </a:p>
        </p:txBody>
      </p:sp>
      <p:sp>
        <p:nvSpPr>
          <p:cNvPr id="13" name="Freeform 13"/>
          <p:cNvSpPr/>
          <p:nvPr/>
        </p:nvSpPr>
        <p:spPr>
          <a:xfrm>
            <a:off x="1695673" y="7136396"/>
            <a:ext cx="1305695" cy="1305695"/>
          </a:xfrm>
          <a:custGeom>
            <a:avLst/>
            <a:gdLst/>
            <a:ahLst/>
            <a:cxnLst/>
            <a:rect l="l" t="t" r="r" b="b"/>
            <a:pathLst>
              <a:path w="1305695" h="1305695">
                <a:moveTo>
                  <a:pt x="0" y="0"/>
                </a:moveTo>
                <a:lnTo>
                  <a:pt x="1305695" y="0"/>
                </a:lnTo>
                <a:lnTo>
                  <a:pt x="1305695" y="1305695"/>
                </a:lnTo>
                <a:lnTo>
                  <a:pt x="0" y="130569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s-ES"/>
          </a:p>
        </p:txBody>
      </p:sp>
      <p:sp>
        <p:nvSpPr>
          <p:cNvPr id="14" name="TextBox 14"/>
          <p:cNvSpPr txBox="1"/>
          <p:nvPr/>
        </p:nvSpPr>
        <p:spPr>
          <a:xfrm>
            <a:off x="675592" y="1755694"/>
            <a:ext cx="16137785" cy="638983"/>
          </a:xfrm>
          <a:prstGeom prst="rect">
            <a:avLst/>
          </a:prstGeom>
        </p:spPr>
        <p:txBody>
          <a:bodyPr lIns="0" tIns="0" rIns="0" bIns="0" rtlCol="0" anchor="t">
            <a:spAutoFit/>
          </a:bodyPr>
          <a:lstStyle/>
          <a:p>
            <a:pPr algn="l">
              <a:lnSpc>
                <a:spcPts val="5205"/>
              </a:lnSpc>
            </a:pPr>
            <a:r>
              <a:rPr lang="en-US" sz="3718" b="1">
                <a:solidFill>
                  <a:srgbClr val="1D1D1B"/>
                </a:solidFill>
                <a:latin typeface="Bricolage Grotesque 28 Bold"/>
                <a:ea typeface="Bricolage Grotesque 28 Bold"/>
                <a:cs typeface="Bricolage Grotesque 28 Bold"/>
                <a:sym typeface="Bricolage Grotesque 28 Bold"/>
              </a:rPr>
              <a:t>Informe de cumplimiento del código de conducta de la CNMV</a:t>
            </a:r>
          </a:p>
        </p:txBody>
      </p:sp>
      <p:sp>
        <p:nvSpPr>
          <p:cNvPr id="15" name="TextBox 15"/>
          <p:cNvSpPr txBox="1"/>
          <p:nvPr/>
        </p:nvSpPr>
        <p:spPr>
          <a:xfrm>
            <a:off x="1028700" y="672846"/>
            <a:ext cx="6160341" cy="500738"/>
          </a:xfrm>
          <a:prstGeom prst="rect">
            <a:avLst/>
          </a:prstGeom>
        </p:spPr>
        <p:txBody>
          <a:bodyPr lIns="0" tIns="0" rIns="0" bIns="0" rtlCol="0" anchor="t">
            <a:spAutoFit/>
          </a:bodyPr>
          <a:lstStyle/>
          <a:p>
            <a:pPr algn="l">
              <a:lnSpc>
                <a:spcPts val="3624"/>
              </a:lnSpc>
            </a:pPr>
            <a:r>
              <a:rPr lang="en-US" sz="4118" b="1">
                <a:solidFill>
                  <a:srgbClr val="FFFFFF"/>
                </a:solidFill>
                <a:latin typeface="Bricolage Grotesque 28 Bold"/>
                <a:ea typeface="Bricolage Grotesque 28 Bold"/>
                <a:cs typeface="Bricolage Grotesque 28 Bold"/>
                <a:sym typeface="Bricolage Grotesque 28 Bold"/>
              </a:rPr>
              <a:t>Comisión Económica</a:t>
            </a:r>
          </a:p>
        </p:txBody>
      </p:sp>
      <p:sp>
        <p:nvSpPr>
          <p:cNvPr id="16" name="TextBox 16"/>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Open Sans"/>
                <a:ea typeface="Open Sans"/>
                <a:cs typeface="Open Sans"/>
                <a:sym typeface="Open Sans"/>
              </a:rPr>
              <a:t>66</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s-ES"/>
          </a:p>
        </p:txBody>
      </p:sp>
      <p:sp>
        <p:nvSpPr>
          <p:cNvPr id="3" name="Freeform 3"/>
          <p:cNvSpPr/>
          <p:nvPr/>
        </p:nvSpPr>
        <p:spPr>
          <a:xfrm>
            <a:off x="7321173" y="8412481"/>
            <a:ext cx="3619662" cy="966266"/>
          </a:xfrm>
          <a:custGeom>
            <a:avLst/>
            <a:gdLst/>
            <a:ahLst/>
            <a:cxnLst/>
            <a:rect l="l" t="t" r="r" b="b"/>
            <a:pathLst>
              <a:path w="3619662" h="966266">
                <a:moveTo>
                  <a:pt x="0" y="0"/>
                </a:moveTo>
                <a:lnTo>
                  <a:pt x="3619662" y="0"/>
                </a:lnTo>
                <a:lnTo>
                  <a:pt x="3619662" y="966266"/>
                </a:lnTo>
                <a:lnTo>
                  <a:pt x="0" y="966266"/>
                </a:lnTo>
                <a:lnTo>
                  <a:pt x="0" y="0"/>
                </a:lnTo>
                <a:close/>
              </a:path>
            </a:pathLst>
          </a:custGeom>
          <a:blipFill>
            <a:blip r:embed="rId3"/>
            <a:stretch>
              <a:fillRect/>
            </a:stretch>
          </a:blipFill>
        </p:spPr>
        <p:txBody>
          <a:bodyPr/>
          <a:lstStyle/>
          <a:p>
            <a:endParaRPr lang="es-ES"/>
          </a:p>
        </p:txBody>
      </p:sp>
      <p:sp>
        <p:nvSpPr>
          <p:cNvPr id="4" name="TextBox 4"/>
          <p:cNvSpPr txBox="1"/>
          <p:nvPr/>
        </p:nvSpPr>
        <p:spPr>
          <a:xfrm>
            <a:off x="1614386" y="3180781"/>
            <a:ext cx="13514353" cy="2065020"/>
          </a:xfrm>
          <a:prstGeom prst="rect">
            <a:avLst/>
          </a:prstGeom>
        </p:spPr>
        <p:txBody>
          <a:bodyPr lIns="0" tIns="0" rIns="0" bIns="0" rtlCol="0" anchor="t">
            <a:spAutoFit/>
          </a:bodyPr>
          <a:lstStyle/>
          <a:p>
            <a:pPr algn="ctr">
              <a:lnSpc>
                <a:spcPts val="8190"/>
              </a:lnSpc>
            </a:pPr>
            <a:r>
              <a:rPr lang="en-US" sz="6500">
                <a:solidFill>
                  <a:srgbClr val="FFFFFF"/>
                </a:solidFill>
                <a:latin typeface="Bricolage Grotesque 28"/>
                <a:ea typeface="Bricolage Grotesque 28"/>
                <a:cs typeface="Bricolage Grotesque 28"/>
                <a:sym typeface="Bricolage Grotesque 28"/>
              </a:rPr>
              <a:t>informe de valoración y cumplimiento ESG del ejercicio 2024</a:t>
            </a:r>
          </a:p>
        </p:txBody>
      </p:sp>
      <p:sp>
        <p:nvSpPr>
          <p:cNvPr id="5" name="TextBox 5"/>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Open Sans"/>
                <a:ea typeface="Open Sans"/>
                <a:cs typeface="Open Sans"/>
                <a:sym typeface="Open Sans"/>
              </a:rPr>
              <a:t>67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615469"/>
            <a:chOff x="0" y="0"/>
            <a:chExt cx="24384000" cy="2153959"/>
          </a:xfrm>
        </p:grpSpPr>
        <p:pic>
          <p:nvPicPr>
            <p:cNvPr id="3" name="Picture 3"/>
            <p:cNvPicPr>
              <a:picLocks noChangeAspect="1"/>
            </p:cNvPicPr>
            <p:nvPr/>
          </p:nvPicPr>
          <p:blipFill>
            <a:blip r:embed="rId2"/>
            <a:srcRect t="43374" b="43374"/>
            <a:stretch>
              <a:fillRect/>
            </a:stretch>
          </p:blipFill>
          <p:spPr>
            <a:xfrm>
              <a:off x="0" y="0"/>
              <a:ext cx="24384000" cy="2153959"/>
            </a:xfrm>
            <a:prstGeom prst="rect">
              <a:avLst/>
            </a:prstGeom>
          </p:spPr>
        </p:pic>
      </p:grpSp>
      <p:sp>
        <p:nvSpPr>
          <p:cNvPr id="4" name="AutoShape 4"/>
          <p:cNvSpPr/>
          <p:nvPr/>
        </p:nvSpPr>
        <p:spPr>
          <a:xfrm>
            <a:off x="40" y="2408964"/>
            <a:ext cx="18287960" cy="0"/>
          </a:xfrm>
          <a:prstGeom prst="line">
            <a:avLst/>
          </a:prstGeom>
          <a:ln w="28575" cap="rnd">
            <a:solidFill>
              <a:srgbClr val="C4313B"/>
            </a:solidFill>
            <a:prstDash val="solid"/>
            <a:headEnd type="none" w="sm" len="sm"/>
            <a:tailEnd type="none" w="sm" len="sm"/>
          </a:ln>
        </p:spPr>
        <p:txBody>
          <a:bodyPr/>
          <a:lstStyle/>
          <a:p>
            <a:endParaRPr lang="es-ES"/>
          </a:p>
        </p:txBody>
      </p:sp>
      <p:grpSp>
        <p:nvGrpSpPr>
          <p:cNvPr id="5" name="Group 5"/>
          <p:cNvGrpSpPr/>
          <p:nvPr/>
        </p:nvGrpSpPr>
        <p:grpSpPr>
          <a:xfrm>
            <a:off x="3569727" y="9462982"/>
            <a:ext cx="11148545" cy="824018"/>
            <a:chOff x="0" y="0"/>
            <a:chExt cx="14864727" cy="1098691"/>
          </a:xfrm>
        </p:grpSpPr>
        <p:grpSp>
          <p:nvGrpSpPr>
            <p:cNvPr id="6" name="Group 6"/>
            <p:cNvGrpSpPr/>
            <p:nvPr/>
          </p:nvGrpSpPr>
          <p:grpSpPr>
            <a:xfrm>
              <a:off x="0" y="0"/>
              <a:ext cx="14864727" cy="1098691"/>
              <a:chOff x="0" y="0"/>
              <a:chExt cx="4816582" cy="356006"/>
            </a:xfrm>
          </p:grpSpPr>
          <p:sp>
            <p:nvSpPr>
              <p:cNvPr id="7" name="Freeform 7"/>
              <p:cNvSpPr/>
              <p:nvPr/>
            </p:nvSpPr>
            <p:spPr>
              <a:xfrm>
                <a:off x="0" y="0"/>
                <a:ext cx="4816582" cy="356006"/>
              </a:xfrm>
              <a:custGeom>
                <a:avLst/>
                <a:gdLst/>
                <a:ahLst/>
                <a:cxnLst/>
                <a:rect l="l" t="t" r="r" b="b"/>
                <a:pathLst>
                  <a:path w="4816582" h="356006">
                    <a:moveTo>
                      <a:pt x="0" y="0"/>
                    </a:moveTo>
                    <a:lnTo>
                      <a:pt x="4816582" y="0"/>
                    </a:lnTo>
                    <a:lnTo>
                      <a:pt x="4816582" y="356006"/>
                    </a:lnTo>
                    <a:lnTo>
                      <a:pt x="0" y="356006"/>
                    </a:lnTo>
                    <a:close/>
                  </a:path>
                </a:pathLst>
              </a:custGeom>
              <a:solidFill>
                <a:srgbClr val="FFFFFF"/>
              </a:solidFill>
            </p:spPr>
            <p:txBody>
              <a:bodyPr/>
              <a:lstStyle/>
              <a:p>
                <a:endParaRPr lang="es-ES"/>
              </a:p>
            </p:txBody>
          </p:sp>
          <p:sp>
            <p:nvSpPr>
              <p:cNvPr id="8" name="TextBox 8"/>
              <p:cNvSpPr txBox="1"/>
              <p:nvPr/>
            </p:nvSpPr>
            <p:spPr>
              <a:xfrm>
                <a:off x="0" y="-19050"/>
                <a:ext cx="4816582" cy="375056"/>
              </a:xfrm>
              <a:prstGeom prst="rect">
                <a:avLst/>
              </a:prstGeom>
            </p:spPr>
            <p:txBody>
              <a:bodyPr lIns="50800" tIns="50800" rIns="50800" bIns="50800" rtlCol="0" anchor="ctr"/>
              <a:lstStyle/>
              <a:p>
                <a:pPr algn="ctr">
                  <a:lnSpc>
                    <a:spcPts val="3000"/>
                  </a:lnSpc>
                </a:pPr>
                <a:endParaRPr/>
              </a:p>
            </p:txBody>
          </p:sp>
        </p:grpSp>
        <p:sp>
          <p:nvSpPr>
            <p:cNvPr id="9" name="Freeform 9"/>
            <p:cNvSpPr/>
            <p:nvPr/>
          </p:nvSpPr>
          <p:spPr>
            <a:xfrm>
              <a:off x="6264962" y="177395"/>
              <a:ext cx="2779099" cy="743900"/>
            </a:xfrm>
            <a:custGeom>
              <a:avLst/>
              <a:gdLst/>
              <a:ahLst/>
              <a:cxnLst/>
              <a:rect l="l" t="t" r="r" b="b"/>
              <a:pathLst>
                <a:path w="2779099" h="743900">
                  <a:moveTo>
                    <a:pt x="0" y="0"/>
                  </a:moveTo>
                  <a:lnTo>
                    <a:pt x="2779099" y="0"/>
                  </a:lnTo>
                  <a:lnTo>
                    <a:pt x="2779099" y="743901"/>
                  </a:lnTo>
                  <a:lnTo>
                    <a:pt x="0" y="7439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ES"/>
            </a:p>
          </p:txBody>
        </p:sp>
      </p:grpSp>
      <p:sp>
        <p:nvSpPr>
          <p:cNvPr id="10" name="TextBox 10"/>
          <p:cNvSpPr txBox="1"/>
          <p:nvPr/>
        </p:nvSpPr>
        <p:spPr>
          <a:xfrm>
            <a:off x="675592" y="1755694"/>
            <a:ext cx="16137785" cy="638983"/>
          </a:xfrm>
          <a:prstGeom prst="rect">
            <a:avLst/>
          </a:prstGeom>
        </p:spPr>
        <p:txBody>
          <a:bodyPr lIns="0" tIns="0" rIns="0" bIns="0" rtlCol="0" anchor="t">
            <a:spAutoFit/>
          </a:bodyPr>
          <a:lstStyle/>
          <a:p>
            <a:pPr algn="l">
              <a:lnSpc>
                <a:spcPts val="5205"/>
              </a:lnSpc>
            </a:pPr>
            <a:r>
              <a:rPr lang="en-US" sz="3718" b="1">
                <a:solidFill>
                  <a:srgbClr val="1D1D1B"/>
                </a:solidFill>
                <a:latin typeface="Bricolage Grotesque 28 Bold"/>
                <a:ea typeface="Bricolage Grotesque 28 Bold"/>
                <a:cs typeface="Bricolage Grotesque 28 Bold"/>
                <a:sym typeface="Bricolage Grotesque 28 Bold"/>
              </a:rPr>
              <a:t>Informe de sostenibilidad del Patrimonio</a:t>
            </a:r>
          </a:p>
        </p:txBody>
      </p:sp>
      <p:sp>
        <p:nvSpPr>
          <p:cNvPr id="11" name="TextBox 11"/>
          <p:cNvSpPr txBox="1"/>
          <p:nvPr/>
        </p:nvSpPr>
        <p:spPr>
          <a:xfrm>
            <a:off x="1028700" y="672846"/>
            <a:ext cx="6160341" cy="500738"/>
          </a:xfrm>
          <a:prstGeom prst="rect">
            <a:avLst/>
          </a:prstGeom>
        </p:spPr>
        <p:txBody>
          <a:bodyPr lIns="0" tIns="0" rIns="0" bIns="0" rtlCol="0" anchor="t">
            <a:spAutoFit/>
          </a:bodyPr>
          <a:lstStyle/>
          <a:p>
            <a:pPr algn="l">
              <a:lnSpc>
                <a:spcPts val="3624"/>
              </a:lnSpc>
            </a:pPr>
            <a:r>
              <a:rPr lang="en-US" sz="4118" b="1">
                <a:solidFill>
                  <a:srgbClr val="FFFFFF"/>
                </a:solidFill>
                <a:latin typeface="Bricolage Grotesque 28 Bold"/>
                <a:ea typeface="Bricolage Grotesque 28 Bold"/>
                <a:cs typeface="Bricolage Grotesque 28 Bold"/>
                <a:sym typeface="Bricolage Grotesque 28 Bold"/>
              </a:rPr>
              <a:t>Comisión Económica</a:t>
            </a:r>
          </a:p>
        </p:txBody>
      </p:sp>
      <p:sp>
        <p:nvSpPr>
          <p:cNvPr id="12" name="TextBox 12"/>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Open Sans"/>
                <a:ea typeface="Open Sans"/>
                <a:cs typeface="Open Sans"/>
                <a:sym typeface="Open Sans"/>
              </a:rPr>
              <a:t>68</a:t>
            </a:r>
          </a:p>
        </p:txBody>
      </p:sp>
      <p:sp>
        <p:nvSpPr>
          <p:cNvPr id="13" name="TextBox 13"/>
          <p:cNvSpPr txBox="1"/>
          <p:nvPr/>
        </p:nvSpPr>
        <p:spPr>
          <a:xfrm>
            <a:off x="1438544" y="2479672"/>
            <a:ext cx="15374833" cy="7080253"/>
          </a:xfrm>
          <a:prstGeom prst="rect">
            <a:avLst/>
          </a:prstGeom>
        </p:spPr>
        <p:txBody>
          <a:bodyPr lIns="0" tIns="0" rIns="0" bIns="0" rtlCol="0" anchor="t">
            <a:spAutoFit/>
          </a:bodyPr>
          <a:lstStyle/>
          <a:p>
            <a:pPr marL="604521" lvl="1" indent="-302261" algn="l">
              <a:lnSpc>
                <a:spcPts val="3920"/>
              </a:lnSpc>
              <a:buFont typeface="Arial"/>
              <a:buChar char="•"/>
            </a:pPr>
            <a:r>
              <a:rPr lang="en-US" sz="2800">
                <a:solidFill>
                  <a:srgbClr val="000000"/>
                </a:solidFill>
                <a:latin typeface="Bricolage Grotesque 28"/>
                <a:ea typeface="Bricolage Grotesque 28"/>
                <a:cs typeface="Bricolage Grotesque 28"/>
                <a:sym typeface="Bricolage Grotesque 28"/>
              </a:rPr>
              <a:t>Puntuación ESG: </a:t>
            </a:r>
          </a:p>
          <a:p>
            <a:pPr marL="1122687" lvl="2" indent="-374229" algn="l">
              <a:lnSpc>
                <a:spcPts val="3640"/>
              </a:lnSpc>
              <a:buFont typeface="Arial"/>
              <a:buChar char="⚬"/>
            </a:pPr>
            <a:r>
              <a:rPr lang="en-US" sz="2600">
                <a:solidFill>
                  <a:srgbClr val="000000"/>
                </a:solidFill>
                <a:latin typeface="Bricolage Grotesque 28"/>
                <a:ea typeface="Bricolage Grotesque 28"/>
                <a:cs typeface="Bricolage Grotesque 28"/>
                <a:sym typeface="Bricolage Grotesque 28"/>
              </a:rPr>
              <a:t>7,20 ,valorado el 80,58% del patrimonio (Equivale a AA)</a:t>
            </a:r>
          </a:p>
          <a:p>
            <a:pPr algn="l">
              <a:lnSpc>
                <a:spcPts val="700"/>
              </a:lnSpc>
            </a:pPr>
            <a:endParaRPr lang="en-US" sz="2600">
              <a:solidFill>
                <a:srgbClr val="000000"/>
              </a:solidFill>
              <a:latin typeface="Bricolage Grotesque 28"/>
              <a:ea typeface="Bricolage Grotesque 28"/>
              <a:cs typeface="Bricolage Grotesque 28"/>
              <a:sym typeface="Bricolage Grotesque 28"/>
            </a:endParaRPr>
          </a:p>
          <a:p>
            <a:pPr marL="604521" lvl="1" indent="-302261" algn="l">
              <a:lnSpc>
                <a:spcPts val="3920"/>
              </a:lnSpc>
              <a:buFont typeface="Arial"/>
              <a:buChar char="•"/>
            </a:pPr>
            <a:r>
              <a:rPr lang="en-US" sz="2800">
                <a:solidFill>
                  <a:srgbClr val="000000"/>
                </a:solidFill>
                <a:latin typeface="Bricolage Grotesque 28"/>
                <a:ea typeface="Bricolage Grotesque 28"/>
                <a:cs typeface="Bricolage Grotesque 28"/>
                <a:sym typeface="Bricolage Grotesque 28"/>
              </a:rPr>
              <a:t>Intensidad de emisiones de carbono: </a:t>
            </a:r>
          </a:p>
          <a:p>
            <a:pPr marL="1122687" lvl="2" indent="-374229" algn="l">
              <a:lnSpc>
                <a:spcPts val="3640"/>
              </a:lnSpc>
              <a:buFont typeface="Arial"/>
              <a:buChar char="⚬"/>
            </a:pPr>
            <a:r>
              <a:rPr lang="en-US" sz="2600">
                <a:solidFill>
                  <a:srgbClr val="000000"/>
                </a:solidFill>
                <a:latin typeface="Bricolage Grotesque 28"/>
                <a:ea typeface="Bricolage Grotesque 28"/>
                <a:cs typeface="Bricolage Grotesque 28"/>
                <a:sym typeface="Bricolage Grotesque 28"/>
              </a:rPr>
              <a:t>32, valorado el 70,87% del patrimonio (media 120 ™ CO2)</a:t>
            </a:r>
          </a:p>
          <a:p>
            <a:pPr algn="l">
              <a:lnSpc>
                <a:spcPts val="700"/>
              </a:lnSpc>
            </a:pPr>
            <a:endParaRPr lang="en-US" sz="2600">
              <a:solidFill>
                <a:srgbClr val="000000"/>
              </a:solidFill>
              <a:latin typeface="Bricolage Grotesque 28"/>
              <a:ea typeface="Bricolage Grotesque 28"/>
              <a:cs typeface="Bricolage Grotesque 28"/>
              <a:sym typeface="Bricolage Grotesque 28"/>
            </a:endParaRPr>
          </a:p>
          <a:p>
            <a:pPr marL="604521" lvl="1" indent="-302261" algn="l">
              <a:lnSpc>
                <a:spcPts val="3920"/>
              </a:lnSpc>
              <a:buFont typeface="Arial"/>
              <a:buChar char="•"/>
            </a:pPr>
            <a:r>
              <a:rPr lang="en-US" sz="2800">
                <a:solidFill>
                  <a:srgbClr val="000000"/>
                </a:solidFill>
                <a:latin typeface="Bricolage Grotesque 28"/>
                <a:ea typeface="Bricolage Grotesque 28"/>
                <a:cs typeface="Bricolage Grotesque 28"/>
                <a:sym typeface="Bricolage Grotesque 28"/>
              </a:rPr>
              <a:t>Métricas de transición MSCI:</a:t>
            </a:r>
          </a:p>
          <a:p>
            <a:pPr marL="1122687" lvl="2" indent="-374229" algn="l">
              <a:lnSpc>
                <a:spcPts val="3640"/>
              </a:lnSpc>
              <a:buFont typeface="Arial"/>
              <a:buChar char="⚬"/>
            </a:pPr>
            <a:r>
              <a:rPr lang="en-US" sz="2600">
                <a:solidFill>
                  <a:srgbClr val="000000"/>
                </a:solidFill>
                <a:latin typeface="Bricolage Grotesque 28"/>
                <a:ea typeface="Bricolage Grotesque 28"/>
                <a:cs typeface="Bricolage Grotesque 28"/>
                <a:sym typeface="Bricolage Grotesque 28"/>
              </a:rPr>
              <a:t>El 25,7% de las empresas invertidas tienen plan para cumplir COB21</a:t>
            </a:r>
          </a:p>
          <a:p>
            <a:pPr marL="1122687" lvl="2" indent="-374229" algn="l">
              <a:lnSpc>
                <a:spcPts val="3640"/>
              </a:lnSpc>
              <a:buFont typeface="Arial"/>
              <a:buChar char="⚬"/>
            </a:pPr>
            <a:r>
              <a:rPr lang="en-US" sz="2600">
                <a:solidFill>
                  <a:srgbClr val="000000"/>
                </a:solidFill>
                <a:latin typeface="Bricolage Grotesque 28"/>
                <a:ea typeface="Bricolage Grotesque 28"/>
                <a:cs typeface="Bricolage Grotesque 28"/>
                <a:sym typeface="Bricolage Grotesque 28"/>
              </a:rPr>
              <a:t>El 3,89% de las empresas generan ingresos verdes</a:t>
            </a:r>
          </a:p>
          <a:p>
            <a:pPr algn="l">
              <a:lnSpc>
                <a:spcPts val="700"/>
              </a:lnSpc>
            </a:pPr>
            <a:endParaRPr lang="en-US" sz="2600">
              <a:solidFill>
                <a:srgbClr val="000000"/>
              </a:solidFill>
              <a:latin typeface="Bricolage Grotesque 28"/>
              <a:ea typeface="Bricolage Grotesque 28"/>
              <a:cs typeface="Bricolage Grotesque 28"/>
              <a:sym typeface="Bricolage Grotesque 28"/>
            </a:endParaRPr>
          </a:p>
          <a:p>
            <a:pPr marL="604521" lvl="1" indent="-302261" algn="l">
              <a:lnSpc>
                <a:spcPts val="3920"/>
              </a:lnSpc>
              <a:buFont typeface="Arial"/>
              <a:buChar char="•"/>
            </a:pPr>
            <a:r>
              <a:rPr lang="en-US" sz="2800">
                <a:solidFill>
                  <a:srgbClr val="000000"/>
                </a:solidFill>
                <a:latin typeface="Bricolage Grotesque 28"/>
                <a:ea typeface="Bricolage Grotesque 28"/>
                <a:cs typeface="Bricolage Grotesque 28"/>
                <a:sym typeface="Bricolage Grotesque 28"/>
              </a:rPr>
              <a:t>Transición hacia bajas emisiones de carbono:</a:t>
            </a:r>
          </a:p>
          <a:p>
            <a:pPr marL="1122687" lvl="2" indent="-374229" algn="l">
              <a:lnSpc>
                <a:spcPts val="3640"/>
              </a:lnSpc>
              <a:buFont typeface="Arial"/>
              <a:buChar char="⚬"/>
            </a:pPr>
            <a:r>
              <a:rPr lang="en-US" sz="2600">
                <a:solidFill>
                  <a:srgbClr val="000000"/>
                </a:solidFill>
                <a:latin typeface="Bricolage Grotesque 28"/>
                <a:ea typeface="Bricolage Grotesque 28"/>
                <a:cs typeface="Bricolage Grotesque 28"/>
                <a:sym typeface="Bricolage Grotesque 28"/>
              </a:rPr>
              <a:t>Nota media 5,96, valorado el 70,89% del patrimonio (Zona neutral, 2º escalón)</a:t>
            </a:r>
          </a:p>
          <a:p>
            <a:pPr algn="l">
              <a:lnSpc>
                <a:spcPts val="700"/>
              </a:lnSpc>
            </a:pPr>
            <a:endParaRPr lang="en-US" sz="2600">
              <a:solidFill>
                <a:srgbClr val="000000"/>
              </a:solidFill>
              <a:latin typeface="Bricolage Grotesque 28"/>
              <a:ea typeface="Bricolage Grotesque 28"/>
              <a:cs typeface="Bricolage Grotesque 28"/>
              <a:sym typeface="Bricolage Grotesque 28"/>
            </a:endParaRPr>
          </a:p>
          <a:p>
            <a:pPr marL="604521" lvl="1" indent="-302261" algn="l">
              <a:lnSpc>
                <a:spcPts val="3920"/>
              </a:lnSpc>
              <a:buFont typeface="Arial"/>
              <a:buChar char="•"/>
            </a:pPr>
            <a:r>
              <a:rPr lang="en-US" sz="2800">
                <a:solidFill>
                  <a:srgbClr val="000000"/>
                </a:solidFill>
                <a:latin typeface="Bricolage Grotesque 28"/>
                <a:ea typeface="Bricolage Grotesque 28"/>
                <a:cs typeface="Bricolage Grotesque 28"/>
                <a:sym typeface="Bricolage Grotesque 28"/>
              </a:rPr>
              <a:t>Métricas de participación empresarial: Actividades controvertidos</a:t>
            </a:r>
          </a:p>
          <a:p>
            <a:pPr marL="1122687" lvl="2" indent="-374229" algn="l">
              <a:lnSpc>
                <a:spcPts val="3640"/>
              </a:lnSpc>
              <a:buFont typeface="Arial"/>
              <a:buChar char="⚬"/>
            </a:pPr>
            <a:r>
              <a:rPr lang="en-US" sz="2600">
                <a:solidFill>
                  <a:srgbClr val="000000"/>
                </a:solidFill>
                <a:latin typeface="Bricolage Grotesque 28"/>
                <a:ea typeface="Bricolage Grotesque 28"/>
                <a:cs typeface="Bricolage Grotesque 28"/>
                <a:sym typeface="Bricolage Grotesque 28"/>
              </a:rPr>
              <a:t>Armas: Polémicas: 0,05%, Nucleares: 0,22%, Civiles: 0,01%</a:t>
            </a:r>
          </a:p>
          <a:p>
            <a:pPr marL="1122687" lvl="2" indent="-374229" algn="l">
              <a:lnSpc>
                <a:spcPts val="3640"/>
              </a:lnSpc>
              <a:buFont typeface="Arial"/>
              <a:buChar char="⚬"/>
            </a:pPr>
            <a:r>
              <a:rPr lang="en-US" sz="2600">
                <a:solidFill>
                  <a:srgbClr val="000000"/>
                </a:solidFill>
                <a:latin typeface="Bricolage Grotesque 28"/>
                <a:ea typeface="Bricolage Grotesque 28"/>
                <a:cs typeface="Bricolage Grotesque 28"/>
                <a:sym typeface="Bricolage Grotesque 28"/>
              </a:rPr>
              <a:t>Incumplimiento pacto mundial ONU: 0,02%,  Tabaco: 0,3%, Carbón Térmico: 0,01%</a:t>
            </a:r>
          </a:p>
          <a:p>
            <a:pPr algn="l">
              <a:lnSpc>
                <a:spcPts val="700"/>
              </a:lnSpc>
            </a:pPr>
            <a:endParaRPr lang="en-US" sz="2600">
              <a:solidFill>
                <a:srgbClr val="000000"/>
              </a:solidFill>
              <a:latin typeface="Bricolage Grotesque 28"/>
              <a:ea typeface="Bricolage Grotesque 28"/>
              <a:cs typeface="Bricolage Grotesque 28"/>
              <a:sym typeface="Bricolage Grotesque 28"/>
            </a:endParaRPr>
          </a:p>
          <a:p>
            <a:pPr marL="604521" lvl="1" indent="-302261" algn="l">
              <a:lnSpc>
                <a:spcPts val="3920"/>
              </a:lnSpc>
              <a:buFont typeface="Arial"/>
              <a:buChar char="•"/>
            </a:pPr>
            <a:r>
              <a:rPr lang="en-US" sz="2800">
                <a:solidFill>
                  <a:srgbClr val="000000"/>
                </a:solidFill>
                <a:latin typeface="Bricolage Grotesque 28"/>
                <a:ea typeface="Bricolage Grotesque 28"/>
                <a:cs typeface="Bricolage Grotesque 28"/>
                <a:sym typeface="Bricolage Grotesque 28"/>
              </a:rPr>
              <a:t>Calificación SFDR (Sustainable Finance Disclosure Regulation - Reglamento (UE)</a:t>
            </a:r>
          </a:p>
          <a:p>
            <a:pPr marL="1122687" lvl="2" indent="-374229" algn="l">
              <a:lnSpc>
                <a:spcPts val="3640"/>
              </a:lnSpc>
              <a:buFont typeface="Arial"/>
              <a:buChar char="⚬"/>
            </a:pPr>
            <a:r>
              <a:rPr lang="en-US" sz="2600">
                <a:solidFill>
                  <a:srgbClr val="000000"/>
                </a:solidFill>
                <a:latin typeface="Bricolage Grotesque 28"/>
                <a:ea typeface="Bricolage Grotesque 28"/>
                <a:cs typeface="Bricolage Grotesque 28"/>
                <a:sym typeface="Bricolage Grotesque 28"/>
              </a:rPr>
              <a:t>Exposición de la cartera a fondos Artículo 8 y artículo 9; 28,50% (Objetivo de la FCN: 20%)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s-ES"/>
          </a:p>
        </p:txBody>
      </p:sp>
      <p:sp>
        <p:nvSpPr>
          <p:cNvPr id="3" name="Freeform 3"/>
          <p:cNvSpPr/>
          <p:nvPr/>
        </p:nvSpPr>
        <p:spPr>
          <a:xfrm>
            <a:off x="7321173" y="8412481"/>
            <a:ext cx="3619662" cy="966266"/>
          </a:xfrm>
          <a:custGeom>
            <a:avLst/>
            <a:gdLst/>
            <a:ahLst/>
            <a:cxnLst/>
            <a:rect l="l" t="t" r="r" b="b"/>
            <a:pathLst>
              <a:path w="3619662" h="966266">
                <a:moveTo>
                  <a:pt x="0" y="0"/>
                </a:moveTo>
                <a:lnTo>
                  <a:pt x="3619662" y="0"/>
                </a:lnTo>
                <a:lnTo>
                  <a:pt x="3619662" y="966266"/>
                </a:lnTo>
                <a:lnTo>
                  <a:pt x="0" y="966266"/>
                </a:lnTo>
                <a:lnTo>
                  <a:pt x="0" y="0"/>
                </a:lnTo>
                <a:close/>
              </a:path>
            </a:pathLst>
          </a:custGeom>
          <a:blipFill>
            <a:blip r:embed="rId3"/>
            <a:stretch>
              <a:fillRect/>
            </a:stretch>
          </a:blipFill>
        </p:spPr>
        <p:txBody>
          <a:bodyPr/>
          <a:lstStyle/>
          <a:p>
            <a:endParaRPr lang="es-ES"/>
          </a:p>
        </p:txBody>
      </p:sp>
      <p:sp>
        <p:nvSpPr>
          <p:cNvPr id="4" name="TextBox 4"/>
          <p:cNvSpPr txBox="1"/>
          <p:nvPr/>
        </p:nvSpPr>
        <p:spPr>
          <a:xfrm>
            <a:off x="2046742" y="2706394"/>
            <a:ext cx="13514353" cy="3103245"/>
          </a:xfrm>
          <a:prstGeom prst="rect">
            <a:avLst/>
          </a:prstGeom>
        </p:spPr>
        <p:txBody>
          <a:bodyPr lIns="0" tIns="0" rIns="0" bIns="0" rtlCol="0" anchor="t">
            <a:spAutoFit/>
          </a:bodyPr>
          <a:lstStyle/>
          <a:p>
            <a:pPr algn="ctr">
              <a:lnSpc>
                <a:spcPts val="8190"/>
              </a:lnSpc>
            </a:pPr>
            <a:r>
              <a:rPr lang="en-US" sz="6500">
                <a:solidFill>
                  <a:srgbClr val="FFFFFF"/>
                </a:solidFill>
                <a:latin typeface="Bricolage Grotesque 28"/>
                <a:ea typeface="Bricolage Grotesque 28"/>
                <a:cs typeface="Bricolage Grotesque 28"/>
                <a:sym typeface="Bricolage Grotesque 28"/>
              </a:rPr>
              <a:t>informes de evaluación de gestores y asesores externos durante el ejercicio 2024 </a:t>
            </a:r>
          </a:p>
        </p:txBody>
      </p:sp>
      <p:sp>
        <p:nvSpPr>
          <p:cNvPr id="5" name="TextBox 5"/>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Open Sans"/>
                <a:ea typeface="Open Sans"/>
                <a:cs typeface="Open Sans"/>
                <a:sym typeface="Open Sans"/>
              </a:rPr>
              <a:t>69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615469"/>
            <a:chOff x="0" y="0"/>
            <a:chExt cx="24384000" cy="2153959"/>
          </a:xfrm>
        </p:grpSpPr>
        <p:pic>
          <p:nvPicPr>
            <p:cNvPr id="3" name="Picture 3"/>
            <p:cNvPicPr>
              <a:picLocks noChangeAspect="1"/>
            </p:cNvPicPr>
            <p:nvPr/>
          </p:nvPicPr>
          <p:blipFill>
            <a:blip r:embed="rId2"/>
            <a:srcRect t="43374" b="43374"/>
            <a:stretch>
              <a:fillRect/>
            </a:stretch>
          </p:blipFill>
          <p:spPr>
            <a:xfrm>
              <a:off x="0" y="0"/>
              <a:ext cx="24384000" cy="2153959"/>
            </a:xfrm>
            <a:prstGeom prst="rect">
              <a:avLst/>
            </a:prstGeom>
          </p:spPr>
        </p:pic>
      </p:grpSp>
      <p:sp>
        <p:nvSpPr>
          <p:cNvPr id="4" name="AutoShape 4"/>
          <p:cNvSpPr/>
          <p:nvPr/>
        </p:nvSpPr>
        <p:spPr>
          <a:xfrm>
            <a:off x="0" y="2628039"/>
            <a:ext cx="18287960" cy="0"/>
          </a:xfrm>
          <a:prstGeom prst="line">
            <a:avLst/>
          </a:prstGeom>
          <a:ln w="28575" cap="rnd">
            <a:solidFill>
              <a:srgbClr val="C4313B"/>
            </a:solidFill>
            <a:prstDash val="solid"/>
            <a:headEnd type="none" w="sm" len="sm"/>
            <a:tailEnd type="none" w="sm" len="sm"/>
          </a:ln>
        </p:spPr>
        <p:txBody>
          <a:bodyPr/>
          <a:lstStyle/>
          <a:p>
            <a:endParaRPr lang="es-ES"/>
          </a:p>
        </p:txBody>
      </p:sp>
      <p:grpSp>
        <p:nvGrpSpPr>
          <p:cNvPr id="5" name="Group 5"/>
          <p:cNvGrpSpPr/>
          <p:nvPr/>
        </p:nvGrpSpPr>
        <p:grpSpPr>
          <a:xfrm>
            <a:off x="3569727" y="9462982"/>
            <a:ext cx="11148545" cy="824018"/>
            <a:chOff x="0" y="0"/>
            <a:chExt cx="14864727" cy="1098691"/>
          </a:xfrm>
        </p:grpSpPr>
        <p:grpSp>
          <p:nvGrpSpPr>
            <p:cNvPr id="6" name="Group 6"/>
            <p:cNvGrpSpPr/>
            <p:nvPr/>
          </p:nvGrpSpPr>
          <p:grpSpPr>
            <a:xfrm>
              <a:off x="0" y="0"/>
              <a:ext cx="14864727" cy="1098691"/>
              <a:chOff x="0" y="0"/>
              <a:chExt cx="4816582" cy="356006"/>
            </a:xfrm>
          </p:grpSpPr>
          <p:sp>
            <p:nvSpPr>
              <p:cNvPr id="7" name="Freeform 7"/>
              <p:cNvSpPr/>
              <p:nvPr/>
            </p:nvSpPr>
            <p:spPr>
              <a:xfrm>
                <a:off x="0" y="0"/>
                <a:ext cx="4816582" cy="356006"/>
              </a:xfrm>
              <a:custGeom>
                <a:avLst/>
                <a:gdLst/>
                <a:ahLst/>
                <a:cxnLst/>
                <a:rect l="l" t="t" r="r" b="b"/>
                <a:pathLst>
                  <a:path w="4816582" h="356006">
                    <a:moveTo>
                      <a:pt x="0" y="0"/>
                    </a:moveTo>
                    <a:lnTo>
                      <a:pt x="4816582" y="0"/>
                    </a:lnTo>
                    <a:lnTo>
                      <a:pt x="4816582" y="356006"/>
                    </a:lnTo>
                    <a:lnTo>
                      <a:pt x="0" y="356006"/>
                    </a:lnTo>
                    <a:close/>
                  </a:path>
                </a:pathLst>
              </a:custGeom>
              <a:solidFill>
                <a:srgbClr val="FFFFFF"/>
              </a:solidFill>
            </p:spPr>
            <p:txBody>
              <a:bodyPr/>
              <a:lstStyle/>
              <a:p>
                <a:endParaRPr lang="es-ES"/>
              </a:p>
            </p:txBody>
          </p:sp>
          <p:sp>
            <p:nvSpPr>
              <p:cNvPr id="8" name="TextBox 8"/>
              <p:cNvSpPr txBox="1"/>
              <p:nvPr/>
            </p:nvSpPr>
            <p:spPr>
              <a:xfrm>
                <a:off x="0" y="-19050"/>
                <a:ext cx="4816582" cy="375056"/>
              </a:xfrm>
              <a:prstGeom prst="rect">
                <a:avLst/>
              </a:prstGeom>
            </p:spPr>
            <p:txBody>
              <a:bodyPr lIns="50800" tIns="50800" rIns="50800" bIns="50800" rtlCol="0" anchor="ctr"/>
              <a:lstStyle/>
              <a:p>
                <a:pPr algn="ctr">
                  <a:lnSpc>
                    <a:spcPts val="3000"/>
                  </a:lnSpc>
                </a:pPr>
                <a:endParaRPr/>
              </a:p>
            </p:txBody>
          </p:sp>
        </p:grpSp>
        <p:sp>
          <p:nvSpPr>
            <p:cNvPr id="9" name="Freeform 9"/>
            <p:cNvSpPr/>
            <p:nvPr/>
          </p:nvSpPr>
          <p:spPr>
            <a:xfrm>
              <a:off x="6264962" y="177395"/>
              <a:ext cx="2779099" cy="743900"/>
            </a:xfrm>
            <a:custGeom>
              <a:avLst/>
              <a:gdLst/>
              <a:ahLst/>
              <a:cxnLst/>
              <a:rect l="l" t="t" r="r" b="b"/>
              <a:pathLst>
                <a:path w="2779099" h="743900">
                  <a:moveTo>
                    <a:pt x="0" y="0"/>
                  </a:moveTo>
                  <a:lnTo>
                    <a:pt x="2779099" y="0"/>
                  </a:lnTo>
                  <a:lnTo>
                    <a:pt x="2779099" y="743901"/>
                  </a:lnTo>
                  <a:lnTo>
                    <a:pt x="0" y="7439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ES"/>
            </a:p>
          </p:txBody>
        </p:sp>
      </p:grpSp>
      <p:sp>
        <p:nvSpPr>
          <p:cNvPr id="10" name="TextBox 10"/>
          <p:cNvSpPr txBox="1"/>
          <p:nvPr/>
        </p:nvSpPr>
        <p:spPr>
          <a:xfrm>
            <a:off x="1463843" y="2804252"/>
            <a:ext cx="16824117" cy="8399289"/>
          </a:xfrm>
          <a:prstGeom prst="rect">
            <a:avLst/>
          </a:prstGeom>
        </p:spPr>
        <p:txBody>
          <a:bodyPr lIns="0" tIns="0" rIns="0" bIns="0" rtlCol="0" anchor="t">
            <a:spAutoFit/>
          </a:bodyPr>
          <a:lstStyle/>
          <a:p>
            <a:pPr algn="just">
              <a:lnSpc>
                <a:spcPts val="4059"/>
              </a:lnSpc>
              <a:spcBef>
                <a:spcPct val="0"/>
              </a:spcBef>
            </a:pPr>
            <a:r>
              <a:rPr lang="en-US" sz="2899" b="1">
                <a:solidFill>
                  <a:srgbClr val="CD9A4D"/>
                </a:solidFill>
                <a:latin typeface="Open Sans Bold"/>
                <a:ea typeface="Open Sans Bold"/>
                <a:cs typeface="Open Sans Bold"/>
                <a:sym typeface="Open Sans Bold"/>
              </a:rPr>
              <a:t>        ACTIVO: </a:t>
            </a:r>
          </a:p>
          <a:p>
            <a:pPr algn="l">
              <a:lnSpc>
                <a:spcPts val="3919"/>
              </a:lnSpc>
              <a:spcBef>
                <a:spcPct val="0"/>
              </a:spcBef>
            </a:pPr>
            <a:endParaRPr lang="en-US" sz="2899" b="1">
              <a:solidFill>
                <a:srgbClr val="CD9A4D"/>
              </a:solidFill>
              <a:latin typeface="Open Sans Bold"/>
              <a:ea typeface="Open Sans Bold"/>
              <a:cs typeface="Open Sans Bold"/>
              <a:sym typeface="Open Sans Bold"/>
            </a:endParaRPr>
          </a:p>
          <a:p>
            <a:pPr algn="l">
              <a:lnSpc>
                <a:spcPts val="3499"/>
              </a:lnSpc>
              <a:spcBef>
                <a:spcPct val="0"/>
              </a:spcBef>
            </a:pPr>
            <a:endParaRPr lang="en-US" sz="2899" b="1">
              <a:solidFill>
                <a:srgbClr val="CD9A4D"/>
              </a:solidFill>
              <a:latin typeface="Open Sans Bold"/>
              <a:ea typeface="Open Sans Bold"/>
              <a:cs typeface="Open Sans Bold"/>
              <a:sym typeface="Open Sans Bold"/>
            </a:endParaRPr>
          </a:p>
          <a:p>
            <a:pPr marL="539749" lvl="1" indent="-269875" algn="l">
              <a:lnSpc>
                <a:spcPts val="3499"/>
              </a:lnSpc>
              <a:buFont typeface="Arial"/>
              <a:buChar char="•"/>
            </a:pPr>
            <a:r>
              <a:rPr lang="en-US" sz="2499">
                <a:solidFill>
                  <a:srgbClr val="000000"/>
                </a:solidFill>
                <a:latin typeface="Open Sans"/>
                <a:ea typeface="Open Sans"/>
                <a:cs typeface="Open Sans"/>
                <a:sym typeface="Open Sans"/>
              </a:rPr>
              <a:t>Disminución en terrenos y construcciones:</a:t>
            </a:r>
          </a:p>
          <a:p>
            <a:pPr marL="1079499" lvl="2" indent="-359833" algn="l">
              <a:lnSpc>
                <a:spcPts val="3499"/>
              </a:lnSpc>
              <a:spcBef>
                <a:spcPct val="0"/>
              </a:spcBef>
              <a:buFont typeface="Arial"/>
              <a:buChar char="⚬"/>
            </a:pPr>
            <a:r>
              <a:rPr lang="en-US" sz="2499">
                <a:solidFill>
                  <a:srgbClr val="000000"/>
                </a:solidFill>
                <a:latin typeface="Open Sans"/>
                <a:ea typeface="Open Sans"/>
                <a:cs typeface="Open Sans"/>
                <a:sym typeface="Open Sans"/>
              </a:rPr>
              <a:t>Venta terreno de Aranzadi en 3,6 millones contabilizado en 4,8 millones</a:t>
            </a:r>
          </a:p>
          <a:p>
            <a:pPr marL="1079499" lvl="2" indent="-359833" algn="l">
              <a:lnSpc>
                <a:spcPts val="3499"/>
              </a:lnSpc>
              <a:spcBef>
                <a:spcPct val="0"/>
              </a:spcBef>
              <a:buFont typeface="Arial"/>
              <a:buChar char="⚬"/>
            </a:pPr>
            <a:r>
              <a:rPr lang="en-US" sz="2499">
                <a:solidFill>
                  <a:srgbClr val="000000"/>
                </a:solidFill>
                <a:latin typeface="Open Sans"/>
                <a:ea typeface="Open Sans"/>
                <a:cs typeface="Open Sans"/>
                <a:sym typeface="Open Sans"/>
              </a:rPr>
              <a:t>Venta piso en Tudela por 140.000 euros, estaba totalmente amortizado</a:t>
            </a:r>
          </a:p>
          <a:p>
            <a:pPr algn="l">
              <a:lnSpc>
                <a:spcPts val="3499"/>
              </a:lnSpc>
              <a:spcBef>
                <a:spcPct val="0"/>
              </a:spcBef>
            </a:pPr>
            <a:endParaRPr lang="en-US" sz="2499">
              <a:solidFill>
                <a:srgbClr val="000000"/>
              </a:solidFill>
              <a:latin typeface="Open Sans"/>
              <a:ea typeface="Open Sans"/>
              <a:cs typeface="Open Sans"/>
              <a:sym typeface="Open Sans"/>
            </a:endParaRPr>
          </a:p>
          <a:p>
            <a:pPr marL="539749" lvl="1" indent="-269875" algn="l">
              <a:lnSpc>
                <a:spcPts val="3499"/>
              </a:lnSpc>
              <a:buFont typeface="Arial"/>
              <a:buChar char="•"/>
            </a:pPr>
            <a:r>
              <a:rPr lang="en-US" sz="2499">
                <a:solidFill>
                  <a:srgbClr val="000000"/>
                </a:solidFill>
                <a:latin typeface="Open Sans"/>
                <a:ea typeface="Open Sans"/>
                <a:cs typeface="Open Sans"/>
                <a:sym typeface="Open Sans"/>
              </a:rPr>
              <a:t>Incremento del inmovilizado en curso por la obra de Mutilva con Nasuvinsa por 5,3 millones</a:t>
            </a:r>
          </a:p>
          <a:p>
            <a:pPr algn="l">
              <a:lnSpc>
                <a:spcPts val="3499"/>
              </a:lnSpc>
            </a:pPr>
            <a:endParaRPr lang="en-US" sz="2499">
              <a:solidFill>
                <a:srgbClr val="000000"/>
              </a:solidFill>
              <a:latin typeface="Open Sans"/>
              <a:ea typeface="Open Sans"/>
              <a:cs typeface="Open Sans"/>
              <a:sym typeface="Open Sans"/>
            </a:endParaRPr>
          </a:p>
          <a:p>
            <a:pPr algn="l">
              <a:lnSpc>
                <a:spcPts val="3499"/>
              </a:lnSpc>
            </a:pPr>
            <a:endParaRPr lang="en-US" sz="2499">
              <a:solidFill>
                <a:srgbClr val="000000"/>
              </a:solidFill>
              <a:latin typeface="Open Sans"/>
              <a:ea typeface="Open Sans"/>
              <a:cs typeface="Open Sans"/>
              <a:sym typeface="Open Sans"/>
            </a:endParaRPr>
          </a:p>
          <a:p>
            <a:pPr marL="539749" lvl="1" indent="-269875" algn="l">
              <a:lnSpc>
                <a:spcPts val="3499"/>
              </a:lnSpc>
              <a:spcBef>
                <a:spcPct val="0"/>
              </a:spcBef>
              <a:buFont typeface="Arial"/>
              <a:buChar char="•"/>
            </a:pPr>
            <a:r>
              <a:rPr lang="en-US" sz="2499">
                <a:solidFill>
                  <a:srgbClr val="000000"/>
                </a:solidFill>
                <a:latin typeface="Open Sans"/>
                <a:ea typeface="Open Sans"/>
                <a:cs typeface="Open Sans"/>
                <a:sym typeface="Open Sans"/>
              </a:rPr>
              <a:t>Inversiones financieras: tanto a largo como a corto, reflejan los ajustes producidos como consecuencia </a:t>
            </a:r>
          </a:p>
          <a:p>
            <a:pPr algn="l">
              <a:lnSpc>
                <a:spcPts val="3499"/>
              </a:lnSpc>
              <a:spcBef>
                <a:spcPct val="0"/>
              </a:spcBef>
            </a:pPr>
            <a:r>
              <a:rPr lang="en-US" sz="2499">
                <a:solidFill>
                  <a:srgbClr val="000000"/>
                </a:solidFill>
                <a:latin typeface="Open Sans"/>
                <a:ea typeface="Open Sans"/>
                <a:cs typeface="Open Sans"/>
                <a:sym typeface="Open Sans"/>
              </a:rPr>
              <a:t>       de la venta de 43 millones de acciones de Caixabank y su reparto en 8 carteras:</a:t>
            </a:r>
          </a:p>
          <a:p>
            <a:pPr marL="1079499" lvl="2" indent="-359833" algn="l">
              <a:lnSpc>
                <a:spcPts val="3499"/>
              </a:lnSpc>
              <a:buFont typeface="Arial"/>
              <a:buChar char="⚬"/>
            </a:pPr>
            <a:r>
              <a:rPr lang="en-US" sz="2499">
                <a:solidFill>
                  <a:srgbClr val="000000"/>
                </a:solidFill>
                <a:latin typeface="Open Sans"/>
                <a:ea typeface="Open Sans"/>
                <a:cs typeface="Open Sans"/>
                <a:sym typeface="Open Sans"/>
              </a:rPr>
              <a:t>5 gestores de carteras con productos líquidos: Amundi, Bankinter, Caixabank, Goldman Sachs y Julius Baer</a:t>
            </a:r>
          </a:p>
          <a:p>
            <a:pPr marL="1079499" lvl="2" indent="-359833" algn="l">
              <a:lnSpc>
                <a:spcPts val="3499"/>
              </a:lnSpc>
              <a:spcBef>
                <a:spcPct val="0"/>
              </a:spcBef>
              <a:buFont typeface="Arial"/>
              <a:buChar char="⚬"/>
            </a:pPr>
            <a:r>
              <a:rPr lang="en-US" sz="2499">
                <a:solidFill>
                  <a:srgbClr val="000000"/>
                </a:solidFill>
                <a:latin typeface="Open Sans"/>
                <a:ea typeface="Open Sans"/>
                <a:cs typeface="Open Sans"/>
                <a:sym typeface="Open Sans"/>
              </a:rPr>
              <a:t>2 gestores de carteras con productos ilíquidos: Arcano y Diaphanum</a:t>
            </a:r>
          </a:p>
          <a:p>
            <a:pPr marL="1079499" lvl="2" indent="-359833" algn="l">
              <a:lnSpc>
                <a:spcPts val="3499"/>
              </a:lnSpc>
              <a:spcBef>
                <a:spcPct val="0"/>
              </a:spcBef>
              <a:buFont typeface="Arial"/>
              <a:buChar char="⚬"/>
            </a:pPr>
            <a:r>
              <a:rPr lang="en-US" sz="2499">
                <a:solidFill>
                  <a:srgbClr val="000000"/>
                </a:solidFill>
                <a:latin typeface="Open Sans"/>
                <a:ea typeface="Open Sans"/>
                <a:cs typeface="Open Sans"/>
                <a:sym typeface="Open Sans"/>
              </a:rPr>
              <a:t>1 cartera de gestión interna propia</a:t>
            </a:r>
          </a:p>
          <a:p>
            <a:pPr algn="l">
              <a:lnSpc>
                <a:spcPts val="4534"/>
              </a:lnSpc>
              <a:spcBef>
                <a:spcPct val="0"/>
              </a:spcBef>
            </a:pPr>
            <a:endParaRPr lang="en-US" sz="2499">
              <a:solidFill>
                <a:srgbClr val="000000"/>
              </a:solidFill>
              <a:latin typeface="Open Sans"/>
              <a:ea typeface="Open Sans"/>
              <a:cs typeface="Open Sans"/>
              <a:sym typeface="Open Sans"/>
            </a:endParaRPr>
          </a:p>
          <a:p>
            <a:pPr algn="l">
              <a:lnSpc>
                <a:spcPts val="4534"/>
              </a:lnSpc>
              <a:spcBef>
                <a:spcPct val="0"/>
              </a:spcBef>
            </a:pPr>
            <a:endParaRPr lang="en-US" sz="2499">
              <a:solidFill>
                <a:srgbClr val="000000"/>
              </a:solidFill>
              <a:latin typeface="Open Sans"/>
              <a:ea typeface="Open Sans"/>
              <a:cs typeface="Open Sans"/>
              <a:sym typeface="Open Sans"/>
            </a:endParaRPr>
          </a:p>
          <a:p>
            <a:pPr algn="l">
              <a:lnSpc>
                <a:spcPts val="4534"/>
              </a:lnSpc>
              <a:spcBef>
                <a:spcPct val="0"/>
              </a:spcBef>
            </a:pPr>
            <a:endParaRPr lang="en-US" sz="2499">
              <a:solidFill>
                <a:srgbClr val="000000"/>
              </a:solidFill>
              <a:latin typeface="Open Sans"/>
              <a:ea typeface="Open Sans"/>
              <a:cs typeface="Open Sans"/>
              <a:sym typeface="Open Sans"/>
            </a:endParaRPr>
          </a:p>
        </p:txBody>
      </p:sp>
      <p:sp>
        <p:nvSpPr>
          <p:cNvPr id="11" name="Freeform 11"/>
          <p:cNvSpPr/>
          <p:nvPr/>
        </p:nvSpPr>
        <p:spPr>
          <a:xfrm>
            <a:off x="587908" y="5724962"/>
            <a:ext cx="875936" cy="914815"/>
          </a:xfrm>
          <a:custGeom>
            <a:avLst/>
            <a:gdLst/>
            <a:ahLst/>
            <a:cxnLst/>
            <a:rect l="l" t="t" r="r" b="b"/>
            <a:pathLst>
              <a:path w="875936" h="914815">
                <a:moveTo>
                  <a:pt x="0" y="0"/>
                </a:moveTo>
                <a:lnTo>
                  <a:pt x="875935" y="0"/>
                </a:lnTo>
                <a:lnTo>
                  <a:pt x="875935" y="914815"/>
                </a:lnTo>
                <a:lnTo>
                  <a:pt x="0" y="9148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ES"/>
          </a:p>
        </p:txBody>
      </p:sp>
      <p:sp>
        <p:nvSpPr>
          <p:cNvPr id="12" name="Freeform 12"/>
          <p:cNvSpPr/>
          <p:nvPr/>
        </p:nvSpPr>
        <p:spPr>
          <a:xfrm>
            <a:off x="631750" y="3956329"/>
            <a:ext cx="788252" cy="1054517"/>
          </a:xfrm>
          <a:custGeom>
            <a:avLst/>
            <a:gdLst/>
            <a:ahLst/>
            <a:cxnLst/>
            <a:rect l="l" t="t" r="r" b="b"/>
            <a:pathLst>
              <a:path w="788252" h="1054517">
                <a:moveTo>
                  <a:pt x="0" y="0"/>
                </a:moveTo>
                <a:lnTo>
                  <a:pt x="788251" y="0"/>
                </a:lnTo>
                <a:lnTo>
                  <a:pt x="788251" y="1054518"/>
                </a:lnTo>
                <a:lnTo>
                  <a:pt x="0" y="105451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ES"/>
          </a:p>
        </p:txBody>
      </p:sp>
      <p:sp>
        <p:nvSpPr>
          <p:cNvPr id="13" name="Freeform 13"/>
          <p:cNvSpPr/>
          <p:nvPr/>
        </p:nvSpPr>
        <p:spPr>
          <a:xfrm>
            <a:off x="527865" y="7354152"/>
            <a:ext cx="996021" cy="869029"/>
          </a:xfrm>
          <a:custGeom>
            <a:avLst/>
            <a:gdLst/>
            <a:ahLst/>
            <a:cxnLst/>
            <a:rect l="l" t="t" r="r" b="b"/>
            <a:pathLst>
              <a:path w="996021" h="869029">
                <a:moveTo>
                  <a:pt x="0" y="0"/>
                </a:moveTo>
                <a:lnTo>
                  <a:pt x="996021" y="0"/>
                </a:lnTo>
                <a:lnTo>
                  <a:pt x="996021" y="869029"/>
                </a:lnTo>
                <a:lnTo>
                  <a:pt x="0" y="86902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s-ES"/>
          </a:p>
        </p:txBody>
      </p:sp>
      <p:sp>
        <p:nvSpPr>
          <p:cNvPr id="14" name="TextBox 14"/>
          <p:cNvSpPr txBox="1"/>
          <p:nvPr/>
        </p:nvSpPr>
        <p:spPr>
          <a:xfrm>
            <a:off x="1028700" y="672846"/>
            <a:ext cx="6160341" cy="500738"/>
          </a:xfrm>
          <a:prstGeom prst="rect">
            <a:avLst/>
          </a:prstGeom>
        </p:spPr>
        <p:txBody>
          <a:bodyPr lIns="0" tIns="0" rIns="0" bIns="0" rtlCol="0" anchor="t">
            <a:spAutoFit/>
          </a:bodyPr>
          <a:lstStyle/>
          <a:p>
            <a:pPr algn="l">
              <a:lnSpc>
                <a:spcPts val="3624"/>
              </a:lnSpc>
            </a:pPr>
            <a:r>
              <a:rPr lang="en-US" sz="4118" b="1">
                <a:solidFill>
                  <a:srgbClr val="FFFFFF"/>
                </a:solidFill>
                <a:latin typeface="Bricolage Grotesque 28 Bold"/>
                <a:ea typeface="Bricolage Grotesque 28 Bold"/>
                <a:cs typeface="Bricolage Grotesque 28 Bold"/>
                <a:sym typeface="Bricolage Grotesque 28 Bold"/>
              </a:rPr>
              <a:t>Comisión Económica</a:t>
            </a:r>
          </a:p>
        </p:txBody>
      </p:sp>
      <p:sp>
        <p:nvSpPr>
          <p:cNvPr id="15" name="TextBox 15"/>
          <p:cNvSpPr txBox="1"/>
          <p:nvPr/>
        </p:nvSpPr>
        <p:spPr>
          <a:xfrm>
            <a:off x="675592" y="1755694"/>
            <a:ext cx="14138425" cy="638983"/>
          </a:xfrm>
          <a:prstGeom prst="rect">
            <a:avLst/>
          </a:prstGeom>
        </p:spPr>
        <p:txBody>
          <a:bodyPr lIns="0" tIns="0" rIns="0" bIns="0" rtlCol="0" anchor="t">
            <a:spAutoFit/>
          </a:bodyPr>
          <a:lstStyle/>
          <a:p>
            <a:pPr algn="l">
              <a:lnSpc>
                <a:spcPts val="5205"/>
              </a:lnSpc>
            </a:pPr>
            <a:r>
              <a:rPr lang="en-US" sz="3718" b="1">
                <a:solidFill>
                  <a:srgbClr val="1D1D1B"/>
                </a:solidFill>
                <a:latin typeface="Bricolage Grotesque 28 Bold"/>
                <a:ea typeface="Bricolage Grotesque 28 Bold"/>
                <a:cs typeface="Bricolage Grotesque 28 Bold"/>
                <a:sym typeface="Bricolage Grotesque 28 Bold"/>
              </a:rPr>
              <a:t>Aprobación de las Cuentas Anuales - 2024</a:t>
            </a:r>
          </a:p>
        </p:txBody>
      </p:sp>
      <p:sp>
        <p:nvSpPr>
          <p:cNvPr id="16" name="TextBox 16"/>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Open Sans"/>
                <a:ea typeface="Open Sans"/>
                <a:cs typeface="Open Sans"/>
                <a:sym typeface="Open Sans"/>
              </a:rPr>
              <a:t>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615469"/>
            <a:chOff x="0" y="0"/>
            <a:chExt cx="24384000" cy="2153959"/>
          </a:xfrm>
        </p:grpSpPr>
        <p:pic>
          <p:nvPicPr>
            <p:cNvPr id="3" name="Picture 3"/>
            <p:cNvPicPr>
              <a:picLocks noChangeAspect="1"/>
            </p:cNvPicPr>
            <p:nvPr/>
          </p:nvPicPr>
          <p:blipFill>
            <a:blip r:embed="rId2"/>
            <a:srcRect t="43374" b="43374"/>
            <a:stretch>
              <a:fillRect/>
            </a:stretch>
          </p:blipFill>
          <p:spPr>
            <a:xfrm>
              <a:off x="0" y="0"/>
              <a:ext cx="24384000" cy="2153959"/>
            </a:xfrm>
            <a:prstGeom prst="rect">
              <a:avLst/>
            </a:prstGeom>
          </p:spPr>
        </p:pic>
      </p:grpSp>
      <p:sp>
        <p:nvSpPr>
          <p:cNvPr id="4" name="AutoShape 4"/>
          <p:cNvSpPr/>
          <p:nvPr/>
        </p:nvSpPr>
        <p:spPr>
          <a:xfrm>
            <a:off x="40" y="2408964"/>
            <a:ext cx="18287960" cy="0"/>
          </a:xfrm>
          <a:prstGeom prst="line">
            <a:avLst/>
          </a:prstGeom>
          <a:ln w="28575" cap="rnd">
            <a:solidFill>
              <a:srgbClr val="C4313B"/>
            </a:solidFill>
            <a:prstDash val="solid"/>
            <a:headEnd type="none" w="sm" len="sm"/>
            <a:tailEnd type="none" w="sm" len="sm"/>
          </a:ln>
        </p:spPr>
        <p:txBody>
          <a:bodyPr/>
          <a:lstStyle/>
          <a:p>
            <a:endParaRPr lang="es-ES"/>
          </a:p>
        </p:txBody>
      </p:sp>
      <p:grpSp>
        <p:nvGrpSpPr>
          <p:cNvPr id="5" name="Group 5"/>
          <p:cNvGrpSpPr/>
          <p:nvPr/>
        </p:nvGrpSpPr>
        <p:grpSpPr>
          <a:xfrm>
            <a:off x="3569727" y="9462982"/>
            <a:ext cx="11148545" cy="824018"/>
            <a:chOff x="0" y="0"/>
            <a:chExt cx="14864727" cy="1098691"/>
          </a:xfrm>
        </p:grpSpPr>
        <p:grpSp>
          <p:nvGrpSpPr>
            <p:cNvPr id="6" name="Group 6"/>
            <p:cNvGrpSpPr/>
            <p:nvPr/>
          </p:nvGrpSpPr>
          <p:grpSpPr>
            <a:xfrm>
              <a:off x="0" y="0"/>
              <a:ext cx="14864727" cy="1098691"/>
              <a:chOff x="0" y="0"/>
              <a:chExt cx="4816582" cy="356006"/>
            </a:xfrm>
          </p:grpSpPr>
          <p:sp>
            <p:nvSpPr>
              <p:cNvPr id="7" name="Freeform 7"/>
              <p:cNvSpPr/>
              <p:nvPr/>
            </p:nvSpPr>
            <p:spPr>
              <a:xfrm>
                <a:off x="0" y="0"/>
                <a:ext cx="4816582" cy="356006"/>
              </a:xfrm>
              <a:custGeom>
                <a:avLst/>
                <a:gdLst/>
                <a:ahLst/>
                <a:cxnLst/>
                <a:rect l="l" t="t" r="r" b="b"/>
                <a:pathLst>
                  <a:path w="4816582" h="356006">
                    <a:moveTo>
                      <a:pt x="0" y="0"/>
                    </a:moveTo>
                    <a:lnTo>
                      <a:pt x="4816582" y="0"/>
                    </a:lnTo>
                    <a:lnTo>
                      <a:pt x="4816582" y="356006"/>
                    </a:lnTo>
                    <a:lnTo>
                      <a:pt x="0" y="356006"/>
                    </a:lnTo>
                    <a:close/>
                  </a:path>
                </a:pathLst>
              </a:custGeom>
              <a:solidFill>
                <a:srgbClr val="FFFFFF"/>
              </a:solidFill>
            </p:spPr>
            <p:txBody>
              <a:bodyPr/>
              <a:lstStyle/>
              <a:p>
                <a:endParaRPr lang="es-ES"/>
              </a:p>
            </p:txBody>
          </p:sp>
          <p:sp>
            <p:nvSpPr>
              <p:cNvPr id="8" name="TextBox 8"/>
              <p:cNvSpPr txBox="1"/>
              <p:nvPr/>
            </p:nvSpPr>
            <p:spPr>
              <a:xfrm>
                <a:off x="0" y="-19050"/>
                <a:ext cx="4816582" cy="375056"/>
              </a:xfrm>
              <a:prstGeom prst="rect">
                <a:avLst/>
              </a:prstGeom>
            </p:spPr>
            <p:txBody>
              <a:bodyPr lIns="50800" tIns="50800" rIns="50800" bIns="50800" rtlCol="0" anchor="ctr"/>
              <a:lstStyle/>
              <a:p>
                <a:pPr algn="ctr">
                  <a:lnSpc>
                    <a:spcPts val="3000"/>
                  </a:lnSpc>
                </a:pPr>
                <a:endParaRPr/>
              </a:p>
            </p:txBody>
          </p:sp>
        </p:grpSp>
        <p:sp>
          <p:nvSpPr>
            <p:cNvPr id="9" name="Freeform 9"/>
            <p:cNvSpPr/>
            <p:nvPr/>
          </p:nvSpPr>
          <p:spPr>
            <a:xfrm>
              <a:off x="6264962" y="177395"/>
              <a:ext cx="2779099" cy="743900"/>
            </a:xfrm>
            <a:custGeom>
              <a:avLst/>
              <a:gdLst/>
              <a:ahLst/>
              <a:cxnLst/>
              <a:rect l="l" t="t" r="r" b="b"/>
              <a:pathLst>
                <a:path w="2779099" h="743900">
                  <a:moveTo>
                    <a:pt x="0" y="0"/>
                  </a:moveTo>
                  <a:lnTo>
                    <a:pt x="2779099" y="0"/>
                  </a:lnTo>
                  <a:lnTo>
                    <a:pt x="2779099" y="743901"/>
                  </a:lnTo>
                  <a:lnTo>
                    <a:pt x="0" y="7439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ES"/>
            </a:p>
          </p:txBody>
        </p:sp>
      </p:grpSp>
      <p:sp>
        <p:nvSpPr>
          <p:cNvPr id="10" name="Freeform 10"/>
          <p:cNvSpPr/>
          <p:nvPr/>
        </p:nvSpPr>
        <p:spPr>
          <a:xfrm>
            <a:off x="5069246" y="5576027"/>
            <a:ext cx="8149508" cy="1694517"/>
          </a:xfrm>
          <a:custGeom>
            <a:avLst/>
            <a:gdLst/>
            <a:ahLst/>
            <a:cxnLst/>
            <a:rect l="l" t="t" r="r" b="b"/>
            <a:pathLst>
              <a:path w="8149508" h="1694517">
                <a:moveTo>
                  <a:pt x="0" y="0"/>
                </a:moveTo>
                <a:lnTo>
                  <a:pt x="8149508" y="0"/>
                </a:lnTo>
                <a:lnTo>
                  <a:pt x="8149508" y="1694517"/>
                </a:lnTo>
                <a:lnTo>
                  <a:pt x="0" y="1694517"/>
                </a:lnTo>
                <a:lnTo>
                  <a:pt x="0" y="0"/>
                </a:lnTo>
                <a:close/>
              </a:path>
            </a:pathLst>
          </a:custGeom>
          <a:blipFill>
            <a:blip r:embed="rId5"/>
            <a:stretch>
              <a:fillRect b="-33335"/>
            </a:stretch>
          </a:blipFill>
        </p:spPr>
        <p:txBody>
          <a:bodyPr/>
          <a:lstStyle/>
          <a:p>
            <a:endParaRPr lang="es-ES"/>
          </a:p>
        </p:txBody>
      </p:sp>
      <p:sp>
        <p:nvSpPr>
          <p:cNvPr id="11" name="Freeform 11"/>
          <p:cNvSpPr/>
          <p:nvPr/>
        </p:nvSpPr>
        <p:spPr>
          <a:xfrm>
            <a:off x="3191753" y="7357035"/>
            <a:ext cx="11301259" cy="2076606"/>
          </a:xfrm>
          <a:custGeom>
            <a:avLst/>
            <a:gdLst/>
            <a:ahLst/>
            <a:cxnLst/>
            <a:rect l="l" t="t" r="r" b="b"/>
            <a:pathLst>
              <a:path w="11301259" h="2076606">
                <a:moveTo>
                  <a:pt x="0" y="0"/>
                </a:moveTo>
                <a:lnTo>
                  <a:pt x="11301259" y="0"/>
                </a:lnTo>
                <a:lnTo>
                  <a:pt x="11301259" y="2076606"/>
                </a:lnTo>
                <a:lnTo>
                  <a:pt x="0" y="2076606"/>
                </a:lnTo>
                <a:lnTo>
                  <a:pt x="0" y="0"/>
                </a:lnTo>
                <a:close/>
              </a:path>
            </a:pathLst>
          </a:custGeom>
          <a:blipFill>
            <a:blip r:embed="rId6"/>
            <a:stretch>
              <a:fillRect/>
            </a:stretch>
          </a:blipFill>
        </p:spPr>
        <p:txBody>
          <a:bodyPr/>
          <a:lstStyle/>
          <a:p>
            <a:endParaRPr lang="es-ES"/>
          </a:p>
        </p:txBody>
      </p:sp>
      <p:sp>
        <p:nvSpPr>
          <p:cNvPr id="12" name="TextBox 12"/>
          <p:cNvSpPr txBox="1"/>
          <p:nvPr/>
        </p:nvSpPr>
        <p:spPr>
          <a:xfrm>
            <a:off x="675592" y="1755694"/>
            <a:ext cx="16137785" cy="638983"/>
          </a:xfrm>
          <a:prstGeom prst="rect">
            <a:avLst/>
          </a:prstGeom>
        </p:spPr>
        <p:txBody>
          <a:bodyPr lIns="0" tIns="0" rIns="0" bIns="0" rtlCol="0" anchor="t">
            <a:spAutoFit/>
          </a:bodyPr>
          <a:lstStyle/>
          <a:p>
            <a:pPr algn="l">
              <a:lnSpc>
                <a:spcPts val="5205"/>
              </a:lnSpc>
            </a:pPr>
            <a:r>
              <a:rPr lang="en-US" sz="3718" b="1">
                <a:solidFill>
                  <a:srgbClr val="1D1D1B"/>
                </a:solidFill>
                <a:latin typeface="Bricolage Grotesque 28 Bold"/>
                <a:ea typeface="Bricolage Grotesque 28 Bold"/>
                <a:cs typeface="Bricolage Grotesque 28 Bold"/>
                <a:sym typeface="Bricolage Grotesque 28 Bold"/>
              </a:rPr>
              <a:t>Informe anual de evaluación de gestores</a:t>
            </a:r>
          </a:p>
        </p:txBody>
      </p:sp>
      <p:sp>
        <p:nvSpPr>
          <p:cNvPr id="13" name="TextBox 13"/>
          <p:cNvSpPr txBox="1"/>
          <p:nvPr/>
        </p:nvSpPr>
        <p:spPr>
          <a:xfrm>
            <a:off x="1028700" y="672846"/>
            <a:ext cx="6160341" cy="500738"/>
          </a:xfrm>
          <a:prstGeom prst="rect">
            <a:avLst/>
          </a:prstGeom>
        </p:spPr>
        <p:txBody>
          <a:bodyPr lIns="0" tIns="0" rIns="0" bIns="0" rtlCol="0" anchor="t">
            <a:spAutoFit/>
          </a:bodyPr>
          <a:lstStyle/>
          <a:p>
            <a:pPr algn="l">
              <a:lnSpc>
                <a:spcPts val="3624"/>
              </a:lnSpc>
            </a:pPr>
            <a:r>
              <a:rPr lang="en-US" sz="4118" b="1">
                <a:solidFill>
                  <a:srgbClr val="FFFFFF"/>
                </a:solidFill>
                <a:latin typeface="Bricolage Grotesque 28 Bold"/>
                <a:ea typeface="Bricolage Grotesque 28 Bold"/>
                <a:cs typeface="Bricolage Grotesque 28 Bold"/>
                <a:sym typeface="Bricolage Grotesque 28 Bold"/>
              </a:rPr>
              <a:t>Comisión Económica</a:t>
            </a:r>
          </a:p>
        </p:txBody>
      </p:sp>
      <p:sp>
        <p:nvSpPr>
          <p:cNvPr id="14" name="TextBox 14"/>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Open Sans"/>
                <a:ea typeface="Open Sans"/>
                <a:cs typeface="Open Sans"/>
                <a:sym typeface="Open Sans"/>
              </a:rPr>
              <a:t>70</a:t>
            </a:r>
          </a:p>
        </p:txBody>
      </p:sp>
      <p:sp>
        <p:nvSpPr>
          <p:cNvPr id="15" name="TextBox 15"/>
          <p:cNvSpPr txBox="1"/>
          <p:nvPr/>
        </p:nvSpPr>
        <p:spPr>
          <a:xfrm>
            <a:off x="675592" y="2575652"/>
            <a:ext cx="15879665" cy="2809875"/>
          </a:xfrm>
          <a:prstGeom prst="rect">
            <a:avLst/>
          </a:prstGeom>
        </p:spPr>
        <p:txBody>
          <a:bodyPr lIns="0" tIns="0" rIns="0" bIns="0" rtlCol="0" anchor="t">
            <a:spAutoFit/>
          </a:bodyPr>
          <a:lstStyle/>
          <a:p>
            <a:pPr marL="647702" lvl="1" indent="-323851" algn="l">
              <a:lnSpc>
                <a:spcPts val="4200"/>
              </a:lnSpc>
              <a:buFont typeface="Arial"/>
              <a:buChar char="•"/>
            </a:pPr>
            <a:r>
              <a:rPr lang="en-US" sz="3000">
                <a:solidFill>
                  <a:srgbClr val="000000"/>
                </a:solidFill>
                <a:latin typeface="Bricolage Grotesque 28"/>
                <a:ea typeface="Bricolage Grotesque 28"/>
                <a:cs typeface="Bricolage Grotesque 28"/>
                <a:sym typeface="Bricolage Grotesque 28"/>
              </a:rPr>
              <a:t>La evaluación se realiza en base a criterios:</a:t>
            </a:r>
          </a:p>
          <a:p>
            <a:pPr algn="l">
              <a:lnSpc>
                <a:spcPts val="1400"/>
              </a:lnSpc>
            </a:pPr>
            <a:endParaRPr lang="en-US" sz="3000">
              <a:solidFill>
                <a:srgbClr val="000000"/>
              </a:solidFill>
              <a:latin typeface="Bricolage Grotesque 28"/>
              <a:ea typeface="Bricolage Grotesque 28"/>
              <a:cs typeface="Bricolage Grotesque 28"/>
              <a:sym typeface="Bricolage Grotesque 28"/>
            </a:endParaRPr>
          </a:p>
          <a:p>
            <a:pPr marL="863614" lvl="2" indent="-287871" algn="l">
              <a:lnSpc>
                <a:spcPts val="2800"/>
              </a:lnSpc>
              <a:buFont typeface="Arial"/>
              <a:buChar char="⚬"/>
            </a:pPr>
            <a:r>
              <a:rPr lang="en-US" sz="2000">
                <a:solidFill>
                  <a:srgbClr val="000000"/>
                </a:solidFill>
                <a:latin typeface="Bricolage Grotesque 28"/>
                <a:ea typeface="Bricolage Grotesque 28"/>
                <a:cs typeface="Bricolage Grotesque 28"/>
                <a:sym typeface="Bricolage Grotesque 28"/>
              </a:rPr>
              <a:t>Cuantitativos (gestión). No son datos homogéneos por la disponibilidad de la cartera en tiempos y cantidades diferentes.</a:t>
            </a:r>
          </a:p>
          <a:p>
            <a:pPr algn="l">
              <a:lnSpc>
                <a:spcPts val="1400"/>
              </a:lnSpc>
            </a:pPr>
            <a:endParaRPr lang="en-US" sz="2000">
              <a:solidFill>
                <a:srgbClr val="000000"/>
              </a:solidFill>
              <a:latin typeface="Bricolage Grotesque 28"/>
              <a:ea typeface="Bricolage Grotesque 28"/>
              <a:cs typeface="Bricolage Grotesque 28"/>
              <a:sym typeface="Bricolage Grotesque 28"/>
            </a:endParaRPr>
          </a:p>
          <a:p>
            <a:pPr marL="863614" lvl="2" indent="-287871" algn="l">
              <a:lnSpc>
                <a:spcPts val="2800"/>
              </a:lnSpc>
              <a:buFont typeface="Arial"/>
              <a:buChar char="⚬"/>
            </a:pPr>
            <a:r>
              <a:rPr lang="en-US" sz="2000">
                <a:solidFill>
                  <a:srgbClr val="000000"/>
                </a:solidFill>
                <a:latin typeface="Bricolage Grotesque 28"/>
                <a:ea typeface="Bricolage Grotesque 28"/>
                <a:cs typeface="Bricolage Grotesque 28"/>
                <a:sym typeface="Bricolage Grotesque 28"/>
              </a:rPr>
              <a:t>Cualitativos. Difícil homogenizar la interacción con todos los interlocutores.</a:t>
            </a:r>
          </a:p>
          <a:p>
            <a:pPr algn="l">
              <a:lnSpc>
                <a:spcPts val="1400"/>
              </a:lnSpc>
            </a:pPr>
            <a:endParaRPr lang="en-US" sz="2000">
              <a:solidFill>
                <a:srgbClr val="000000"/>
              </a:solidFill>
              <a:latin typeface="Bricolage Grotesque 28"/>
              <a:ea typeface="Bricolage Grotesque 28"/>
              <a:cs typeface="Bricolage Grotesque 28"/>
              <a:sym typeface="Bricolage Grotesque 28"/>
            </a:endParaRPr>
          </a:p>
          <a:p>
            <a:pPr marL="647702" lvl="1" indent="-323851" algn="l">
              <a:lnSpc>
                <a:spcPts val="4200"/>
              </a:lnSpc>
              <a:buFont typeface="Arial"/>
              <a:buChar char="•"/>
            </a:pPr>
            <a:r>
              <a:rPr lang="en-US" sz="3000">
                <a:solidFill>
                  <a:srgbClr val="000000"/>
                </a:solidFill>
                <a:latin typeface="Bricolage Grotesque 28"/>
                <a:ea typeface="Bricolage Grotesque 28"/>
                <a:cs typeface="Bricolage Grotesque 28"/>
                <a:sym typeface="Bricolage Grotesque 28"/>
              </a:rPr>
              <a:t>Conclusión: Calificamos a todos los getores con notas altas, por calidad técnica, compromiso, interlocución clara y disponibilidad.</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s-ES"/>
          </a:p>
        </p:txBody>
      </p:sp>
      <p:sp>
        <p:nvSpPr>
          <p:cNvPr id="3" name="Freeform 3"/>
          <p:cNvSpPr/>
          <p:nvPr/>
        </p:nvSpPr>
        <p:spPr>
          <a:xfrm>
            <a:off x="7321173" y="8412481"/>
            <a:ext cx="3619662" cy="966266"/>
          </a:xfrm>
          <a:custGeom>
            <a:avLst/>
            <a:gdLst/>
            <a:ahLst/>
            <a:cxnLst/>
            <a:rect l="l" t="t" r="r" b="b"/>
            <a:pathLst>
              <a:path w="3619662" h="966266">
                <a:moveTo>
                  <a:pt x="0" y="0"/>
                </a:moveTo>
                <a:lnTo>
                  <a:pt x="3619662" y="0"/>
                </a:lnTo>
                <a:lnTo>
                  <a:pt x="3619662" y="966266"/>
                </a:lnTo>
                <a:lnTo>
                  <a:pt x="0" y="966266"/>
                </a:lnTo>
                <a:lnTo>
                  <a:pt x="0" y="0"/>
                </a:lnTo>
                <a:close/>
              </a:path>
            </a:pathLst>
          </a:custGeom>
          <a:blipFill>
            <a:blip r:embed="rId3"/>
            <a:stretch>
              <a:fillRect/>
            </a:stretch>
          </a:blipFill>
        </p:spPr>
        <p:txBody>
          <a:bodyPr/>
          <a:lstStyle/>
          <a:p>
            <a:endParaRPr lang="es-ES"/>
          </a:p>
        </p:txBody>
      </p:sp>
      <p:sp>
        <p:nvSpPr>
          <p:cNvPr id="4" name="TextBox 4"/>
          <p:cNvSpPr txBox="1"/>
          <p:nvPr/>
        </p:nvSpPr>
        <p:spPr>
          <a:xfrm>
            <a:off x="4889883" y="4592509"/>
            <a:ext cx="12514673" cy="749300"/>
          </a:xfrm>
          <a:prstGeom prst="rect">
            <a:avLst/>
          </a:prstGeom>
        </p:spPr>
        <p:txBody>
          <a:bodyPr lIns="0" tIns="0" rIns="0" bIns="0" rtlCol="0" anchor="t">
            <a:spAutoFit/>
          </a:bodyPr>
          <a:lstStyle/>
          <a:p>
            <a:pPr algn="l">
              <a:lnSpc>
                <a:spcPts val="5200"/>
              </a:lnSpc>
            </a:pPr>
            <a:r>
              <a:rPr lang="en-US" sz="6500">
                <a:solidFill>
                  <a:srgbClr val="FFFFFF"/>
                </a:solidFill>
                <a:latin typeface="Bricolage Grotesque 28"/>
                <a:ea typeface="Bricolage Grotesque 28"/>
                <a:cs typeface="Bricolage Grotesque 28"/>
                <a:sym typeface="Bricolage Grotesque 28"/>
              </a:rPr>
              <a:t>Ruegos y preguntas</a:t>
            </a:r>
          </a:p>
        </p:txBody>
      </p:sp>
      <p:sp>
        <p:nvSpPr>
          <p:cNvPr id="5" name="TextBox 5"/>
          <p:cNvSpPr txBox="1"/>
          <p:nvPr/>
        </p:nvSpPr>
        <p:spPr>
          <a:xfrm>
            <a:off x="3439124" y="4221034"/>
            <a:ext cx="647998" cy="1120775"/>
          </a:xfrm>
          <a:prstGeom prst="rect">
            <a:avLst/>
          </a:prstGeom>
        </p:spPr>
        <p:txBody>
          <a:bodyPr lIns="0" tIns="0" rIns="0" bIns="0" rtlCol="0" anchor="t">
            <a:spAutoFit/>
          </a:bodyPr>
          <a:lstStyle/>
          <a:p>
            <a:pPr algn="ctr">
              <a:lnSpc>
                <a:spcPts val="9100"/>
              </a:lnSpc>
            </a:pPr>
            <a:r>
              <a:rPr lang="en-US" sz="6500">
                <a:solidFill>
                  <a:srgbClr val="FFFFFF"/>
                </a:solidFill>
                <a:latin typeface="Bricolage Grotesque 28"/>
                <a:ea typeface="Bricolage Grotesque 28"/>
                <a:cs typeface="Bricolage Grotesque 28"/>
                <a:sym typeface="Bricolage Grotesque 28"/>
              </a:rPr>
              <a:t>6.</a:t>
            </a:r>
          </a:p>
        </p:txBody>
      </p:sp>
      <p:sp>
        <p:nvSpPr>
          <p:cNvPr id="6" name="TextBox 6"/>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Open Sans"/>
                <a:ea typeface="Open Sans"/>
                <a:cs typeface="Open Sans"/>
                <a:sym typeface="Open Sans"/>
              </a:rPr>
              <a:t>71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808551" y="4518355"/>
            <a:ext cx="4670897" cy="1250291"/>
          </a:xfrm>
          <a:custGeom>
            <a:avLst/>
            <a:gdLst/>
            <a:ahLst/>
            <a:cxnLst/>
            <a:rect l="l" t="t" r="r" b="b"/>
            <a:pathLst>
              <a:path w="4670897" h="1250291">
                <a:moveTo>
                  <a:pt x="0" y="0"/>
                </a:moveTo>
                <a:lnTo>
                  <a:pt x="4670898" y="0"/>
                </a:lnTo>
                <a:lnTo>
                  <a:pt x="4670898" y="1250290"/>
                </a:lnTo>
                <a:lnTo>
                  <a:pt x="0" y="12502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ES"/>
          </a:p>
        </p:txBody>
      </p:sp>
      <p:sp>
        <p:nvSpPr>
          <p:cNvPr id="3" name="TextBox 3"/>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Open Sans"/>
                <a:ea typeface="Open Sans"/>
                <a:cs typeface="Open Sans"/>
                <a:sym typeface="Open Sans"/>
              </a:rPr>
              <a:t>72</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615469"/>
            <a:chOff x="0" y="0"/>
            <a:chExt cx="24384000" cy="2153959"/>
          </a:xfrm>
        </p:grpSpPr>
        <p:pic>
          <p:nvPicPr>
            <p:cNvPr id="3" name="Picture 3"/>
            <p:cNvPicPr>
              <a:picLocks noChangeAspect="1"/>
            </p:cNvPicPr>
            <p:nvPr/>
          </p:nvPicPr>
          <p:blipFill>
            <a:blip r:embed="rId2"/>
            <a:srcRect t="43374" b="43374"/>
            <a:stretch>
              <a:fillRect/>
            </a:stretch>
          </p:blipFill>
          <p:spPr>
            <a:xfrm>
              <a:off x="0" y="0"/>
              <a:ext cx="24384000" cy="2153959"/>
            </a:xfrm>
            <a:prstGeom prst="rect">
              <a:avLst/>
            </a:prstGeom>
          </p:spPr>
        </p:pic>
      </p:grpSp>
      <p:sp>
        <p:nvSpPr>
          <p:cNvPr id="4" name="AutoShape 4"/>
          <p:cNvSpPr/>
          <p:nvPr/>
        </p:nvSpPr>
        <p:spPr>
          <a:xfrm>
            <a:off x="0" y="2628039"/>
            <a:ext cx="18287960" cy="0"/>
          </a:xfrm>
          <a:prstGeom prst="line">
            <a:avLst/>
          </a:prstGeom>
          <a:ln w="28575" cap="rnd">
            <a:solidFill>
              <a:srgbClr val="C4313B"/>
            </a:solidFill>
            <a:prstDash val="solid"/>
            <a:headEnd type="none" w="sm" len="sm"/>
            <a:tailEnd type="none" w="sm" len="sm"/>
          </a:ln>
        </p:spPr>
        <p:txBody>
          <a:bodyPr/>
          <a:lstStyle/>
          <a:p>
            <a:endParaRPr lang="es-ES"/>
          </a:p>
        </p:txBody>
      </p:sp>
      <p:grpSp>
        <p:nvGrpSpPr>
          <p:cNvPr id="5" name="Group 5"/>
          <p:cNvGrpSpPr/>
          <p:nvPr/>
        </p:nvGrpSpPr>
        <p:grpSpPr>
          <a:xfrm>
            <a:off x="3569727" y="9462982"/>
            <a:ext cx="11148545" cy="824018"/>
            <a:chOff x="0" y="0"/>
            <a:chExt cx="14864727" cy="1098691"/>
          </a:xfrm>
        </p:grpSpPr>
        <p:grpSp>
          <p:nvGrpSpPr>
            <p:cNvPr id="6" name="Group 6"/>
            <p:cNvGrpSpPr/>
            <p:nvPr/>
          </p:nvGrpSpPr>
          <p:grpSpPr>
            <a:xfrm>
              <a:off x="0" y="0"/>
              <a:ext cx="14864727" cy="1098691"/>
              <a:chOff x="0" y="0"/>
              <a:chExt cx="4816582" cy="356006"/>
            </a:xfrm>
          </p:grpSpPr>
          <p:sp>
            <p:nvSpPr>
              <p:cNvPr id="7" name="Freeform 7"/>
              <p:cNvSpPr/>
              <p:nvPr/>
            </p:nvSpPr>
            <p:spPr>
              <a:xfrm>
                <a:off x="0" y="0"/>
                <a:ext cx="4816582" cy="356006"/>
              </a:xfrm>
              <a:custGeom>
                <a:avLst/>
                <a:gdLst/>
                <a:ahLst/>
                <a:cxnLst/>
                <a:rect l="l" t="t" r="r" b="b"/>
                <a:pathLst>
                  <a:path w="4816582" h="356006">
                    <a:moveTo>
                      <a:pt x="0" y="0"/>
                    </a:moveTo>
                    <a:lnTo>
                      <a:pt x="4816582" y="0"/>
                    </a:lnTo>
                    <a:lnTo>
                      <a:pt x="4816582" y="356006"/>
                    </a:lnTo>
                    <a:lnTo>
                      <a:pt x="0" y="356006"/>
                    </a:lnTo>
                    <a:close/>
                  </a:path>
                </a:pathLst>
              </a:custGeom>
              <a:solidFill>
                <a:srgbClr val="FFFFFF"/>
              </a:solidFill>
            </p:spPr>
            <p:txBody>
              <a:bodyPr/>
              <a:lstStyle/>
              <a:p>
                <a:endParaRPr lang="es-ES"/>
              </a:p>
            </p:txBody>
          </p:sp>
          <p:sp>
            <p:nvSpPr>
              <p:cNvPr id="8" name="TextBox 8"/>
              <p:cNvSpPr txBox="1"/>
              <p:nvPr/>
            </p:nvSpPr>
            <p:spPr>
              <a:xfrm>
                <a:off x="0" y="-19050"/>
                <a:ext cx="4816582" cy="375056"/>
              </a:xfrm>
              <a:prstGeom prst="rect">
                <a:avLst/>
              </a:prstGeom>
            </p:spPr>
            <p:txBody>
              <a:bodyPr lIns="50800" tIns="50800" rIns="50800" bIns="50800" rtlCol="0" anchor="ctr"/>
              <a:lstStyle/>
              <a:p>
                <a:pPr algn="ctr">
                  <a:lnSpc>
                    <a:spcPts val="3000"/>
                  </a:lnSpc>
                </a:pPr>
                <a:endParaRPr/>
              </a:p>
            </p:txBody>
          </p:sp>
        </p:grpSp>
        <p:sp>
          <p:nvSpPr>
            <p:cNvPr id="9" name="Freeform 9"/>
            <p:cNvSpPr/>
            <p:nvPr/>
          </p:nvSpPr>
          <p:spPr>
            <a:xfrm>
              <a:off x="6264962" y="177395"/>
              <a:ext cx="2779099" cy="743900"/>
            </a:xfrm>
            <a:custGeom>
              <a:avLst/>
              <a:gdLst/>
              <a:ahLst/>
              <a:cxnLst/>
              <a:rect l="l" t="t" r="r" b="b"/>
              <a:pathLst>
                <a:path w="2779099" h="743900">
                  <a:moveTo>
                    <a:pt x="0" y="0"/>
                  </a:moveTo>
                  <a:lnTo>
                    <a:pt x="2779099" y="0"/>
                  </a:lnTo>
                  <a:lnTo>
                    <a:pt x="2779099" y="743901"/>
                  </a:lnTo>
                  <a:lnTo>
                    <a:pt x="0" y="7439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ES"/>
            </a:p>
          </p:txBody>
        </p:sp>
      </p:grpSp>
      <p:sp>
        <p:nvSpPr>
          <p:cNvPr id="10" name="TextBox 10"/>
          <p:cNvSpPr txBox="1"/>
          <p:nvPr/>
        </p:nvSpPr>
        <p:spPr>
          <a:xfrm>
            <a:off x="1463843" y="3166825"/>
            <a:ext cx="10651865" cy="5714509"/>
          </a:xfrm>
          <a:prstGeom prst="rect">
            <a:avLst/>
          </a:prstGeom>
        </p:spPr>
        <p:txBody>
          <a:bodyPr lIns="0" tIns="0" rIns="0" bIns="0" rtlCol="0" anchor="t">
            <a:spAutoFit/>
          </a:bodyPr>
          <a:lstStyle/>
          <a:p>
            <a:pPr algn="l">
              <a:lnSpc>
                <a:spcPts val="3919"/>
              </a:lnSpc>
              <a:spcBef>
                <a:spcPct val="0"/>
              </a:spcBef>
            </a:pPr>
            <a:r>
              <a:rPr lang="en-US" sz="2799" b="1">
                <a:solidFill>
                  <a:srgbClr val="CD9A4D"/>
                </a:solidFill>
                <a:latin typeface="Open Sans Bold"/>
                <a:ea typeface="Open Sans Bold"/>
                <a:cs typeface="Open Sans Bold"/>
                <a:sym typeface="Open Sans Bold"/>
              </a:rPr>
              <a:t>PASIVO: </a:t>
            </a:r>
          </a:p>
          <a:p>
            <a:pPr algn="l">
              <a:lnSpc>
                <a:spcPts val="3499"/>
              </a:lnSpc>
              <a:spcBef>
                <a:spcPct val="0"/>
              </a:spcBef>
            </a:pPr>
            <a:endParaRPr lang="en-US" sz="2799" b="1">
              <a:solidFill>
                <a:srgbClr val="CD9A4D"/>
              </a:solidFill>
              <a:latin typeface="Open Sans Bold"/>
              <a:ea typeface="Open Sans Bold"/>
              <a:cs typeface="Open Sans Bold"/>
              <a:sym typeface="Open Sans Bold"/>
            </a:endParaRPr>
          </a:p>
          <a:p>
            <a:pPr algn="l">
              <a:lnSpc>
                <a:spcPts val="3639"/>
              </a:lnSpc>
              <a:spcBef>
                <a:spcPct val="0"/>
              </a:spcBef>
            </a:pPr>
            <a:r>
              <a:rPr lang="en-US" sz="2599">
                <a:solidFill>
                  <a:srgbClr val="000000"/>
                </a:solidFill>
                <a:latin typeface="Open Sans"/>
                <a:ea typeface="Open Sans"/>
                <a:cs typeface="Open Sans"/>
                <a:sym typeface="Open Sans"/>
              </a:rPr>
              <a:t>Excedente del ejercicio: </a:t>
            </a:r>
            <a:r>
              <a:rPr lang="en-US" sz="2599" b="1">
                <a:solidFill>
                  <a:srgbClr val="000000"/>
                </a:solidFill>
                <a:latin typeface="Open Sans Bold"/>
                <a:ea typeface="Open Sans Bold"/>
                <a:cs typeface="Open Sans Bold"/>
                <a:sym typeface="Open Sans Bold"/>
              </a:rPr>
              <a:t>70,9 millones</a:t>
            </a:r>
            <a:r>
              <a:rPr lang="en-US" sz="2599">
                <a:solidFill>
                  <a:srgbClr val="000000"/>
                </a:solidFill>
                <a:latin typeface="Open Sans"/>
                <a:ea typeface="Open Sans"/>
                <a:cs typeface="Open Sans"/>
                <a:sym typeface="Open Sans"/>
              </a:rPr>
              <a:t>, provienen de:</a:t>
            </a:r>
          </a:p>
          <a:p>
            <a:pPr algn="l">
              <a:lnSpc>
                <a:spcPts val="3499"/>
              </a:lnSpc>
              <a:spcBef>
                <a:spcPct val="0"/>
              </a:spcBef>
            </a:pPr>
            <a:endParaRPr lang="en-US" sz="2599">
              <a:solidFill>
                <a:srgbClr val="000000"/>
              </a:solidFill>
              <a:latin typeface="Open Sans"/>
              <a:ea typeface="Open Sans"/>
              <a:cs typeface="Open Sans"/>
              <a:sym typeface="Open Sans"/>
            </a:endParaRPr>
          </a:p>
          <a:p>
            <a:pPr marL="539749" lvl="1" indent="-269875" algn="l">
              <a:lnSpc>
                <a:spcPts val="3499"/>
              </a:lnSpc>
              <a:spcBef>
                <a:spcPct val="0"/>
              </a:spcBef>
              <a:buAutoNum type="arabicPeriod"/>
            </a:pPr>
            <a:r>
              <a:rPr lang="en-US" sz="2499">
                <a:solidFill>
                  <a:srgbClr val="000000"/>
                </a:solidFill>
                <a:latin typeface="Open Sans"/>
                <a:ea typeface="Open Sans"/>
                <a:cs typeface="Open Sans"/>
                <a:sym typeface="Open Sans"/>
              </a:rPr>
              <a:t>Plusvalías en la venta de Caixabank: 58 millones</a:t>
            </a:r>
          </a:p>
          <a:p>
            <a:pPr marL="539749" lvl="1" indent="-269875" algn="l">
              <a:lnSpc>
                <a:spcPts val="3499"/>
              </a:lnSpc>
              <a:spcBef>
                <a:spcPct val="0"/>
              </a:spcBef>
              <a:buAutoNum type="arabicPeriod"/>
            </a:pPr>
            <a:r>
              <a:rPr lang="en-US" sz="2499">
                <a:solidFill>
                  <a:srgbClr val="000000"/>
                </a:solidFill>
                <a:latin typeface="Open Sans"/>
                <a:ea typeface="Open Sans"/>
                <a:cs typeface="Open Sans"/>
                <a:sym typeface="Open Sans"/>
              </a:rPr>
              <a:t>Dividendos obtenidos: 16,9 millones</a:t>
            </a:r>
          </a:p>
          <a:p>
            <a:pPr marL="539749" lvl="1" indent="-269875" algn="l">
              <a:lnSpc>
                <a:spcPts val="3499"/>
              </a:lnSpc>
              <a:spcBef>
                <a:spcPct val="0"/>
              </a:spcBef>
              <a:buAutoNum type="arabicPeriod"/>
            </a:pPr>
            <a:r>
              <a:rPr lang="en-US" sz="2499">
                <a:solidFill>
                  <a:srgbClr val="000000"/>
                </a:solidFill>
                <a:latin typeface="Open Sans"/>
                <a:ea typeface="Open Sans"/>
                <a:cs typeface="Open Sans"/>
                <a:sym typeface="Open Sans"/>
              </a:rPr>
              <a:t>Plusvalías en los fondos y valores: 5 millones</a:t>
            </a:r>
          </a:p>
          <a:p>
            <a:pPr marL="539749" lvl="1" indent="-269875" algn="l">
              <a:lnSpc>
                <a:spcPts val="3499"/>
              </a:lnSpc>
              <a:spcBef>
                <a:spcPct val="0"/>
              </a:spcBef>
              <a:buAutoNum type="arabicPeriod"/>
            </a:pPr>
            <a:r>
              <a:rPr lang="en-US" sz="2499">
                <a:solidFill>
                  <a:srgbClr val="000000"/>
                </a:solidFill>
                <a:latin typeface="Open Sans"/>
                <a:ea typeface="Open Sans"/>
                <a:cs typeface="Open Sans"/>
                <a:sym typeface="Open Sans"/>
              </a:rPr>
              <a:t>Necesidades de financiación de la actividad: 10 millones</a:t>
            </a:r>
          </a:p>
          <a:p>
            <a:pPr algn="l">
              <a:lnSpc>
                <a:spcPts val="3499"/>
              </a:lnSpc>
              <a:spcBef>
                <a:spcPct val="0"/>
              </a:spcBef>
            </a:pPr>
            <a:endParaRPr lang="en-US" sz="2499">
              <a:solidFill>
                <a:srgbClr val="000000"/>
              </a:solidFill>
              <a:latin typeface="Open Sans"/>
              <a:ea typeface="Open Sans"/>
              <a:cs typeface="Open Sans"/>
              <a:sym typeface="Open Sans"/>
            </a:endParaRPr>
          </a:p>
          <a:p>
            <a:pPr algn="l">
              <a:lnSpc>
                <a:spcPts val="4534"/>
              </a:lnSpc>
              <a:spcBef>
                <a:spcPct val="0"/>
              </a:spcBef>
            </a:pPr>
            <a:endParaRPr lang="en-US" sz="2499">
              <a:solidFill>
                <a:srgbClr val="000000"/>
              </a:solidFill>
              <a:latin typeface="Open Sans"/>
              <a:ea typeface="Open Sans"/>
              <a:cs typeface="Open Sans"/>
              <a:sym typeface="Open Sans"/>
            </a:endParaRPr>
          </a:p>
          <a:p>
            <a:pPr algn="l">
              <a:lnSpc>
                <a:spcPts val="4534"/>
              </a:lnSpc>
              <a:spcBef>
                <a:spcPct val="0"/>
              </a:spcBef>
            </a:pPr>
            <a:endParaRPr lang="en-US" sz="2499">
              <a:solidFill>
                <a:srgbClr val="000000"/>
              </a:solidFill>
              <a:latin typeface="Open Sans"/>
              <a:ea typeface="Open Sans"/>
              <a:cs typeface="Open Sans"/>
              <a:sym typeface="Open Sans"/>
            </a:endParaRPr>
          </a:p>
          <a:p>
            <a:pPr algn="l">
              <a:lnSpc>
                <a:spcPts val="4534"/>
              </a:lnSpc>
              <a:spcBef>
                <a:spcPct val="0"/>
              </a:spcBef>
            </a:pPr>
            <a:endParaRPr lang="en-US" sz="2499">
              <a:solidFill>
                <a:srgbClr val="000000"/>
              </a:solidFill>
              <a:latin typeface="Open Sans"/>
              <a:ea typeface="Open Sans"/>
              <a:cs typeface="Open Sans"/>
              <a:sym typeface="Open Sans"/>
            </a:endParaRPr>
          </a:p>
        </p:txBody>
      </p:sp>
      <p:sp>
        <p:nvSpPr>
          <p:cNvPr id="11" name="TextBox 11"/>
          <p:cNvSpPr txBox="1"/>
          <p:nvPr/>
        </p:nvSpPr>
        <p:spPr>
          <a:xfrm>
            <a:off x="1028700" y="672846"/>
            <a:ext cx="6160341" cy="500738"/>
          </a:xfrm>
          <a:prstGeom prst="rect">
            <a:avLst/>
          </a:prstGeom>
        </p:spPr>
        <p:txBody>
          <a:bodyPr lIns="0" tIns="0" rIns="0" bIns="0" rtlCol="0" anchor="t">
            <a:spAutoFit/>
          </a:bodyPr>
          <a:lstStyle/>
          <a:p>
            <a:pPr algn="l">
              <a:lnSpc>
                <a:spcPts val="3624"/>
              </a:lnSpc>
            </a:pPr>
            <a:r>
              <a:rPr lang="en-US" sz="4118" b="1">
                <a:solidFill>
                  <a:srgbClr val="FFFFFF"/>
                </a:solidFill>
                <a:latin typeface="Bricolage Grotesque 28 Bold"/>
                <a:ea typeface="Bricolage Grotesque 28 Bold"/>
                <a:cs typeface="Bricolage Grotesque 28 Bold"/>
                <a:sym typeface="Bricolage Grotesque 28 Bold"/>
              </a:rPr>
              <a:t>Comisión Económica</a:t>
            </a:r>
          </a:p>
        </p:txBody>
      </p:sp>
      <p:sp>
        <p:nvSpPr>
          <p:cNvPr id="12" name="TextBox 12"/>
          <p:cNvSpPr txBox="1"/>
          <p:nvPr/>
        </p:nvSpPr>
        <p:spPr>
          <a:xfrm>
            <a:off x="675592" y="1755694"/>
            <a:ext cx="14138425" cy="638983"/>
          </a:xfrm>
          <a:prstGeom prst="rect">
            <a:avLst/>
          </a:prstGeom>
        </p:spPr>
        <p:txBody>
          <a:bodyPr lIns="0" tIns="0" rIns="0" bIns="0" rtlCol="0" anchor="t">
            <a:spAutoFit/>
          </a:bodyPr>
          <a:lstStyle/>
          <a:p>
            <a:pPr algn="l">
              <a:lnSpc>
                <a:spcPts val="5205"/>
              </a:lnSpc>
            </a:pPr>
            <a:r>
              <a:rPr lang="en-US" sz="3718" b="1">
                <a:solidFill>
                  <a:srgbClr val="1D1D1B"/>
                </a:solidFill>
                <a:latin typeface="Bricolage Grotesque 28 Bold"/>
                <a:ea typeface="Bricolage Grotesque 28 Bold"/>
                <a:cs typeface="Bricolage Grotesque 28 Bold"/>
                <a:sym typeface="Bricolage Grotesque 28 Bold"/>
              </a:rPr>
              <a:t>Aprobación de las Cuentas Anuales - 2024</a:t>
            </a:r>
          </a:p>
        </p:txBody>
      </p:sp>
      <p:sp>
        <p:nvSpPr>
          <p:cNvPr id="13" name="TextBox 13"/>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Open Sans"/>
                <a:ea typeface="Open Sans"/>
                <a:cs typeface="Open Sans"/>
                <a:sym typeface="Open Sans"/>
              </a:rPr>
              <a:t>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615469"/>
            <a:chOff x="0" y="0"/>
            <a:chExt cx="24384000" cy="2153959"/>
          </a:xfrm>
        </p:grpSpPr>
        <p:pic>
          <p:nvPicPr>
            <p:cNvPr id="3" name="Picture 3"/>
            <p:cNvPicPr>
              <a:picLocks noChangeAspect="1"/>
            </p:cNvPicPr>
            <p:nvPr/>
          </p:nvPicPr>
          <p:blipFill>
            <a:blip r:embed="rId2"/>
            <a:srcRect t="43374" b="43374"/>
            <a:stretch>
              <a:fillRect/>
            </a:stretch>
          </p:blipFill>
          <p:spPr>
            <a:xfrm>
              <a:off x="0" y="0"/>
              <a:ext cx="24384000" cy="2153959"/>
            </a:xfrm>
            <a:prstGeom prst="rect">
              <a:avLst/>
            </a:prstGeom>
          </p:spPr>
        </p:pic>
      </p:grpSp>
      <p:sp>
        <p:nvSpPr>
          <p:cNvPr id="4" name="AutoShape 4"/>
          <p:cNvSpPr/>
          <p:nvPr/>
        </p:nvSpPr>
        <p:spPr>
          <a:xfrm>
            <a:off x="0" y="2628039"/>
            <a:ext cx="18287960" cy="0"/>
          </a:xfrm>
          <a:prstGeom prst="line">
            <a:avLst/>
          </a:prstGeom>
          <a:ln w="28575" cap="rnd">
            <a:solidFill>
              <a:srgbClr val="C4313B"/>
            </a:solidFill>
            <a:prstDash val="solid"/>
            <a:headEnd type="none" w="sm" len="sm"/>
            <a:tailEnd type="none" w="sm" len="sm"/>
          </a:ln>
        </p:spPr>
        <p:txBody>
          <a:bodyPr/>
          <a:lstStyle/>
          <a:p>
            <a:endParaRPr lang="es-ES"/>
          </a:p>
        </p:txBody>
      </p:sp>
      <p:grpSp>
        <p:nvGrpSpPr>
          <p:cNvPr id="5" name="Group 5"/>
          <p:cNvGrpSpPr/>
          <p:nvPr/>
        </p:nvGrpSpPr>
        <p:grpSpPr>
          <a:xfrm>
            <a:off x="3569727" y="9462982"/>
            <a:ext cx="11148545" cy="824018"/>
            <a:chOff x="0" y="0"/>
            <a:chExt cx="14864727" cy="1098691"/>
          </a:xfrm>
        </p:grpSpPr>
        <p:grpSp>
          <p:nvGrpSpPr>
            <p:cNvPr id="6" name="Group 6"/>
            <p:cNvGrpSpPr/>
            <p:nvPr/>
          </p:nvGrpSpPr>
          <p:grpSpPr>
            <a:xfrm>
              <a:off x="0" y="0"/>
              <a:ext cx="14864727" cy="1098691"/>
              <a:chOff x="0" y="0"/>
              <a:chExt cx="4816582" cy="356006"/>
            </a:xfrm>
          </p:grpSpPr>
          <p:sp>
            <p:nvSpPr>
              <p:cNvPr id="7" name="Freeform 7"/>
              <p:cNvSpPr/>
              <p:nvPr/>
            </p:nvSpPr>
            <p:spPr>
              <a:xfrm>
                <a:off x="0" y="0"/>
                <a:ext cx="4816582" cy="356006"/>
              </a:xfrm>
              <a:custGeom>
                <a:avLst/>
                <a:gdLst/>
                <a:ahLst/>
                <a:cxnLst/>
                <a:rect l="l" t="t" r="r" b="b"/>
                <a:pathLst>
                  <a:path w="4816582" h="356006">
                    <a:moveTo>
                      <a:pt x="0" y="0"/>
                    </a:moveTo>
                    <a:lnTo>
                      <a:pt x="4816582" y="0"/>
                    </a:lnTo>
                    <a:lnTo>
                      <a:pt x="4816582" y="356006"/>
                    </a:lnTo>
                    <a:lnTo>
                      <a:pt x="0" y="356006"/>
                    </a:lnTo>
                    <a:close/>
                  </a:path>
                </a:pathLst>
              </a:custGeom>
              <a:solidFill>
                <a:srgbClr val="FFFFFF"/>
              </a:solidFill>
            </p:spPr>
            <p:txBody>
              <a:bodyPr/>
              <a:lstStyle/>
              <a:p>
                <a:endParaRPr lang="es-ES"/>
              </a:p>
            </p:txBody>
          </p:sp>
          <p:sp>
            <p:nvSpPr>
              <p:cNvPr id="8" name="TextBox 8"/>
              <p:cNvSpPr txBox="1"/>
              <p:nvPr/>
            </p:nvSpPr>
            <p:spPr>
              <a:xfrm>
                <a:off x="0" y="-19050"/>
                <a:ext cx="4816582" cy="375056"/>
              </a:xfrm>
              <a:prstGeom prst="rect">
                <a:avLst/>
              </a:prstGeom>
            </p:spPr>
            <p:txBody>
              <a:bodyPr lIns="50800" tIns="50800" rIns="50800" bIns="50800" rtlCol="0" anchor="ctr"/>
              <a:lstStyle/>
              <a:p>
                <a:pPr algn="ctr">
                  <a:lnSpc>
                    <a:spcPts val="3000"/>
                  </a:lnSpc>
                </a:pPr>
                <a:endParaRPr/>
              </a:p>
            </p:txBody>
          </p:sp>
        </p:grpSp>
        <p:sp>
          <p:nvSpPr>
            <p:cNvPr id="9" name="Freeform 9"/>
            <p:cNvSpPr/>
            <p:nvPr/>
          </p:nvSpPr>
          <p:spPr>
            <a:xfrm>
              <a:off x="6264962" y="177395"/>
              <a:ext cx="2779099" cy="743900"/>
            </a:xfrm>
            <a:custGeom>
              <a:avLst/>
              <a:gdLst/>
              <a:ahLst/>
              <a:cxnLst/>
              <a:rect l="l" t="t" r="r" b="b"/>
              <a:pathLst>
                <a:path w="2779099" h="743900">
                  <a:moveTo>
                    <a:pt x="0" y="0"/>
                  </a:moveTo>
                  <a:lnTo>
                    <a:pt x="2779099" y="0"/>
                  </a:lnTo>
                  <a:lnTo>
                    <a:pt x="2779099" y="743901"/>
                  </a:lnTo>
                  <a:lnTo>
                    <a:pt x="0" y="7439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ES"/>
            </a:p>
          </p:txBody>
        </p:sp>
      </p:grpSp>
      <p:sp>
        <p:nvSpPr>
          <p:cNvPr id="10" name="TextBox 10"/>
          <p:cNvSpPr txBox="1"/>
          <p:nvPr/>
        </p:nvSpPr>
        <p:spPr>
          <a:xfrm>
            <a:off x="2283523" y="3105641"/>
            <a:ext cx="15048405" cy="5228734"/>
          </a:xfrm>
          <a:prstGeom prst="rect">
            <a:avLst/>
          </a:prstGeom>
        </p:spPr>
        <p:txBody>
          <a:bodyPr lIns="0" tIns="0" rIns="0" bIns="0" rtlCol="0" anchor="t">
            <a:spAutoFit/>
          </a:bodyPr>
          <a:lstStyle/>
          <a:p>
            <a:pPr algn="l">
              <a:lnSpc>
                <a:spcPts val="3919"/>
              </a:lnSpc>
              <a:spcBef>
                <a:spcPct val="0"/>
              </a:spcBef>
            </a:pPr>
            <a:r>
              <a:rPr lang="en-US" sz="2799" b="1">
                <a:solidFill>
                  <a:srgbClr val="CD9A4D"/>
                </a:solidFill>
                <a:latin typeface="Open Sans Bold"/>
                <a:ea typeface="Open Sans Bold"/>
                <a:cs typeface="Open Sans Bold"/>
                <a:sym typeface="Open Sans Bold"/>
              </a:rPr>
              <a:t>CUENTA DE PÉRDIDAS Y GANANCIAS: </a:t>
            </a:r>
          </a:p>
          <a:p>
            <a:pPr algn="l">
              <a:lnSpc>
                <a:spcPts val="3499"/>
              </a:lnSpc>
              <a:spcBef>
                <a:spcPct val="0"/>
              </a:spcBef>
            </a:pPr>
            <a:endParaRPr lang="en-US" sz="2799" b="1">
              <a:solidFill>
                <a:srgbClr val="CD9A4D"/>
              </a:solidFill>
              <a:latin typeface="Open Sans Bold"/>
              <a:ea typeface="Open Sans Bold"/>
              <a:cs typeface="Open Sans Bold"/>
              <a:sym typeface="Open Sans Bold"/>
            </a:endParaRPr>
          </a:p>
          <a:p>
            <a:pPr algn="l">
              <a:lnSpc>
                <a:spcPts val="2940"/>
              </a:lnSpc>
            </a:pPr>
            <a:endParaRPr lang="en-US" sz="2799" b="1">
              <a:solidFill>
                <a:srgbClr val="CD9A4D"/>
              </a:solidFill>
              <a:latin typeface="Open Sans Bold"/>
              <a:ea typeface="Open Sans Bold"/>
              <a:cs typeface="Open Sans Bold"/>
              <a:sym typeface="Open Sans Bold"/>
            </a:endParaRPr>
          </a:p>
          <a:p>
            <a:pPr algn="l">
              <a:lnSpc>
                <a:spcPts val="2940"/>
              </a:lnSpc>
            </a:pPr>
            <a:endParaRPr lang="en-US" sz="2799" b="1">
              <a:solidFill>
                <a:srgbClr val="CD9A4D"/>
              </a:solidFill>
              <a:latin typeface="Open Sans Bold"/>
              <a:ea typeface="Open Sans Bold"/>
              <a:cs typeface="Open Sans Bold"/>
              <a:sym typeface="Open Sans Bold"/>
            </a:endParaRPr>
          </a:p>
          <a:p>
            <a:pPr algn="l">
              <a:lnSpc>
                <a:spcPts val="2940"/>
              </a:lnSpc>
            </a:pPr>
            <a:endParaRPr lang="en-US" sz="2799" b="1">
              <a:solidFill>
                <a:srgbClr val="CD9A4D"/>
              </a:solidFill>
              <a:latin typeface="Open Sans Bold"/>
              <a:ea typeface="Open Sans Bold"/>
              <a:cs typeface="Open Sans Bold"/>
              <a:sym typeface="Open Sans Bold"/>
            </a:endParaRPr>
          </a:p>
          <a:p>
            <a:pPr algn="l">
              <a:lnSpc>
                <a:spcPts val="2940"/>
              </a:lnSpc>
              <a:spcBef>
                <a:spcPct val="0"/>
              </a:spcBef>
            </a:pPr>
            <a:r>
              <a:rPr lang="en-US" sz="2100">
                <a:solidFill>
                  <a:srgbClr val="000000"/>
                </a:solidFill>
                <a:latin typeface="Open Sans"/>
                <a:ea typeface="Open Sans"/>
                <a:cs typeface="Open Sans"/>
                <a:sym typeface="Open Sans"/>
              </a:rPr>
              <a:t>Se han provisionado 292.000 euros de la empresa Ojer Pharma, del Plan de Inversión Navarra (PIN), de esta forma el PIN está provisionado al 100%</a:t>
            </a:r>
          </a:p>
          <a:p>
            <a:pPr algn="l">
              <a:lnSpc>
                <a:spcPts val="2940"/>
              </a:lnSpc>
              <a:spcBef>
                <a:spcPct val="0"/>
              </a:spcBef>
            </a:pPr>
            <a:endParaRPr lang="en-US" sz="2100">
              <a:solidFill>
                <a:srgbClr val="000000"/>
              </a:solidFill>
              <a:latin typeface="Open Sans"/>
              <a:ea typeface="Open Sans"/>
              <a:cs typeface="Open Sans"/>
              <a:sym typeface="Open Sans"/>
            </a:endParaRPr>
          </a:p>
          <a:p>
            <a:pPr algn="l">
              <a:lnSpc>
                <a:spcPts val="2940"/>
              </a:lnSpc>
              <a:spcBef>
                <a:spcPct val="0"/>
              </a:spcBef>
            </a:pPr>
            <a:endParaRPr lang="en-US" sz="2100">
              <a:solidFill>
                <a:srgbClr val="000000"/>
              </a:solidFill>
              <a:latin typeface="Open Sans"/>
              <a:ea typeface="Open Sans"/>
              <a:cs typeface="Open Sans"/>
              <a:sym typeface="Open Sans"/>
            </a:endParaRPr>
          </a:p>
          <a:p>
            <a:pPr algn="l">
              <a:lnSpc>
                <a:spcPts val="4534"/>
              </a:lnSpc>
              <a:spcBef>
                <a:spcPct val="0"/>
              </a:spcBef>
            </a:pPr>
            <a:endParaRPr lang="en-US" sz="2100">
              <a:solidFill>
                <a:srgbClr val="000000"/>
              </a:solidFill>
              <a:latin typeface="Open Sans"/>
              <a:ea typeface="Open Sans"/>
              <a:cs typeface="Open Sans"/>
              <a:sym typeface="Open Sans"/>
            </a:endParaRPr>
          </a:p>
          <a:p>
            <a:pPr algn="l">
              <a:lnSpc>
                <a:spcPts val="4534"/>
              </a:lnSpc>
              <a:spcBef>
                <a:spcPct val="0"/>
              </a:spcBef>
            </a:pPr>
            <a:endParaRPr lang="en-US" sz="2100">
              <a:solidFill>
                <a:srgbClr val="000000"/>
              </a:solidFill>
              <a:latin typeface="Open Sans"/>
              <a:ea typeface="Open Sans"/>
              <a:cs typeface="Open Sans"/>
              <a:sym typeface="Open Sans"/>
            </a:endParaRPr>
          </a:p>
          <a:p>
            <a:pPr algn="l">
              <a:lnSpc>
                <a:spcPts val="4534"/>
              </a:lnSpc>
              <a:spcBef>
                <a:spcPct val="0"/>
              </a:spcBef>
            </a:pPr>
            <a:endParaRPr lang="en-US" sz="2100">
              <a:solidFill>
                <a:srgbClr val="000000"/>
              </a:solidFill>
              <a:latin typeface="Open Sans"/>
              <a:ea typeface="Open Sans"/>
              <a:cs typeface="Open Sans"/>
              <a:sym typeface="Open Sans"/>
            </a:endParaRPr>
          </a:p>
        </p:txBody>
      </p:sp>
      <p:sp>
        <p:nvSpPr>
          <p:cNvPr id="11" name="Freeform 11"/>
          <p:cNvSpPr/>
          <p:nvPr/>
        </p:nvSpPr>
        <p:spPr>
          <a:xfrm>
            <a:off x="1028700" y="5015927"/>
            <a:ext cx="939221" cy="939221"/>
          </a:xfrm>
          <a:custGeom>
            <a:avLst/>
            <a:gdLst/>
            <a:ahLst/>
            <a:cxnLst/>
            <a:rect l="l" t="t" r="r" b="b"/>
            <a:pathLst>
              <a:path w="939221" h="939221">
                <a:moveTo>
                  <a:pt x="0" y="0"/>
                </a:moveTo>
                <a:lnTo>
                  <a:pt x="939221" y="0"/>
                </a:lnTo>
                <a:lnTo>
                  <a:pt x="939221" y="939221"/>
                </a:lnTo>
                <a:lnTo>
                  <a:pt x="0" y="9392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ES"/>
          </a:p>
        </p:txBody>
      </p:sp>
      <p:sp>
        <p:nvSpPr>
          <p:cNvPr id="12" name="TextBox 12"/>
          <p:cNvSpPr txBox="1"/>
          <p:nvPr/>
        </p:nvSpPr>
        <p:spPr>
          <a:xfrm>
            <a:off x="1028700" y="672846"/>
            <a:ext cx="6160341" cy="500738"/>
          </a:xfrm>
          <a:prstGeom prst="rect">
            <a:avLst/>
          </a:prstGeom>
        </p:spPr>
        <p:txBody>
          <a:bodyPr lIns="0" tIns="0" rIns="0" bIns="0" rtlCol="0" anchor="t">
            <a:spAutoFit/>
          </a:bodyPr>
          <a:lstStyle/>
          <a:p>
            <a:pPr algn="l">
              <a:lnSpc>
                <a:spcPts val="3624"/>
              </a:lnSpc>
            </a:pPr>
            <a:r>
              <a:rPr lang="en-US" sz="4118" b="1">
                <a:solidFill>
                  <a:srgbClr val="FFFFFF"/>
                </a:solidFill>
                <a:latin typeface="Bricolage Grotesque 28 Bold"/>
                <a:ea typeface="Bricolage Grotesque 28 Bold"/>
                <a:cs typeface="Bricolage Grotesque 28 Bold"/>
                <a:sym typeface="Bricolage Grotesque 28 Bold"/>
              </a:rPr>
              <a:t>Comisión Económica</a:t>
            </a:r>
          </a:p>
        </p:txBody>
      </p:sp>
      <p:sp>
        <p:nvSpPr>
          <p:cNvPr id="13" name="TextBox 13"/>
          <p:cNvSpPr txBox="1"/>
          <p:nvPr/>
        </p:nvSpPr>
        <p:spPr>
          <a:xfrm>
            <a:off x="675592" y="1755694"/>
            <a:ext cx="14138425" cy="638983"/>
          </a:xfrm>
          <a:prstGeom prst="rect">
            <a:avLst/>
          </a:prstGeom>
        </p:spPr>
        <p:txBody>
          <a:bodyPr lIns="0" tIns="0" rIns="0" bIns="0" rtlCol="0" anchor="t">
            <a:spAutoFit/>
          </a:bodyPr>
          <a:lstStyle/>
          <a:p>
            <a:pPr algn="l">
              <a:lnSpc>
                <a:spcPts val="5205"/>
              </a:lnSpc>
            </a:pPr>
            <a:r>
              <a:rPr lang="en-US" sz="3718" b="1">
                <a:solidFill>
                  <a:srgbClr val="1D1D1B"/>
                </a:solidFill>
                <a:latin typeface="Bricolage Grotesque 28 Bold"/>
                <a:ea typeface="Bricolage Grotesque 28 Bold"/>
                <a:cs typeface="Bricolage Grotesque 28 Bold"/>
                <a:sym typeface="Bricolage Grotesque 28 Bold"/>
              </a:rPr>
              <a:t>Aprobación de las Cuentas Anuales - 2024</a:t>
            </a:r>
          </a:p>
        </p:txBody>
      </p:sp>
      <p:sp>
        <p:nvSpPr>
          <p:cNvPr id="14" name="TextBox 14"/>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Open Sans"/>
                <a:ea typeface="Open Sans"/>
                <a:cs typeface="Open Sans"/>
                <a:sym typeface="Open Sans"/>
              </a:rPr>
              <a:t>9</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FAC6BA1DA4E354FA5C91ADE054072FF" ma:contentTypeVersion="13" ma:contentTypeDescription="Create a new document." ma:contentTypeScope="" ma:versionID="98dd6dd78dfdfe2b673966b43d8b67a8">
  <xsd:schema xmlns:xsd="http://www.w3.org/2001/XMLSchema" xmlns:xs="http://www.w3.org/2001/XMLSchema" xmlns:p="http://schemas.microsoft.com/office/2006/metadata/properties" xmlns:ns2="910358f1-628e-4d7f-8cc8-3c1cbae81a55" xmlns:ns3="1f5e0cdf-5c8b-49b3-a9fe-128d87dd03e0" targetNamespace="http://schemas.microsoft.com/office/2006/metadata/properties" ma:root="true" ma:fieldsID="f0def1acdef97fc8cbf3439e44374333" ns2:_="" ns3:_="">
    <xsd:import namespace="910358f1-628e-4d7f-8cc8-3c1cbae81a55"/>
    <xsd:import namespace="1f5e0cdf-5c8b-49b3-a9fe-128d87dd03e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10358f1-628e-4d7f-8cc8-3c1cbae81a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2f8bd912-642c-42db-87cc-b6759f428ce7"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f5e0cdf-5c8b-49b3-a9fe-128d87dd03e0"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279eed31-16f9-44d6-9e64-7b9e9b968cc3}" ma:internalName="TaxCatchAll" ma:showField="CatchAllData" ma:web="1f5e0cdf-5c8b-49b3-a9fe-128d87dd03e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10358f1-628e-4d7f-8cc8-3c1cbae81a55">
      <Terms xmlns="http://schemas.microsoft.com/office/infopath/2007/PartnerControls"/>
    </lcf76f155ced4ddcb4097134ff3c332f>
    <TaxCatchAll xmlns="1f5e0cdf-5c8b-49b3-a9fe-128d87dd03e0" xsi:nil="true"/>
  </documentManagement>
</p:properties>
</file>

<file path=customXml/itemProps1.xml><?xml version="1.0" encoding="utf-8"?>
<ds:datastoreItem xmlns:ds="http://schemas.openxmlformats.org/officeDocument/2006/customXml" ds:itemID="{F30C9665-C023-48DE-9FC7-78A9A2E58A37}">
  <ds:schemaRefs>
    <ds:schemaRef ds:uri="http://schemas.microsoft.com/sharepoint/v3/contenttype/forms"/>
  </ds:schemaRefs>
</ds:datastoreItem>
</file>

<file path=customXml/itemProps2.xml><?xml version="1.0" encoding="utf-8"?>
<ds:datastoreItem xmlns:ds="http://schemas.openxmlformats.org/officeDocument/2006/customXml" ds:itemID="{1CE37783-F88A-4603-B3F5-4EFBC75E0FF5}">
  <ds:schemaRefs>
    <ds:schemaRef ds:uri="1f5e0cdf-5c8b-49b3-a9fe-128d87dd03e0"/>
    <ds:schemaRef ds:uri="910358f1-628e-4d7f-8cc8-3c1cbae81a5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19807AB-0144-4156-9FAC-1391BF97BB89}">
  <ds:schemaRefs>
    <ds:schemaRef ds:uri="1f5e0cdf-5c8b-49b3-a9fe-128d87dd03e0"/>
    <ds:schemaRef ds:uri="910358f1-628e-4d7f-8cc8-3c1cbae81a55"/>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0</TotalTime>
  <Words>1985</Words>
  <Application>Microsoft Office PowerPoint</Application>
  <PresentationFormat>Personalizado</PresentationFormat>
  <Paragraphs>394</Paragraphs>
  <Slides>72</Slides>
  <Notes>0</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72</vt:i4>
      </vt:variant>
    </vt:vector>
  </HeadingPairs>
  <TitlesOfParts>
    <vt:vector size="82" baseType="lpstr">
      <vt:lpstr>Aileron</vt:lpstr>
      <vt:lpstr>Aileron Bold</vt:lpstr>
      <vt:lpstr>Aileron Heavy</vt:lpstr>
      <vt:lpstr>Aileron Ultra-Bold</vt:lpstr>
      <vt:lpstr>Bricolage Grotesque 28</vt:lpstr>
      <vt:lpstr>Bricolage Grotesque 28 Bold</vt:lpstr>
      <vt:lpstr>Bricolage Grotesque 28 Semi-Bold</vt:lpstr>
      <vt:lpstr>Open Sans</vt:lpstr>
      <vt:lpstr>Open Sans Bold</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Comisión económica 18-06-25</dc:title>
  <dc:creator>Alvaro Eguiluz Martiarena</dc:creator>
  <cp:lastModifiedBy>Alvaro Eguiluz Martiarena</cp:lastModifiedBy>
  <cp:revision>1</cp:revision>
  <dcterms:created xsi:type="dcterms:W3CDTF">2006-08-16T00:00:00Z</dcterms:created>
  <dcterms:modified xsi:type="dcterms:W3CDTF">2025-06-24T15:30:56Z</dcterms:modified>
  <dc:identifier>DAGp285B5K0</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0x010100EFAC6BA1DA4E354FA5C91ADE054072FF</vt:lpwstr>
  </property>
</Properties>
</file>